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2" r:id="rId1"/>
  </p:sldMasterIdLst>
  <p:sldIdLst>
    <p:sldId id="361" r:id="rId2"/>
    <p:sldId id="257" r:id="rId3"/>
    <p:sldId id="260" r:id="rId4"/>
    <p:sldId id="298" r:id="rId5"/>
    <p:sldId id="392" r:id="rId6"/>
    <p:sldId id="393" r:id="rId7"/>
    <p:sldId id="423" r:id="rId8"/>
    <p:sldId id="424" r:id="rId9"/>
    <p:sldId id="425" r:id="rId10"/>
    <p:sldId id="430" r:id="rId11"/>
    <p:sldId id="451" r:id="rId12"/>
    <p:sldId id="452" r:id="rId13"/>
    <p:sldId id="426" r:id="rId14"/>
    <p:sldId id="427" r:id="rId15"/>
    <p:sldId id="428" r:id="rId16"/>
    <p:sldId id="429" r:id="rId17"/>
    <p:sldId id="401" r:id="rId18"/>
    <p:sldId id="433" r:id="rId19"/>
    <p:sldId id="434" r:id="rId20"/>
    <p:sldId id="431" r:id="rId21"/>
    <p:sldId id="432" r:id="rId22"/>
    <p:sldId id="435" r:id="rId23"/>
    <p:sldId id="436" r:id="rId24"/>
    <p:sldId id="437" r:id="rId25"/>
    <p:sldId id="421" r:id="rId26"/>
    <p:sldId id="438" r:id="rId27"/>
    <p:sldId id="440" r:id="rId28"/>
    <p:sldId id="441" r:id="rId29"/>
    <p:sldId id="439" r:id="rId30"/>
    <p:sldId id="442" r:id="rId31"/>
    <p:sldId id="422" r:id="rId32"/>
    <p:sldId id="443" r:id="rId33"/>
    <p:sldId id="444" r:id="rId34"/>
    <p:sldId id="445" r:id="rId35"/>
    <p:sldId id="446" r:id="rId36"/>
    <p:sldId id="447" r:id="rId37"/>
    <p:sldId id="448" r:id="rId38"/>
    <p:sldId id="449" r:id="rId39"/>
    <p:sldId id="450" r:id="rId40"/>
    <p:sldId id="295" r:id="rId41"/>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374" autoAdjust="0"/>
  </p:normalViewPr>
  <p:slideViewPr>
    <p:cSldViewPr>
      <p:cViewPr varScale="1">
        <p:scale>
          <a:sx n="65" d="100"/>
          <a:sy n="65" d="100"/>
        </p:scale>
        <p:origin x="834" y="72"/>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9" name="Title 8"/>
          <p:cNvSpPr>
            <a:spLocks noGrp="1"/>
          </p:cNvSpPr>
          <p:nvPr>
            <p:ph type="ctrTitle"/>
          </p:nvPr>
        </p:nvSpPr>
        <p:spPr>
          <a:xfrm>
            <a:off x="711200" y="1371600"/>
            <a:ext cx="10468864"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42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17" name="Subtitle 16"/>
          <p:cNvSpPr>
            <a:spLocks noGrp="1"/>
          </p:cNvSpPr>
          <p:nvPr>
            <p:ph type="subTitle" idx="1"/>
          </p:nvPr>
        </p:nvSpPr>
        <p:spPr>
          <a:xfrm>
            <a:off x="711200" y="3228536"/>
            <a:ext cx="10472928" cy="1752600"/>
          </a:xfrm>
        </p:spPr>
        <p:txBody>
          <a:bodyPr lIns="0" rIns="18288"/>
          <a:lstStyle>
            <a:lvl1pPr marL="0" marR="34290" indent="0" algn="r">
              <a:buNone/>
              <a:defRPr>
                <a:solidFill>
                  <a:schemeClr val="tx1"/>
                </a:solidFill>
              </a:defRPr>
            </a:lvl1pPr>
            <a:lvl2pPr marL="342900" indent="0" algn="ctr">
              <a:buNone/>
            </a:lvl2pPr>
            <a:lvl3pPr marL="685800" indent="0" algn="ctr">
              <a:buNone/>
            </a:lvl3pPr>
            <a:lvl4pPr marL="1028700" indent="0" algn="ctr">
              <a:buNone/>
            </a:lvl4pPr>
            <a:lvl5pPr marL="1371600" indent="0" algn="ctr">
              <a:buNone/>
            </a:lvl5pPr>
            <a:lvl6pPr marL="1714500" indent="0" algn="ctr">
              <a:buNone/>
            </a:lvl6pPr>
            <a:lvl7pPr marL="2057400" indent="0" algn="ctr">
              <a:buNone/>
            </a:lvl7pPr>
            <a:lvl8pPr marL="2400300" indent="0" algn="ctr">
              <a:buNone/>
            </a:lvl8pPr>
            <a:lvl9pPr marL="2743200" indent="0" algn="ctr">
              <a:buNone/>
            </a:lvl9pPr>
          </a:lstStyle>
          <a:p>
            <a:r>
              <a:rPr kumimoji="0" lang="ru-RU"/>
              <a:t>Образец подзаголовка</a:t>
            </a:r>
            <a:endParaRPr kumimoji="0" lang="en-US"/>
          </a:p>
        </p:txBody>
      </p:sp>
      <p:sp>
        <p:nvSpPr>
          <p:cNvPr id="30" name="Date Placeholder 29"/>
          <p:cNvSpPr>
            <a:spLocks noGrp="1"/>
          </p:cNvSpPr>
          <p:nvPr>
            <p:ph type="dt" sz="half" idx="10"/>
          </p:nvPr>
        </p:nvSpPr>
        <p:spPr/>
        <p:txBody>
          <a:bodyPr/>
          <a:lstStyle/>
          <a:p>
            <a:fld id="{19166696-26BE-477F-97BC-45A21D939C18}" type="datetimeFigureOut">
              <a:rPr lang="ru-RU" smtClean="0"/>
              <a:t>13.09.2023</a:t>
            </a:fld>
            <a:endParaRPr lang="ru-RU"/>
          </a:p>
        </p:txBody>
      </p:sp>
      <p:sp>
        <p:nvSpPr>
          <p:cNvPr id="19" name="Footer Placeholder 18"/>
          <p:cNvSpPr>
            <a:spLocks noGrp="1"/>
          </p:cNvSpPr>
          <p:nvPr>
            <p:ph type="ftr" sz="quarter" idx="11"/>
          </p:nvPr>
        </p:nvSpPr>
        <p:spPr/>
        <p:txBody>
          <a:bodyPr/>
          <a:lstStyle/>
          <a:p>
            <a:endParaRPr lang="ru-RU"/>
          </a:p>
        </p:txBody>
      </p:sp>
      <p:sp>
        <p:nvSpPr>
          <p:cNvPr id="27" name="Slide Number Placeholder 2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25076351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752013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914402"/>
            <a:ext cx="2743200" cy="5211763"/>
          </a:xfrm>
        </p:spPr>
        <p:txBody>
          <a:bodyPr vert="eaVert"/>
          <a:lstStyle/>
          <a:p>
            <a:r>
              <a:rPr kumimoji="0" lang="ru-RU"/>
              <a:t>Образец заголовка</a:t>
            </a:r>
            <a:endParaRPr kumimoji="0" lang="en-US"/>
          </a:p>
        </p:txBody>
      </p:sp>
      <p:sp>
        <p:nvSpPr>
          <p:cNvPr id="3" name="Vertical Text Placeholder 2"/>
          <p:cNvSpPr>
            <a:spLocks noGrp="1"/>
          </p:cNvSpPr>
          <p:nvPr>
            <p:ph type="body" orient="vert" idx="1"/>
          </p:nvPr>
        </p:nvSpPr>
        <p:spPr>
          <a:xfrm>
            <a:off x="609600" y="914402"/>
            <a:ext cx="8026400" cy="5211763"/>
          </a:xfrm>
        </p:spPr>
        <p:txBody>
          <a:bodyPr vert="eaVert"/>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33765105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ru-RU"/>
              <a:t>Образец заголовка</a:t>
            </a:r>
            <a:endParaRPr kumimoji="0" lang="en-US"/>
          </a:p>
        </p:txBody>
      </p:sp>
      <p:sp>
        <p:nvSpPr>
          <p:cNvPr id="3" name="Content Placeholder 2"/>
          <p:cNvSpPr>
            <a:spLocks noGrp="1"/>
          </p:cNvSpPr>
          <p:nvPr>
            <p:ph idx="1"/>
          </p:nvPr>
        </p:nvSpPr>
        <p:spPr/>
        <p:txBody>
          <a:body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5762743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07136" y="1316736"/>
            <a:ext cx="103632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42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707136" y="2704664"/>
            <a:ext cx="10363200" cy="1509712"/>
          </a:xfrm>
        </p:spPr>
        <p:txBody>
          <a:bodyPr lIns="45720" rIns="45720" anchor="t"/>
          <a:lstStyle>
            <a:lvl1pPr marL="0" indent="0">
              <a:buNone/>
              <a:defRPr sz="165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ru-RU"/>
              <a:t>Образец текста</a:t>
            </a:r>
          </a:p>
        </p:txBody>
      </p:sp>
      <p:sp>
        <p:nvSpPr>
          <p:cNvPr id="4" name="Date Placeholder 3"/>
          <p:cNvSpPr>
            <a:spLocks noGrp="1"/>
          </p:cNvSpPr>
          <p:nvPr>
            <p:ph type="dt" sz="half" idx="10"/>
          </p:nvPr>
        </p:nvSpPr>
        <p:spPr/>
        <p:txBody>
          <a:bodyPr/>
          <a:lstStyle/>
          <a:p>
            <a:fld id="{19166696-26BE-477F-97BC-45A21D939C18}" type="datetimeFigureOut">
              <a:rPr lang="ru-RU" smtClean="0"/>
              <a:t>13.09.2023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2366257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a:lstStyle/>
          <a:p>
            <a:r>
              <a:rPr kumimoji="0" lang="ru-RU"/>
              <a:t>Образец заголовка</a:t>
            </a:r>
            <a:endParaRPr kumimoji="0" lang="en-US"/>
          </a:p>
        </p:txBody>
      </p:sp>
      <p:sp>
        <p:nvSpPr>
          <p:cNvPr id="3" name="Content Placeholder 2"/>
          <p:cNvSpPr>
            <a:spLocks noGrp="1"/>
          </p:cNvSpPr>
          <p:nvPr>
            <p:ph sz="half" idx="1"/>
          </p:nvPr>
        </p:nvSpPr>
        <p:spPr>
          <a:xfrm>
            <a:off x="609600" y="1920085"/>
            <a:ext cx="53848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4" name="Content Placeholder 3"/>
          <p:cNvSpPr>
            <a:spLocks noGrp="1"/>
          </p:cNvSpPr>
          <p:nvPr>
            <p:ph sz="half" idx="2"/>
          </p:nvPr>
        </p:nvSpPr>
        <p:spPr>
          <a:xfrm>
            <a:off x="6197600" y="1920085"/>
            <a:ext cx="5384800" cy="4434840"/>
          </a:xfrm>
        </p:spPr>
        <p:txBody>
          <a:bodyPr/>
          <a:lstStyle>
            <a:lvl1pPr>
              <a:defRPr sz="1950"/>
            </a:lvl1pPr>
            <a:lvl2pPr>
              <a:defRPr sz="1800"/>
            </a:lvl2pPr>
            <a:lvl3pPr>
              <a:defRPr sz="1500"/>
            </a:lvl3pPr>
            <a:lvl4pPr>
              <a:defRPr sz="135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8195912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0972800" cy="1143000"/>
          </a:xfrm>
        </p:spPr>
        <p:txBody>
          <a:bodyPr tIns="45720" anchor="b"/>
          <a:lstStyle>
            <a:lvl1pPr>
              <a:defRPr/>
            </a:lvl1pPr>
          </a:lstStyle>
          <a:p>
            <a:r>
              <a:rPr kumimoji="0" lang="ru-RU"/>
              <a:t>Образец заголовка</a:t>
            </a:r>
            <a:endParaRPr kumimoji="0" lang="en-US"/>
          </a:p>
        </p:txBody>
      </p:sp>
      <p:sp>
        <p:nvSpPr>
          <p:cNvPr id="3" name="Text Placeholder 2"/>
          <p:cNvSpPr>
            <a:spLocks noGrp="1"/>
          </p:cNvSpPr>
          <p:nvPr>
            <p:ph type="body" idx="1"/>
          </p:nvPr>
        </p:nvSpPr>
        <p:spPr>
          <a:xfrm>
            <a:off x="609600" y="1855248"/>
            <a:ext cx="5386917" cy="659352"/>
          </a:xfrm>
        </p:spPr>
        <p:txBody>
          <a:bodyPr lIns="45720" tIns="0" rIns="45720" bIns="0" anchor="ctr">
            <a:noAutofit/>
          </a:bodyP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ru-RU"/>
              <a:t>Образец текста</a:t>
            </a:r>
          </a:p>
        </p:txBody>
      </p:sp>
      <p:sp>
        <p:nvSpPr>
          <p:cNvPr id="4" name="Text Placeholder 3"/>
          <p:cNvSpPr>
            <a:spLocks noGrp="1"/>
          </p:cNvSpPr>
          <p:nvPr>
            <p:ph type="body" sz="half" idx="3"/>
          </p:nvPr>
        </p:nvSpPr>
        <p:spPr>
          <a:xfrm>
            <a:off x="6193370" y="1859762"/>
            <a:ext cx="5389033" cy="654843"/>
          </a:xfrm>
        </p:spPr>
        <p:txBody>
          <a:bodyPr lIns="45720" tIns="0" rIns="45720" bIns="0" anchor="ctr"/>
          <a:lstStyle>
            <a:lvl1pPr marL="0" indent="0">
              <a:buNone/>
              <a:defRPr sz="18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ru-RU"/>
              <a:t>Образец текста</a:t>
            </a:r>
          </a:p>
        </p:txBody>
      </p:sp>
      <p:sp>
        <p:nvSpPr>
          <p:cNvPr id="5" name="Content Placeholder 4"/>
          <p:cNvSpPr>
            <a:spLocks noGrp="1"/>
          </p:cNvSpPr>
          <p:nvPr>
            <p:ph sz="quarter" idx="2"/>
          </p:nvPr>
        </p:nvSpPr>
        <p:spPr>
          <a:xfrm>
            <a:off x="609600" y="2514600"/>
            <a:ext cx="5386917"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6" name="Content Placeholder 5"/>
          <p:cNvSpPr>
            <a:spLocks noGrp="1"/>
          </p:cNvSpPr>
          <p:nvPr>
            <p:ph sz="quarter" idx="4"/>
          </p:nvPr>
        </p:nvSpPr>
        <p:spPr>
          <a:xfrm>
            <a:off x="6193370" y="2514600"/>
            <a:ext cx="5389033" cy="3845720"/>
          </a:xfrm>
        </p:spPr>
        <p:txBody>
          <a:bodyPr tIns="0"/>
          <a:lstStyle>
            <a:lvl1pPr>
              <a:defRPr sz="1650"/>
            </a:lvl1pPr>
            <a:lvl2pPr>
              <a:defRPr sz="1500"/>
            </a:lvl2pPr>
            <a:lvl3pPr>
              <a:defRPr sz="1350"/>
            </a:lvl3pPr>
            <a:lvl4pPr>
              <a:defRPr sz="1200"/>
            </a:lvl4pPr>
            <a:lvl5pPr>
              <a:defRPr sz="120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7" name="Date Placeholder 6"/>
          <p:cNvSpPr>
            <a:spLocks noGrp="1"/>
          </p:cNvSpPr>
          <p:nvPr>
            <p:ph type="dt" sz="half" idx="10"/>
          </p:nvPr>
        </p:nvSpPr>
        <p:spPr/>
        <p:txBody>
          <a:bodyPr/>
          <a:lstStyle/>
          <a:p>
            <a:fld id="{19166696-26BE-477F-97BC-45A21D939C18}" type="datetimeFigureOut">
              <a:rPr lang="ru-RU" smtClean="0"/>
              <a:t>13.09.2023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9261136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a:xfrm>
            <a:off x="609600" y="704088"/>
            <a:ext cx="110744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75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Date Placeholder 2"/>
          <p:cNvSpPr>
            <a:spLocks noGrp="1"/>
          </p:cNvSpPr>
          <p:nvPr>
            <p:ph type="dt" sz="half" idx="10"/>
          </p:nvPr>
        </p:nvSpPr>
        <p:spPr/>
        <p:txBody>
          <a:bodyPr/>
          <a:lstStyle/>
          <a:p>
            <a:fld id="{19166696-26BE-477F-97BC-45A21D939C18}" type="datetimeFigureOut">
              <a:rPr lang="ru-RU" smtClean="0"/>
              <a:t>13.09.2023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36904966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166696-26BE-477F-97BC-45A21D939C18}" type="datetimeFigureOut">
              <a:rPr lang="ru-RU" smtClean="0"/>
              <a:t>13.09.2023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19118658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914400" y="514352"/>
            <a:ext cx="3657600" cy="1162050"/>
          </a:xfrm>
        </p:spPr>
        <p:txBody>
          <a:bodyPr lIns="0" anchor="b">
            <a:noAutofit/>
          </a:bodyPr>
          <a:lstStyle>
            <a:lvl1pPr algn="l" rtl="0">
              <a:spcBef>
                <a:spcPct val="0"/>
              </a:spcBef>
              <a:buNone/>
              <a:defRPr sz="1950" b="0">
                <a:ln>
                  <a:noFill/>
                </a:ln>
                <a:solidFill>
                  <a:schemeClr val="tx2"/>
                </a:solidFill>
                <a:effectLst/>
                <a:latin typeface="+mj-lt"/>
                <a:ea typeface="+mj-ea"/>
                <a:cs typeface="+mj-cs"/>
              </a:defRPr>
            </a:lvl1pPr>
          </a:lstStyle>
          <a:p>
            <a:r>
              <a:rPr kumimoji="0" lang="ru-RU"/>
              <a:t>Образец заголовка</a:t>
            </a:r>
            <a:endParaRPr kumimoji="0" lang="en-US"/>
          </a:p>
        </p:txBody>
      </p:sp>
      <p:sp>
        <p:nvSpPr>
          <p:cNvPr id="3" name="Text Placeholder 2"/>
          <p:cNvSpPr>
            <a:spLocks noGrp="1"/>
          </p:cNvSpPr>
          <p:nvPr>
            <p:ph type="body" idx="2"/>
          </p:nvPr>
        </p:nvSpPr>
        <p:spPr>
          <a:xfrm>
            <a:off x="914400" y="1676400"/>
            <a:ext cx="3657600" cy="4572000"/>
          </a:xfrm>
        </p:spPr>
        <p:txBody>
          <a:bodyPr lIns="18288" rIns="18288"/>
          <a:lstStyle>
            <a:lvl1pPr marL="0" indent="0" algn="l">
              <a:buNone/>
              <a:defRPr sz="1050"/>
            </a:lvl1pPr>
            <a:lvl2pPr indent="0" algn="l">
              <a:buNone/>
              <a:defRPr sz="900"/>
            </a:lvl2pPr>
            <a:lvl3pPr indent="0" algn="l">
              <a:buNone/>
              <a:defRPr sz="750"/>
            </a:lvl3pPr>
            <a:lvl4pPr indent="0" algn="l">
              <a:buNone/>
              <a:defRPr sz="675"/>
            </a:lvl4pPr>
            <a:lvl5pPr indent="0" algn="l">
              <a:buNone/>
              <a:defRPr sz="675"/>
            </a:lvl5pPr>
          </a:lstStyle>
          <a:p>
            <a:pPr lvl="0" eaLnBrk="1" latinLnBrk="0" hangingPunct="1"/>
            <a:r>
              <a:rPr kumimoji="0" lang="ru-RU"/>
              <a:t>Образец текста</a:t>
            </a:r>
          </a:p>
        </p:txBody>
      </p:sp>
      <p:sp>
        <p:nvSpPr>
          <p:cNvPr id="4" name="Content Placeholder 3"/>
          <p:cNvSpPr>
            <a:spLocks noGrp="1"/>
          </p:cNvSpPr>
          <p:nvPr>
            <p:ph sz="half" idx="1"/>
          </p:nvPr>
        </p:nvSpPr>
        <p:spPr>
          <a:xfrm>
            <a:off x="4766733" y="1676400"/>
            <a:ext cx="6815667" cy="4572000"/>
          </a:xfrm>
        </p:spPr>
        <p:txBody>
          <a:bodyPr tIns="0"/>
          <a:lstStyle>
            <a:lvl1pPr>
              <a:defRPr sz="2100"/>
            </a:lvl1pPr>
            <a:lvl2pPr>
              <a:defRPr sz="1950"/>
            </a:lvl2pPr>
            <a:lvl3pPr>
              <a:defRPr sz="1800"/>
            </a:lvl3pPr>
            <a:lvl4pPr>
              <a:defRPr sz="1500"/>
            </a:lvl4pPr>
            <a:lvl5pPr>
              <a:defRPr sz="1350"/>
            </a:lvl5pPr>
          </a:lstStyle>
          <a:p>
            <a:pPr lvl="0" eaLnBrk="1" latinLnBrk="0" hangingPunct="1"/>
            <a:r>
              <a:rPr lang="ru-RU"/>
              <a:t>Образец текста</a:t>
            </a:r>
          </a:p>
          <a:p>
            <a:pPr lvl="1" eaLnBrk="1" latinLnBrk="0" hangingPunct="1"/>
            <a:r>
              <a:rPr lang="ru-RU"/>
              <a:t>Второй уровень</a:t>
            </a:r>
          </a:p>
          <a:p>
            <a:pPr lvl="2" eaLnBrk="1" latinLnBrk="0" hangingPunct="1"/>
            <a:r>
              <a:rPr lang="ru-RU"/>
              <a:t>Третий уровень</a:t>
            </a:r>
          </a:p>
          <a:p>
            <a:pPr lvl="3" eaLnBrk="1" latinLnBrk="0" hangingPunct="1"/>
            <a:r>
              <a:rPr lang="ru-RU"/>
              <a:t>Четвертый уровень</a:t>
            </a:r>
          </a:p>
          <a:p>
            <a:pPr lvl="4" eaLnBrk="1" latinLnBrk="0" hangingPunct="1"/>
            <a:r>
              <a:rPr lang="ru-RU"/>
              <a:t>Пятый уровень</a:t>
            </a:r>
            <a:endParaRPr kumimoji="0" lang="en-US"/>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F352126-119F-4CEB-87E8-9D721E9AE2DB}" type="slidenum">
              <a:rPr lang="ru-RU" smtClean="0"/>
              <a:t>‹№›</a:t>
            </a:fld>
            <a:endParaRPr lang="ru-RU"/>
          </a:p>
        </p:txBody>
      </p:sp>
    </p:spTree>
    <p:extLst>
      <p:ext uri="{BB962C8B-B14F-4D97-AF65-F5344CB8AC3E}">
        <p14:creationId xmlns:p14="http://schemas.microsoft.com/office/powerpoint/2010/main" val="41220335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Snip and Round Single Corner Rectangle 8"/>
          <p:cNvSpPr/>
          <p:nvPr/>
        </p:nvSpPr>
        <p:spPr>
          <a:xfrm rot="420000" flipV="1">
            <a:off x="4221004" y="1108077"/>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12" name="Right Triangle 11"/>
          <p:cNvSpPr/>
          <p:nvPr/>
        </p:nvSpPr>
        <p:spPr>
          <a:xfrm rot="420000" flipV="1">
            <a:off x="10672179" y="5359769"/>
            <a:ext cx="207264"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sz="1350"/>
          </a:p>
        </p:txBody>
      </p:sp>
      <p:sp>
        <p:nvSpPr>
          <p:cNvPr id="2" name="Title 1"/>
          <p:cNvSpPr>
            <a:spLocks noGrp="1"/>
          </p:cNvSpPr>
          <p:nvPr>
            <p:ph type="title"/>
          </p:nvPr>
        </p:nvSpPr>
        <p:spPr>
          <a:xfrm>
            <a:off x="812800" y="1176999"/>
            <a:ext cx="2950464" cy="1582621"/>
          </a:xfrm>
        </p:spPr>
        <p:txBody>
          <a:bodyPr vert="horz" lIns="45720" tIns="45720" rIns="45720" bIns="45720" anchor="b"/>
          <a:lstStyle>
            <a:lvl1pPr algn="l">
              <a:buNone/>
              <a:defRPr sz="1500" b="1">
                <a:solidFill>
                  <a:schemeClr val="tx2"/>
                </a:solidFill>
              </a:defRPr>
            </a:lvl1pPr>
          </a:lstStyle>
          <a:p>
            <a:r>
              <a:rPr kumimoji="0" lang="ru-RU"/>
              <a:t>Образец заголовка</a:t>
            </a:r>
            <a:endParaRPr kumimoji="0" lang="en-US"/>
          </a:p>
        </p:txBody>
      </p:sp>
      <p:sp>
        <p:nvSpPr>
          <p:cNvPr id="4" name="Text Placeholder 3"/>
          <p:cNvSpPr>
            <a:spLocks noGrp="1"/>
          </p:cNvSpPr>
          <p:nvPr>
            <p:ph type="body" sz="half" idx="2"/>
          </p:nvPr>
        </p:nvSpPr>
        <p:spPr>
          <a:xfrm>
            <a:off x="812800" y="2828785"/>
            <a:ext cx="2946400" cy="2179320"/>
          </a:xfrm>
        </p:spPr>
        <p:txBody>
          <a:bodyPr lIns="64008" rIns="45720" bIns="45720" anchor="t"/>
          <a:lstStyle>
            <a:lvl1pPr marL="0" indent="0" algn="l">
              <a:spcBef>
                <a:spcPts val="188"/>
              </a:spcBef>
              <a:buFontTx/>
              <a:buNone/>
              <a:defRPr sz="975"/>
            </a:lvl1pPr>
            <a:lvl2pPr>
              <a:defRPr sz="900"/>
            </a:lvl2pPr>
            <a:lvl3pPr>
              <a:defRPr sz="750"/>
            </a:lvl3pPr>
            <a:lvl4pPr>
              <a:defRPr sz="675"/>
            </a:lvl4pPr>
            <a:lvl5pPr>
              <a:defRPr sz="675"/>
            </a:lvl5pPr>
          </a:lstStyle>
          <a:p>
            <a:pPr lvl="0" eaLnBrk="1" latinLnBrk="0" hangingPunct="1"/>
            <a:r>
              <a:rPr kumimoji="0" lang="ru-RU"/>
              <a:t>Образец текста</a:t>
            </a:r>
          </a:p>
        </p:txBody>
      </p:sp>
      <p:sp>
        <p:nvSpPr>
          <p:cNvPr id="5" name="Date Placeholder 4"/>
          <p:cNvSpPr>
            <a:spLocks noGrp="1"/>
          </p:cNvSpPr>
          <p:nvPr>
            <p:ph type="dt" sz="half" idx="10"/>
          </p:nvPr>
        </p:nvSpPr>
        <p:spPr/>
        <p:txBody>
          <a:bodyPr/>
          <a:lstStyle/>
          <a:p>
            <a:fld id="{19166696-26BE-477F-97BC-45A21D939C18}" type="datetimeFigureOut">
              <a:rPr lang="ru-RU" smtClean="0"/>
              <a:t>13.09.2023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a:xfrm>
            <a:off x="10769600" y="6356355"/>
            <a:ext cx="812800" cy="365125"/>
          </a:xfrm>
        </p:spPr>
        <p:txBody>
          <a:bodyPr/>
          <a:lstStyle/>
          <a:p>
            <a:fld id="{FF352126-119F-4CEB-87E8-9D721E9AE2DB}" type="slidenum">
              <a:rPr lang="ru-RU" smtClean="0"/>
              <a:t>‹№›</a:t>
            </a:fld>
            <a:endParaRPr lang="ru-RU"/>
          </a:p>
        </p:txBody>
      </p:sp>
      <p:sp>
        <p:nvSpPr>
          <p:cNvPr id="3" name="Picture Placeholder 2"/>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lstStyle>
            <a:lvl1pPr marL="0" indent="0">
              <a:buNone/>
              <a:defRPr sz="2400"/>
            </a:lvl1pPr>
          </a:lstStyle>
          <a:p>
            <a:r>
              <a:rPr kumimoji="0" lang="ru-RU"/>
              <a:t>Вставка рисунка</a:t>
            </a:r>
            <a:endParaRPr kumimoji="0" lang="en-US" dirty="0"/>
          </a:p>
        </p:txBody>
      </p:sp>
      <p:sp>
        <p:nvSpPr>
          <p:cNvPr id="10" name="Freeform 9"/>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11" name="Freeform 10"/>
          <p:cNvSpPr>
            <a:spLocks/>
          </p:cNvSpPr>
          <p:nvPr/>
        </p:nvSpPr>
        <p:spPr bwMode="auto">
          <a:xfrm flipV="1">
            <a:off x="5842000" y="6219830"/>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Tree>
    <p:extLst>
      <p:ext uri="{BB962C8B-B14F-4D97-AF65-F5344CB8AC3E}">
        <p14:creationId xmlns:p14="http://schemas.microsoft.com/office/powerpoint/2010/main" val="40316991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12700" y="-7144"/>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8" name="Freeform 7"/>
          <p:cNvSpPr>
            <a:spLocks/>
          </p:cNvSpPr>
          <p:nvPr/>
        </p:nvSpPr>
        <p:spPr bwMode="auto">
          <a:xfrm>
            <a:off x="5842000" y="-7144"/>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68580" tIns="34290" rIns="68580" bIns="34290" anchor="t" compatLnSpc="1"/>
          <a:lstStyle/>
          <a:p>
            <a:pPr marL="0" algn="l" rtl="0" eaLnBrk="1" latinLnBrk="0" hangingPunct="1"/>
            <a:endParaRPr kumimoji="0" lang="en-US" sz="1350">
              <a:solidFill>
                <a:schemeClr val="tx1"/>
              </a:solidFill>
              <a:latin typeface="+mn-lt"/>
              <a:ea typeface="+mn-ea"/>
              <a:cs typeface="+mn-cs"/>
            </a:endParaRPr>
          </a:p>
        </p:txBody>
      </p:sp>
      <p:sp>
        <p:nvSpPr>
          <p:cNvPr id="9" name="Title Placeholder 8"/>
          <p:cNvSpPr>
            <a:spLocks noGrp="1"/>
          </p:cNvSpPr>
          <p:nvPr>
            <p:ph type="title"/>
          </p:nvPr>
        </p:nvSpPr>
        <p:spPr>
          <a:xfrm>
            <a:off x="609600" y="704088"/>
            <a:ext cx="10972800" cy="1143000"/>
          </a:xfrm>
          <a:prstGeom prst="rect">
            <a:avLst/>
          </a:prstGeom>
        </p:spPr>
        <p:txBody>
          <a:bodyPr vert="horz" lIns="0" rIns="0" bIns="0" anchor="b">
            <a:normAutofit/>
          </a:bodyPr>
          <a:lstStyle/>
          <a:p>
            <a:r>
              <a:rPr kumimoji="0" lang="ru-RU"/>
              <a:t>Образец заголовка</a:t>
            </a:r>
            <a:endParaRPr kumimoji="0" lang="en-US"/>
          </a:p>
        </p:txBody>
      </p:sp>
      <p:sp>
        <p:nvSpPr>
          <p:cNvPr id="30" name="Text Placeholder 29"/>
          <p:cNvSpPr>
            <a:spLocks noGrp="1"/>
          </p:cNvSpPr>
          <p:nvPr>
            <p:ph type="body" idx="1"/>
          </p:nvPr>
        </p:nvSpPr>
        <p:spPr>
          <a:xfrm>
            <a:off x="609600" y="1935480"/>
            <a:ext cx="10972800" cy="4389120"/>
          </a:xfrm>
          <a:prstGeom prst="rect">
            <a:avLst/>
          </a:prstGeom>
        </p:spPr>
        <p:txBody>
          <a:bodyPr vert="horz">
            <a:normAutofit/>
          </a:bodyPr>
          <a:lstStyle/>
          <a:p>
            <a:pPr lvl="0" eaLnBrk="1" latinLnBrk="0" hangingPunct="1"/>
            <a:r>
              <a:rPr kumimoji="0" lang="ru-RU"/>
              <a:t>Образец текста</a:t>
            </a:r>
          </a:p>
          <a:p>
            <a:pPr lvl="1" eaLnBrk="1" latinLnBrk="0" hangingPunct="1"/>
            <a:r>
              <a:rPr kumimoji="0" lang="ru-RU"/>
              <a:t>Второй уровень</a:t>
            </a:r>
          </a:p>
          <a:p>
            <a:pPr lvl="2" eaLnBrk="1" latinLnBrk="0" hangingPunct="1"/>
            <a:r>
              <a:rPr kumimoji="0" lang="ru-RU"/>
              <a:t>Третий уровень</a:t>
            </a:r>
          </a:p>
          <a:p>
            <a:pPr lvl="3" eaLnBrk="1" latinLnBrk="0" hangingPunct="1"/>
            <a:r>
              <a:rPr kumimoji="0" lang="ru-RU"/>
              <a:t>Четвертый уровень</a:t>
            </a:r>
          </a:p>
          <a:p>
            <a:pPr lvl="4" eaLnBrk="1" latinLnBrk="0" hangingPunct="1"/>
            <a:r>
              <a:rPr kumimoji="0" lang="ru-RU"/>
              <a:t>Пятый уровень</a:t>
            </a:r>
            <a:endParaRPr kumimoji="0" lang="en-US"/>
          </a:p>
        </p:txBody>
      </p:sp>
      <p:sp>
        <p:nvSpPr>
          <p:cNvPr id="10" name="Date Placeholder 9"/>
          <p:cNvSpPr>
            <a:spLocks noGrp="1"/>
          </p:cNvSpPr>
          <p:nvPr>
            <p:ph type="dt" sz="half" idx="2"/>
          </p:nvPr>
        </p:nvSpPr>
        <p:spPr>
          <a:xfrm>
            <a:off x="609600" y="6356355"/>
            <a:ext cx="2844800" cy="365125"/>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fld id="{19166696-26BE-477F-97BC-45A21D939C18}" type="datetimeFigureOut">
              <a:rPr lang="ru-RU" smtClean="0"/>
              <a:t>13.09.2023</a:t>
            </a:fld>
            <a:endParaRPr lang="ru-RU"/>
          </a:p>
        </p:txBody>
      </p:sp>
      <p:sp>
        <p:nvSpPr>
          <p:cNvPr id="22" name="Footer Placeholder 21"/>
          <p:cNvSpPr>
            <a:spLocks noGrp="1"/>
          </p:cNvSpPr>
          <p:nvPr>
            <p:ph type="ftr" sz="quarter" idx="3"/>
          </p:nvPr>
        </p:nvSpPr>
        <p:spPr>
          <a:xfrm>
            <a:off x="3556000" y="6356355"/>
            <a:ext cx="4470400" cy="365125"/>
          </a:xfrm>
          <a:prstGeom prst="rect">
            <a:avLst/>
          </a:prstGeom>
        </p:spPr>
        <p:txBody>
          <a:bodyPr vert="horz" lIns="0" tIns="0" rIns="0" bIns="0" anchor="b"/>
          <a:lstStyle>
            <a:lvl1pPr algn="l" eaLnBrk="1" latinLnBrk="0" hangingPunct="1">
              <a:defRPr kumimoji="0" sz="900">
                <a:solidFill>
                  <a:schemeClr val="tx2">
                    <a:shade val="90000"/>
                  </a:schemeClr>
                </a:solidFill>
              </a:defRPr>
            </a:lvl1pPr>
          </a:lstStyle>
          <a:p>
            <a:endParaRPr lang="ru-RU"/>
          </a:p>
        </p:txBody>
      </p:sp>
      <p:sp>
        <p:nvSpPr>
          <p:cNvPr id="18" name="Slide Number Placeholder 17"/>
          <p:cNvSpPr>
            <a:spLocks noGrp="1"/>
          </p:cNvSpPr>
          <p:nvPr>
            <p:ph type="sldNum" sz="quarter" idx="4"/>
          </p:nvPr>
        </p:nvSpPr>
        <p:spPr>
          <a:xfrm>
            <a:off x="10566400" y="6356355"/>
            <a:ext cx="1016000" cy="365125"/>
          </a:xfrm>
          <a:prstGeom prst="rect">
            <a:avLst/>
          </a:prstGeom>
        </p:spPr>
        <p:txBody>
          <a:bodyPr vert="horz" lIns="0" tIns="0" rIns="0" bIns="0" anchor="b"/>
          <a:lstStyle>
            <a:lvl1pPr algn="r" eaLnBrk="1" latinLnBrk="0" hangingPunct="1">
              <a:defRPr kumimoji="0" sz="900">
                <a:solidFill>
                  <a:schemeClr val="tx2">
                    <a:shade val="90000"/>
                  </a:schemeClr>
                </a:solidFill>
              </a:defRPr>
            </a:lvl1pPr>
          </a:lstStyle>
          <a:p>
            <a:fld id="{FF352126-119F-4CEB-87E8-9D721E9AE2DB}" type="slidenum">
              <a:rPr lang="ru-RU" smtClean="0"/>
              <a:t>‹№›</a:t>
            </a:fld>
            <a:endParaRPr lang="ru-RU"/>
          </a:p>
        </p:txBody>
      </p:sp>
      <p:grpSp>
        <p:nvGrpSpPr>
          <p:cNvPr id="2" name="Group 1"/>
          <p:cNvGrpSpPr/>
          <p:nvPr/>
        </p:nvGrpSpPr>
        <p:grpSpPr>
          <a:xfrm>
            <a:off x="-25356" y="202408"/>
            <a:ext cx="12240731"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sz="1350"/>
            </a:p>
          </p:txBody>
        </p:sp>
      </p:grpSp>
    </p:spTree>
    <p:extLst>
      <p:ext uri="{BB962C8B-B14F-4D97-AF65-F5344CB8AC3E}">
        <p14:creationId xmlns:p14="http://schemas.microsoft.com/office/powerpoint/2010/main" val="29056348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750" b="0" kern="1200">
          <a:ln>
            <a:noFill/>
          </a:ln>
          <a:solidFill>
            <a:schemeClr val="tx2"/>
          </a:solidFill>
          <a:effectLst/>
          <a:latin typeface="+mj-lt"/>
          <a:ea typeface="+mj-ea"/>
          <a:cs typeface="+mj-cs"/>
        </a:defRPr>
      </a:lvl1pPr>
    </p:titleStyle>
    <p:bodyStyle>
      <a:lvl1pPr marL="205740" indent="-205740" algn="l" rtl="0" eaLnBrk="1" latinLnBrk="0" hangingPunct="1">
        <a:spcBef>
          <a:spcPct val="20000"/>
        </a:spcBef>
        <a:buClr>
          <a:schemeClr val="accent3"/>
        </a:buClr>
        <a:buSzPct val="95000"/>
        <a:buFont typeface="Wingdings 2"/>
        <a:buChar char=""/>
        <a:defRPr kumimoji="0" sz="1950" kern="1200">
          <a:solidFill>
            <a:schemeClr val="tx1"/>
          </a:solidFill>
          <a:latin typeface="+mn-lt"/>
          <a:ea typeface="+mn-ea"/>
          <a:cs typeface="+mn-cs"/>
        </a:defRPr>
      </a:lvl1pPr>
      <a:lvl2pPr marL="480060" indent="-185166" algn="l" rtl="0" eaLnBrk="1" latinLnBrk="0" hangingPunct="1">
        <a:spcBef>
          <a:spcPct val="20000"/>
        </a:spcBef>
        <a:buClr>
          <a:schemeClr val="accent1"/>
        </a:buClr>
        <a:buSzPct val="85000"/>
        <a:buFont typeface="Wingdings 2"/>
        <a:buChar char=""/>
        <a:defRPr kumimoji="0" sz="1800" kern="1200">
          <a:solidFill>
            <a:schemeClr val="tx1"/>
          </a:solidFill>
          <a:latin typeface="+mn-lt"/>
          <a:ea typeface="+mn-ea"/>
          <a:cs typeface="+mn-cs"/>
        </a:defRPr>
      </a:lvl2pPr>
      <a:lvl3pPr marL="685800" indent="-185166" algn="l" rtl="0" eaLnBrk="1" latinLnBrk="0" hangingPunct="1">
        <a:spcBef>
          <a:spcPct val="20000"/>
        </a:spcBef>
        <a:buClr>
          <a:schemeClr val="accent2"/>
        </a:buClr>
        <a:buSzPct val="70000"/>
        <a:buFont typeface="Wingdings 2"/>
        <a:buChar char=""/>
        <a:defRPr kumimoji="0" sz="1575" kern="1200">
          <a:solidFill>
            <a:schemeClr val="tx1"/>
          </a:solidFill>
          <a:latin typeface="+mn-lt"/>
          <a:ea typeface="+mn-ea"/>
          <a:cs typeface="+mn-cs"/>
        </a:defRPr>
      </a:lvl3pPr>
      <a:lvl4pPr marL="891540" indent="-157734" algn="l" rtl="0" eaLnBrk="1" latinLnBrk="0" hangingPunct="1">
        <a:spcBef>
          <a:spcPct val="20000"/>
        </a:spcBef>
        <a:buClr>
          <a:schemeClr val="accent3"/>
        </a:buClr>
        <a:buSzPct val="65000"/>
        <a:buFont typeface="Wingdings 2"/>
        <a:buChar char=""/>
        <a:defRPr kumimoji="0" sz="1500" kern="1200">
          <a:solidFill>
            <a:schemeClr val="tx1"/>
          </a:solidFill>
          <a:latin typeface="+mn-lt"/>
          <a:ea typeface="+mn-ea"/>
          <a:cs typeface="+mn-cs"/>
        </a:defRPr>
      </a:lvl4pPr>
      <a:lvl5pPr marL="1097280" indent="-157734" algn="l" rtl="0" eaLnBrk="1" latinLnBrk="0" hangingPunct="1">
        <a:spcBef>
          <a:spcPct val="20000"/>
        </a:spcBef>
        <a:buClr>
          <a:schemeClr val="accent4"/>
        </a:buClr>
        <a:buSzPct val="65000"/>
        <a:buFont typeface="Wingdings 2"/>
        <a:buChar char=""/>
        <a:defRPr kumimoji="0" sz="1500" kern="1200">
          <a:solidFill>
            <a:schemeClr val="tx1"/>
          </a:solidFill>
          <a:latin typeface="+mn-lt"/>
          <a:ea typeface="+mn-ea"/>
          <a:cs typeface="+mn-cs"/>
        </a:defRPr>
      </a:lvl5pPr>
      <a:lvl6pPr marL="1303020" indent="-157734"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80" indent="-137160"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920" indent="-137160"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660" indent="-137160"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900" algn="l" rtl="0" eaLnBrk="1" latinLnBrk="0" hangingPunct="1">
        <a:defRPr kumimoji="0" kern="1200">
          <a:solidFill>
            <a:schemeClr val="tx1"/>
          </a:solidFill>
          <a:latin typeface="+mn-lt"/>
          <a:ea typeface="+mn-ea"/>
          <a:cs typeface="+mn-cs"/>
        </a:defRPr>
      </a:lvl2pPr>
      <a:lvl3pPr marL="685800" algn="l" rtl="0" eaLnBrk="1" latinLnBrk="0" hangingPunct="1">
        <a:defRPr kumimoji="0" kern="1200">
          <a:solidFill>
            <a:schemeClr val="tx1"/>
          </a:solidFill>
          <a:latin typeface="+mn-lt"/>
          <a:ea typeface="+mn-ea"/>
          <a:cs typeface="+mn-cs"/>
        </a:defRPr>
      </a:lvl3pPr>
      <a:lvl4pPr marL="1028700" algn="l" rtl="0" eaLnBrk="1" latinLnBrk="0" hangingPunct="1">
        <a:defRPr kumimoji="0" kern="1200">
          <a:solidFill>
            <a:schemeClr val="tx1"/>
          </a:solidFill>
          <a:latin typeface="+mn-lt"/>
          <a:ea typeface="+mn-ea"/>
          <a:cs typeface="+mn-cs"/>
        </a:defRPr>
      </a:lvl4pPr>
      <a:lvl5pPr marL="1371600" algn="l" rtl="0" eaLnBrk="1" latinLnBrk="0" hangingPunct="1">
        <a:defRPr kumimoji="0" kern="1200">
          <a:solidFill>
            <a:schemeClr val="tx1"/>
          </a:solidFill>
          <a:latin typeface="+mn-lt"/>
          <a:ea typeface="+mn-ea"/>
          <a:cs typeface="+mn-cs"/>
        </a:defRPr>
      </a:lvl5pPr>
      <a:lvl6pPr marL="1714500" algn="l" rtl="0" eaLnBrk="1" latinLnBrk="0" hangingPunct="1">
        <a:defRPr kumimoji="0" kern="1200">
          <a:solidFill>
            <a:schemeClr val="tx1"/>
          </a:solidFill>
          <a:latin typeface="+mn-lt"/>
          <a:ea typeface="+mn-ea"/>
          <a:cs typeface="+mn-cs"/>
        </a:defRPr>
      </a:lvl6pPr>
      <a:lvl7pPr marL="2057400" algn="l" rtl="0" eaLnBrk="1" latinLnBrk="0" hangingPunct="1">
        <a:defRPr kumimoji="0" kern="1200">
          <a:solidFill>
            <a:schemeClr val="tx1"/>
          </a:solidFill>
          <a:latin typeface="+mn-lt"/>
          <a:ea typeface="+mn-ea"/>
          <a:cs typeface="+mn-cs"/>
        </a:defRPr>
      </a:lvl7pPr>
      <a:lvl8pPr marL="2400300" algn="l" rtl="0" eaLnBrk="1" latinLnBrk="0" hangingPunct="1">
        <a:defRPr kumimoji="0" kern="1200">
          <a:solidFill>
            <a:schemeClr val="tx1"/>
          </a:solidFill>
          <a:latin typeface="+mn-lt"/>
          <a:ea typeface="+mn-ea"/>
          <a:cs typeface="+mn-cs"/>
        </a:defRPr>
      </a:lvl8pPr>
      <a:lvl9pPr marL="27432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zakon.rada.gov.ua/laws/show/580-19#n266" TargetMode="External"/><Relationship Id="rId7" Type="http://schemas.openxmlformats.org/officeDocument/2006/relationships/image" Target="../media/image3.png"/><Relationship Id="rId2" Type="http://schemas.openxmlformats.org/officeDocument/2006/relationships/hyperlink" Target="https://zakon.rada.gov.ua/laws/show/580-19#n258" TargetMode="External"/><Relationship Id="rId1" Type="http://schemas.openxmlformats.org/officeDocument/2006/relationships/slideLayout" Target="../slideLayouts/slideLayout2.xml"/><Relationship Id="rId6" Type="http://schemas.openxmlformats.org/officeDocument/2006/relationships/hyperlink" Target="https://zakon.rada.gov.ua/laws/show/z1496-15#n168" TargetMode="External"/><Relationship Id="rId5" Type="http://schemas.openxmlformats.org/officeDocument/2006/relationships/hyperlink" Target="https://zakon.rada.gov.ua/laws/show/580-19#n244" TargetMode="External"/><Relationship Id="rId4" Type="http://schemas.openxmlformats.org/officeDocument/2006/relationships/hyperlink" Target="https://zakon.rada.gov.ua/laws/show/580-19#n239"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zakon.rada.gov.ua/laws/show/264/94-%D0%B2%D1%80" TargetMode="External"/><Relationship Id="rId2" Type="http://schemas.openxmlformats.org/officeDocument/2006/relationships/hyperlink" Target="https://zakon.rada.gov.ua/laws/show/580-19#n306"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hyperlink" Target="https://zakon.rada.gov.ua/laws/show/580-19#n245" TargetMode="External"/><Relationship Id="rId4" Type="http://schemas.openxmlformats.org/officeDocument/2006/relationships/hyperlink" Target="https://zakon.rada.gov.ua/laws/show/580-19"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3160-17#n125"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1835-14"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z0223-19#n14"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264/94-%D0%B2%D1%80"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80731-10#n2056"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zakon.rada.gov.ua/laws/show/1306-2001-%D0%BF#n1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0"/>
            <a:ext cx="11953328" cy="6741368"/>
          </a:xfrm>
        </p:spPr>
        <p:txBody>
          <a:bodyPr>
            <a:normAutofit/>
          </a:bodyPr>
          <a:lstStyle/>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МІНІСТЕРСТВО ВНУТРІШНІХ СПРАВ УКРАЇНИ </a:t>
            </a:r>
          </a:p>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НАЦІОНАЛЬНА АКАДЕМІЯ ВНУТРІШНІХ СПРАВ</a:t>
            </a:r>
          </a:p>
          <a:p>
            <a:pPr marR="0" algn="ctr">
              <a:spcBef>
                <a:spcPct val="0"/>
              </a:spcBef>
              <a:buClrTx/>
              <a:buSzTx/>
            </a:pPr>
            <a:r>
              <a:rPr lang="uk-UA" altLang="ru-RU" sz="2400" b="1" dirty="0">
                <a:solidFill>
                  <a:srgbClr val="002060"/>
                </a:solidFill>
                <a:latin typeface="Times New Roman" panose="02020603050405020304" pitchFamily="18" charset="0"/>
                <a:cs typeface="Times New Roman" panose="02020603050405020304" pitchFamily="18" charset="0"/>
              </a:rPr>
              <a:t>Кафедра поліцейського права</a:t>
            </a:r>
            <a:r>
              <a:rPr lang="ru-RU" altLang="ru-RU" sz="2400" b="1" dirty="0">
                <a:solidFill>
                  <a:srgbClr val="002060"/>
                </a:solidFill>
                <a:latin typeface="Times New Roman" panose="02020603050405020304" pitchFamily="18" charset="0"/>
                <a:cs typeface="Times New Roman" panose="02020603050405020304" pitchFamily="18" charset="0"/>
              </a:rPr>
              <a:t> </a:t>
            </a: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srgbClr val="002060"/>
              </a:solidFill>
              <a:latin typeface="Times New Roman" panose="02020603050405020304" pitchFamily="18" charset="0"/>
              <a:cs typeface="Times New Roman" panose="02020603050405020304" pitchFamily="18" charset="0"/>
            </a:endParaRP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Лекція з навчальної дисципліни:</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 «Поліцейська діяльність»</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Тема: </a:t>
            </a:r>
          </a:p>
          <a:p>
            <a:pPr marR="0" algn="ctr">
              <a:spcBef>
                <a:spcPts val="750"/>
              </a:spcBef>
              <a:buClrTx/>
              <a:buSzTx/>
            </a:pPr>
            <a:r>
              <a:rPr lang="uk-UA" altLang="ru-RU" sz="2800" b="1" dirty="0">
                <a:solidFill>
                  <a:srgbClr val="002060"/>
                </a:solidFill>
                <a:latin typeface="Times New Roman" panose="02020603050405020304" pitchFamily="18" charset="0"/>
                <a:cs typeface="Times New Roman" panose="02020603050405020304" pitchFamily="18" charset="0"/>
              </a:rPr>
              <a:t>«Організація діяльності дільничних офіцерів поліції. Адміністративний нагляд за особами звільненими з місць позбавлення волі»</a:t>
            </a:r>
          </a:p>
          <a:p>
            <a:pPr marR="0" algn="ctr">
              <a:spcBef>
                <a:spcPts val="750"/>
              </a:spcBef>
              <a:buClrTx/>
              <a:buSzTx/>
            </a:pPr>
            <a:endParaRPr lang="uk-UA" altLang="ru-RU" sz="2400" b="1" dirty="0">
              <a:solidFill>
                <a:prstClr val="black"/>
              </a:solidFill>
              <a:latin typeface="Times New Roman" panose="02020603050405020304" pitchFamily="18" charset="0"/>
              <a:cs typeface="Times New Roman" panose="02020603050405020304" pitchFamily="18" charset="0"/>
            </a:endParaRPr>
          </a:p>
          <a:p>
            <a:pPr marR="0" algn="ctr">
              <a:spcBef>
                <a:spcPts val="750"/>
              </a:spcBef>
              <a:buClrTx/>
              <a:buSzTx/>
            </a:pPr>
            <a:endParaRPr lang="uk-UA" altLang="ru-RU" sz="2400" b="1" dirty="0">
              <a:solidFill>
                <a:prstClr val="black"/>
              </a:solidFill>
              <a:latin typeface="Times New Roman" panose="02020603050405020304" pitchFamily="18" charset="0"/>
              <a:cs typeface="Times New Roman" panose="02020603050405020304" pitchFamily="18" charset="0"/>
            </a:endParaRPr>
          </a:p>
          <a:p>
            <a:pPr algn="ctr"/>
            <a:endParaRPr lang="ru-RU" sz="2400" dirty="0"/>
          </a:p>
        </p:txBody>
      </p:sp>
      <p:pic>
        <p:nvPicPr>
          <p:cNvPr id="2" name="Рисунок 1">
            <a:extLst>
              <a:ext uri="{FF2B5EF4-FFF2-40B4-BE49-F238E27FC236}">
                <a16:creationId xmlns:a16="http://schemas.microsoft.com/office/drawing/2014/main" id="{981B4FE3-BCF0-4A39-9BED-0B3FA6E7CD1F}"/>
              </a:ext>
            </a:extLst>
          </p:cNvPr>
          <p:cNvPicPr>
            <a:picLocks noChangeAspect="1"/>
          </p:cNvPicPr>
          <p:nvPr/>
        </p:nvPicPr>
        <p:blipFill>
          <a:blip r:embed="rId2"/>
          <a:stretch>
            <a:fillRect/>
          </a:stretch>
        </p:blipFill>
        <p:spPr>
          <a:xfrm>
            <a:off x="3791743" y="4838534"/>
            <a:ext cx="4901377" cy="2053746"/>
          </a:xfrm>
          <a:prstGeom prst="rect">
            <a:avLst/>
          </a:prstGeom>
        </p:spPr>
      </p:pic>
    </p:spTree>
    <p:extLst>
      <p:ext uri="{BB962C8B-B14F-4D97-AF65-F5344CB8AC3E}">
        <p14:creationId xmlns:p14="http://schemas.microsoft.com/office/powerpoint/2010/main" val="1091382226"/>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0EA5D7D-A5D8-4C0D-AE95-9CA3E0C99434}"/>
              </a:ext>
            </a:extLst>
          </p:cNvPr>
          <p:cNvSpPr>
            <a:spLocks noGrp="1"/>
          </p:cNvSpPr>
          <p:nvPr>
            <p:ph idx="1"/>
          </p:nvPr>
        </p:nvSpPr>
        <p:spPr>
          <a:xfrm>
            <a:off x="119336" y="116632"/>
            <a:ext cx="11881320" cy="6552728"/>
          </a:xfrm>
        </p:spPr>
        <p:txBody>
          <a:bodyPr>
            <a:noAutofit/>
          </a:bodyPr>
          <a:lstStyle/>
          <a:p>
            <a:pPr algn="ctr">
              <a:spcBef>
                <a:spcPts val="0"/>
              </a:spcBef>
              <a:spcAft>
                <a:spcPts val="0"/>
              </a:spcAft>
            </a:pPr>
            <a:r>
              <a:rPr lang="uk-UA" sz="2400" b="1" i="1" dirty="0">
                <a:latin typeface="Times New Roman" panose="02020603050405020304" pitchFamily="18" charset="0"/>
                <a:ea typeface="Calibri" panose="020F0502020204030204" pitchFamily="34" charset="0"/>
              </a:rPr>
              <a:t>ДОП з метою виконання своїх обов’язків, має право:</a:t>
            </a:r>
            <a:endParaRPr lang="ru-RU" sz="2400" dirty="0">
              <a:latin typeface="Times New Roman" panose="02020603050405020304" pitchFamily="18" charset="0"/>
              <a:ea typeface="Calibri" panose="020F0502020204030204" pitchFamily="34" charset="0"/>
            </a:endParaRPr>
          </a:p>
          <a:p>
            <a:pPr algn="just">
              <a:spcBef>
                <a:spcPts val="0"/>
              </a:spcBef>
              <a:spcAft>
                <a:spcPts val="0"/>
              </a:spcAft>
            </a:pPr>
            <a:r>
              <a:rPr lang="uk-UA" sz="2400" dirty="0">
                <a:latin typeface="Times New Roman" panose="02020603050405020304" pitchFamily="18" charset="0"/>
                <a:ea typeface="Calibri" panose="020F0502020204030204" pitchFamily="34" charset="0"/>
              </a:rPr>
              <a:t>1) вимагати від осіб пред’явлення документів, що посвідчують їх особу, та інших документів у випадках, визначених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статтею 32</a:t>
            </a:r>
            <a:r>
              <a:rPr lang="uk-UA" sz="2400" dirty="0">
                <a:latin typeface="Times New Roman" panose="02020603050405020304" pitchFamily="18" charset="0"/>
                <a:ea typeface="Calibri" panose="020F0502020204030204" pitchFamily="34" charset="0"/>
              </a:rPr>
              <a:t> Закону України «Про Національну поліцію»;</a:t>
            </a:r>
            <a:endParaRPr lang="ru-RU" sz="2400" dirty="0">
              <a:latin typeface="Times New Roman" panose="02020603050405020304" pitchFamily="18" charset="0"/>
              <a:ea typeface="Calibri" panose="020F0502020204030204" pitchFamily="34" charset="0"/>
            </a:endParaRPr>
          </a:p>
          <a:p>
            <a:pPr algn="just">
              <a:spcBef>
                <a:spcPts val="0"/>
              </a:spcBef>
              <a:spcAft>
                <a:spcPts val="0"/>
              </a:spcAft>
            </a:pPr>
            <a:r>
              <a:rPr lang="uk-UA" sz="2400" dirty="0">
                <a:latin typeface="Times New Roman" panose="02020603050405020304" pitchFamily="18" charset="0"/>
                <a:ea typeface="Calibri" panose="020F0502020204030204" pitchFamily="34" charset="0"/>
              </a:rPr>
              <a:t>2) опитувати осіб у випадках, визначених </a:t>
            </a:r>
            <a:r>
              <a:rPr lang="uk-UA" sz="2400" u="sng" dirty="0">
                <a:solidFill>
                  <a:srgbClr val="0563C1"/>
                </a:solidFill>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статтею 33</a:t>
            </a:r>
            <a:r>
              <a:rPr lang="uk-UA" sz="2400" dirty="0">
                <a:latin typeface="Times New Roman" panose="02020603050405020304" pitchFamily="18" charset="0"/>
                <a:ea typeface="Calibri" panose="020F0502020204030204" pitchFamily="34" charset="0"/>
              </a:rPr>
              <a:t> Закону України «Про Національну поліцію»;</a:t>
            </a:r>
            <a:endParaRPr lang="ru-RU" sz="2400" dirty="0">
              <a:latin typeface="Times New Roman" panose="02020603050405020304" pitchFamily="18" charset="0"/>
              <a:ea typeface="Calibri" panose="020F0502020204030204" pitchFamily="34" charset="0"/>
            </a:endParaRPr>
          </a:p>
          <a:p>
            <a:pPr algn="just">
              <a:spcBef>
                <a:spcPts val="0"/>
              </a:spcBef>
              <a:spcAft>
                <a:spcPts val="0"/>
              </a:spcAft>
            </a:pPr>
            <a:r>
              <a:rPr lang="uk-UA" sz="2400" dirty="0">
                <a:latin typeface="Times New Roman" panose="02020603050405020304" pitchFamily="18" charset="0"/>
                <a:ea typeface="Calibri" panose="020F0502020204030204" pitchFamily="34" charset="0"/>
              </a:rPr>
              <a:t>3) застосовувати заходи, передбачені </a:t>
            </a:r>
            <a:r>
              <a:rPr lang="uk-UA" sz="2400" u="sng" dirty="0">
                <a:solidFill>
                  <a:srgbClr val="0563C1"/>
                </a:solidFill>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статтями 30</a:t>
            </a:r>
            <a:r>
              <a:rPr lang="uk-UA" sz="2400" dirty="0">
                <a:latin typeface="Times New Roman" panose="02020603050405020304" pitchFamily="18" charset="0"/>
                <a:ea typeface="Calibri" panose="020F0502020204030204" pitchFamily="34" charset="0"/>
              </a:rPr>
              <a:t>, </a:t>
            </a:r>
            <a:r>
              <a:rPr lang="uk-UA" sz="2400" u="sng" dirty="0">
                <a:solidFill>
                  <a:srgbClr val="0563C1"/>
                </a:solidFill>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31</a:t>
            </a:r>
            <a:r>
              <a:rPr lang="uk-UA" sz="2400" dirty="0">
                <a:latin typeface="Times New Roman" panose="02020603050405020304" pitchFamily="18" charset="0"/>
                <a:ea typeface="Calibri" panose="020F0502020204030204" pitchFamily="34" charset="0"/>
              </a:rPr>
              <a:t> Закону України «Про Національну поліцію»;</a:t>
            </a:r>
            <a:endParaRPr lang="ru-RU" sz="2400" dirty="0">
              <a:latin typeface="Times New Roman" panose="02020603050405020304" pitchFamily="18" charset="0"/>
              <a:ea typeface="Calibri" panose="020F0502020204030204" pitchFamily="34" charset="0"/>
            </a:endParaRPr>
          </a:p>
          <a:p>
            <a:pPr algn="just">
              <a:spcBef>
                <a:spcPts val="0"/>
              </a:spcBef>
              <a:spcAft>
                <a:spcPts val="0"/>
              </a:spcAft>
            </a:pPr>
            <a:r>
              <a:rPr lang="uk-UA" sz="2400" dirty="0">
                <a:latin typeface="Times New Roman" panose="02020603050405020304" pitchFamily="18" charset="0"/>
                <a:ea typeface="Calibri" panose="020F0502020204030204" pitchFamily="34" charset="0"/>
              </a:rPr>
              <a:t>4) затримувати підозрюваних у вчиненні кримінального або адміністративного правопорушення, доставляти таких осіб до поліцейської станції або органу (підрозділу) поліції. Відомості стосовно осіб, доставлених до поліцейської станції, фіксуються в </a:t>
            </a:r>
            <a:r>
              <a:rPr lang="uk-UA" sz="2400" u="sng" dirty="0">
                <a:solidFill>
                  <a:srgbClr val="0563C1"/>
                </a:solidFill>
                <a:latin typeface="Times New Roman" panose="02020603050405020304" pitchFamily="18" charset="0"/>
                <a:ea typeface="Calibri" panose="020F0502020204030204" pitchFamily="34" charset="0"/>
                <a:hlinkClick r:id="rId6">
                  <a:extLst>
                    <a:ext uri="{A12FA001-AC4F-418D-AE19-62706E023703}">
                      <ahyp:hlinkClr xmlns:ahyp="http://schemas.microsoft.com/office/drawing/2018/hyperlinkcolor" val="tx"/>
                    </a:ext>
                  </a:extLst>
                </a:hlinkClick>
              </a:rPr>
              <a:t>журналі обліку доставлених осіб, які вчинили адміністративні правопорушення</a:t>
            </a:r>
            <a:r>
              <a:rPr lang="uk-UA" sz="2400" dirty="0">
                <a:latin typeface="Times New Roman" panose="02020603050405020304" pitchFamily="18" charset="0"/>
                <a:ea typeface="Calibri" panose="020F0502020204030204" pitchFamily="34" charset="0"/>
              </a:rPr>
              <a:t>. За наявності технічної можливості Журнал ведеться в електронному вигляді;</a:t>
            </a:r>
            <a:endParaRPr lang="ru-RU" sz="2400" dirty="0">
              <a:latin typeface="Times New Roman" panose="02020603050405020304" pitchFamily="18" charset="0"/>
              <a:ea typeface="Calibri" panose="020F0502020204030204" pitchFamily="34" charset="0"/>
            </a:endParaRPr>
          </a:p>
          <a:p>
            <a:pPr algn="just">
              <a:spcBef>
                <a:spcPts val="0"/>
              </a:spcBef>
              <a:spcAft>
                <a:spcPts val="0"/>
              </a:spcAft>
            </a:pPr>
            <a:r>
              <a:rPr lang="uk-UA" sz="2400" dirty="0">
                <a:latin typeface="Times New Roman" panose="02020603050405020304" pitchFamily="18" charset="0"/>
                <a:ea typeface="Calibri" panose="020F0502020204030204" pitchFamily="34" charset="0"/>
              </a:rPr>
              <a:t>5) у випадках, визначених законом, здійснювати провадження у справах про адміністративні правопорушення, приймати рішення про застосування адміністративних стягнень та забезпечувати їх виконання;</a:t>
            </a:r>
            <a:endParaRPr lang="ru-RU" sz="2400" dirty="0">
              <a:latin typeface="Times New Roman" panose="02020603050405020304" pitchFamily="18" charset="0"/>
              <a:ea typeface="Calibri" panose="020F0502020204030204" pitchFamily="34" charset="0"/>
            </a:endParaRPr>
          </a:p>
          <a:p>
            <a:pPr>
              <a:spcBef>
                <a:spcPts val="0"/>
              </a:spcBef>
            </a:pPr>
            <a:endParaRPr lang="ru-RU" sz="2400" dirty="0"/>
          </a:p>
        </p:txBody>
      </p:sp>
      <p:pic>
        <p:nvPicPr>
          <p:cNvPr id="4" name="Рисунок 3">
            <a:extLst>
              <a:ext uri="{FF2B5EF4-FFF2-40B4-BE49-F238E27FC236}">
                <a16:creationId xmlns:a16="http://schemas.microsoft.com/office/drawing/2014/main" id="{CC7D4E7C-9233-464E-B4A5-EF6A34949BB1}"/>
              </a:ext>
            </a:extLst>
          </p:cNvPr>
          <p:cNvPicPr>
            <a:picLocks noChangeAspect="1"/>
          </p:cNvPicPr>
          <p:nvPr/>
        </p:nvPicPr>
        <p:blipFill>
          <a:blip r:embed="rId7"/>
          <a:stretch>
            <a:fillRect/>
          </a:stretch>
        </p:blipFill>
        <p:spPr>
          <a:xfrm>
            <a:off x="11496600" y="6351412"/>
            <a:ext cx="665618" cy="499214"/>
          </a:xfrm>
          <a:prstGeom prst="rect">
            <a:avLst/>
          </a:prstGeom>
        </p:spPr>
      </p:pic>
    </p:spTree>
    <p:extLst>
      <p:ext uri="{BB962C8B-B14F-4D97-AF65-F5344CB8AC3E}">
        <p14:creationId xmlns:p14="http://schemas.microsoft.com/office/powerpoint/2010/main" val="18802883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C4BB484-820E-43AF-84F6-8F7F03F3D19B}"/>
              </a:ext>
            </a:extLst>
          </p:cNvPr>
          <p:cNvSpPr>
            <a:spLocks noGrp="1"/>
          </p:cNvSpPr>
          <p:nvPr>
            <p:ph idx="1"/>
          </p:nvPr>
        </p:nvSpPr>
        <p:spPr>
          <a:xfrm>
            <a:off x="0" y="0"/>
            <a:ext cx="12192000" cy="6669360"/>
          </a:xfrm>
        </p:spPr>
        <p:txBody>
          <a:bodyPr>
            <a:noAutofit/>
          </a:bodyPr>
          <a:lstStyle/>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6) відповідно до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статті 38</a:t>
            </a:r>
            <a:r>
              <a:rPr lang="uk-UA" sz="2400" dirty="0">
                <a:solidFill>
                  <a:prstClr val="black"/>
                </a:solidFill>
                <a:latin typeface="Times New Roman" panose="02020603050405020304" pitchFamily="18" charset="0"/>
                <a:ea typeface="Calibri" panose="020F0502020204030204" pitchFamily="34" charset="0"/>
              </a:rPr>
              <a:t> Закону України “Про Національну поліцію” проникати до житла чи іншого володіння особи без вмотивованого рішення суду в невідкладних випадках;</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7) здійснювати заходи з контролю за дотриманням обмежень, установлених </a:t>
            </a:r>
            <a:r>
              <a:rPr lang="uk-UA" sz="2400" u="sng" dirty="0">
                <a:solidFill>
                  <a:srgbClr val="0563C1"/>
                </a:solidFill>
                <a:latin typeface="Times New Roman" panose="02020603050405020304" pitchFamily="18" charset="0"/>
                <a:ea typeface="Calibri" panose="020F0502020204030204" pitchFamily="34" charset="0"/>
                <a:hlinkClick r:id="rId3">
                  <a:extLst>
                    <a:ext uri="{A12FA001-AC4F-418D-AE19-62706E023703}">
                      <ahyp:hlinkClr xmlns:ahyp="http://schemas.microsoft.com/office/drawing/2018/hyperlinkcolor" val="tx"/>
                    </a:ext>
                  </a:extLst>
                </a:hlinkClick>
              </a:rPr>
              <a:t>Законом України</a:t>
            </a:r>
            <a:r>
              <a:rPr lang="uk-UA" sz="2400" dirty="0">
                <a:solidFill>
                  <a:prstClr val="black"/>
                </a:solidFill>
                <a:latin typeface="Times New Roman" panose="02020603050405020304" pitchFamily="18" charset="0"/>
                <a:ea typeface="Calibri" panose="020F0502020204030204" pitchFamily="34" charset="0"/>
              </a:rPr>
              <a:t> «Про адміністративний нагляд за особами, звільненими з місць позбавлення волі»;</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8) здійснювати контроль за дотриманням фізичними та юридичними особами порядку та правил зберігання і використання зброї, спеціальних засобів, вибухових речовин та матеріалів, боєприпасів, на які поширюється дозвільна система, а також безпосередньо оглядати місця їх зберігання з метою перевірки дотримання правил поводження з ними та правил використання;</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9) здійснювати в межах, визначених </a:t>
            </a:r>
            <a:r>
              <a:rPr lang="uk-UA" sz="2400" u="sng" dirty="0">
                <a:solidFill>
                  <a:srgbClr val="0563C1"/>
                </a:solidFill>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Законом України</a:t>
            </a:r>
            <a:r>
              <a:rPr lang="uk-UA" sz="2400" dirty="0">
                <a:solidFill>
                  <a:prstClr val="black"/>
                </a:solidFill>
                <a:latin typeface="Times New Roman" panose="02020603050405020304" pitchFamily="18" charset="0"/>
                <a:ea typeface="Calibri" panose="020F0502020204030204" pitchFamily="34" charset="0"/>
              </a:rPr>
              <a:t> «Про Національну поліцію», поліцейське піклування;</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10) застосовувати поліцейські заходи примусу у випадках та порядку, визначених </a:t>
            </a:r>
            <a:r>
              <a:rPr lang="uk-UA" sz="2400" u="sng" dirty="0">
                <a:solidFill>
                  <a:srgbClr val="0563C1"/>
                </a:solidFill>
                <a:latin typeface="Times New Roman" panose="02020603050405020304" pitchFamily="18" charset="0"/>
                <a:ea typeface="Calibri" panose="020F0502020204030204" pitchFamily="34" charset="0"/>
                <a:hlinkClick r:id="rId4">
                  <a:extLst>
                    <a:ext uri="{A12FA001-AC4F-418D-AE19-62706E023703}">
                      <ahyp:hlinkClr xmlns:ahyp="http://schemas.microsoft.com/office/drawing/2018/hyperlinkcolor" val="tx"/>
                    </a:ext>
                  </a:extLst>
                </a:hlinkClick>
              </a:rPr>
              <a:t>Законом України</a:t>
            </a:r>
            <a:r>
              <a:rPr lang="uk-UA" sz="2400" dirty="0">
                <a:solidFill>
                  <a:prstClr val="black"/>
                </a:solidFill>
                <a:latin typeface="Times New Roman" panose="02020603050405020304" pitchFamily="18" charset="0"/>
                <a:ea typeface="Calibri" panose="020F0502020204030204" pitchFamily="34" charset="0"/>
              </a:rPr>
              <a:t> «Про Національну поліцію»;</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11) здійснювати превентивні поліцейські заходи, передбачені </a:t>
            </a:r>
            <a:r>
              <a:rPr lang="uk-UA" sz="2400" u="sng" dirty="0">
                <a:solidFill>
                  <a:srgbClr val="0563C1"/>
                </a:solidFill>
                <a:latin typeface="Times New Roman" panose="02020603050405020304" pitchFamily="18" charset="0"/>
                <a:ea typeface="Calibri" panose="020F0502020204030204" pitchFamily="34" charset="0"/>
                <a:hlinkClick r:id="rId5">
                  <a:extLst>
                    <a:ext uri="{A12FA001-AC4F-418D-AE19-62706E023703}">
                      <ahyp:hlinkClr xmlns:ahyp="http://schemas.microsoft.com/office/drawing/2018/hyperlinkcolor" val="tx"/>
                    </a:ext>
                  </a:extLst>
                </a:hlinkClick>
              </a:rPr>
              <a:t>частиною першою</a:t>
            </a:r>
            <a:r>
              <a:rPr lang="uk-UA" sz="2400" dirty="0">
                <a:solidFill>
                  <a:prstClr val="black"/>
                </a:solidFill>
                <a:latin typeface="Times New Roman" panose="02020603050405020304" pitchFamily="18" charset="0"/>
                <a:ea typeface="Calibri" panose="020F0502020204030204" pitchFamily="34" charset="0"/>
              </a:rPr>
              <a:t> статті 31 Закону України «Про Національну поліцію», з метою отримання та перевірки інформації стосовно причетності до вчинення кримінальних або інших правопорушень осіб, які мешкають на закріпленій дільниці;</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53F61254-7145-491D-AA1C-79FC2987889B}"/>
              </a:ext>
            </a:extLst>
          </p:cNvPr>
          <p:cNvPicPr>
            <a:picLocks noChangeAspect="1"/>
          </p:cNvPicPr>
          <p:nvPr/>
        </p:nvPicPr>
        <p:blipFill>
          <a:blip r:embed="rId6"/>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8414584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F819903-C679-4A50-A7E9-DE41F865CD53}"/>
              </a:ext>
            </a:extLst>
          </p:cNvPr>
          <p:cNvSpPr>
            <a:spLocks noGrp="1"/>
          </p:cNvSpPr>
          <p:nvPr>
            <p:ph idx="1"/>
          </p:nvPr>
        </p:nvSpPr>
        <p:spPr>
          <a:xfrm>
            <a:off x="119336" y="116632"/>
            <a:ext cx="11953328" cy="6624736"/>
          </a:xfrm>
        </p:spPr>
        <p:txBody>
          <a:bodyPr>
            <a:noAutofit/>
          </a:bodyPr>
          <a:lstStyle/>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12) залучати ГРПП для надання допомоги під час затримання та доставляння осіб, які вчинили правопорушення, виконання ухвал суду та слідчого судді про привід свідків та підозрюваних до суду та в інших необхідних випадках за погодженням з керівництвом відділу (сектору) превенції територіального (відокремленого) органу (підрозділу) поліції;</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13) проводити перевірку прибуття звільнених осіб до місця проживання в порядку, встановленому законодавством та визначеному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статтею 20</a:t>
            </a:r>
            <a:r>
              <a:rPr lang="uk-UA" sz="2400" dirty="0">
                <a:solidFill>
                  <a:prstClr val="black"/>
                </a:solidFill>
                <a:latin typeface="Times New Roman" panose="02020603050405020304" pitchFamily="18" charset="0"/>
                <a:ea typeface="Calibri" panose="020F0502020204030204" pitchFamily="34" charset="0"/>
              </a:rPr>
              <a:t> Закону України «Про соціальну адаптацію осіб, які відбувають чи відбули покарання у виді обмеження волі або позбавлення волі на певний строк»;</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14) вживати у взаємодії зі службою у справах дітей обласних, Київської та Севастопольської міських державних адміністрацій, районних, районних у містах Києві та Севастополі державних адміністрацій заходів щодо встановлення особи дитини, місця її проживання, відомостей про батьків або осіб, які їх замінюють, інших родичів, місця їх проживання (перебування) у разі надходження повідомлення про дитину, яка залишилась без батьківського піклування.</a:t>
            </a:r>
            <a:endParaRPr lang="ru-RU" sz="2400" dirty="0">
              <a:solidFill>
                <a:prstClr val="black"/>
              </a:solidFill>
              <a:latin typeface="Times New Roman" panose="02020603050405020304" pitchFamily="18" charset="0"/>
              <a:ea typeface="Calibri" panose="020F0502020204030204" pitchFamily="34" charset="0"/>
            </a:endParaRPr>
          </a:p>
          <a:p>
            <a:pPr lvl="0" algn="just">
              <a:spcBef>
                <a:spcPts val="0"/>
              </a:spcBef>
              <a:buClr>
                <a:srgbClr val="0BD0D9"/>
              </a:buClr>
            </a:pPr>
            <a:r>
              <a:rPr lang="uk-UA" sz="2400" dirty="0">
                <a:solidFill>
                  <a:prstClr val="black"/>
                </a:solidFill>
                <a:latin typeface="Times New Roman" panose="02020603050405020304" pitchFamily="18" charset="0"/>
                <a:ea typeface="Calibri" panose="020F0502020204030204" pitchFamily="34" charset="0"/>
              </a:rPr>
              <a:t>15) здійснювати інші повноваження, визначені законодавством України.</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C51018BA-A1A9-4E80-9CA0-D479B679FDE7}"/>
              </a:ext>
            </a:extLst>
          </p:cNvPr>
          <p:cNvPicPr>
            <a:picLocks noChangeAspect="1"/>
          </p:cNvPicPr>
          <p:nvPr/>
        </p:nvPicPr>
        <p:blipFill>
          <a:blip r:embed="rId3"/>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1873401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01577E4-9115-4F8C-99C7-4A6224A10434}"/>
              </a:ext>
            </a:extLst>
          </p:cNvPr>
          <p:cNvSpPr>
            <a:spLocks noGrp="1"/>
          </p:cNvSpPr>
          <p:nvPr>
            <p:ph idx="1"/>
          </p:nvPr>
        </p:nvSpPr>
        <p:spPr>
          <a:xfrm>
            <a:off x="119336" y="0"/>
            <a:ext cx="11953328" cy="6669360"/>
          </a:xfrm>
        </p:spPr>
        <p:txBody>
          <a:bodyPr>
            <a:noAutofit/>
          </a:bodyPr>
          <a:lstStyle/>
          <a:p>
            <a:pPr algn="ctr">
              <a:spcAft>
                <a:spcPts val="0"/>
              </a:spcAft>
            </a:pPr>
            <a:r>
              <a:rPr lang="uk-UA" sz="2400" b="1" dirty="0">
                <a:latin typeface="Times New Roman" panose="02020603050405020304" pitchFamily="18" charset="0"/>
                <a:ea typeface="Calibri" panose="020F0502020204030204" pitchFamily="34" charset="0"/>
              </a:rPr>
              <a:t>Взаємодія з населенням</a:t>
            </a:r>
            <a:endParaRPr lang="ru-RU" sz="2400" dirty="0">
              <a:latin typeface="Times New Roman" panose="02020603050405020304" pitchFamily="18" charset="0"/>
              <a:ea typeface="Calibri" panose="020F0502020204030204" pitchFamily="34" charset="0"/>
            </a:endParaRPr>
          </a:p>
          <a:p>
            <a:pPr algn="ctr">
              <a:spcAft>
                <a:spcPts val="0"/>
              </a:spcAft>
            </a:pPr>
            <a:r>
              <a:rPr lang="uk-UA" sz="2400" i="1" u="sng" dirty="0">
                <a:latin typeface="Times New Roman" panose="02020603050405020304" pitchFamily="18" charset="0"/>
                <a:ea typeface="Calibri" panose="020F0502020204030204" pitchFamily="34" charset="0"/>
              </a:rPr>
              <a:t>ДОП з метою впровадження принципу взаємодії з населенням на засадах партнерства організовує роботу за такими напрямами:</a:t>
            </a:r>
            <a:endParaRPr lang="ru-RU" sz="2400" i="1" u="sng"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1) протидія злочинності, профілактика правопорушень та охорона публічного порядку за участю населення;</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2) співпраця з органами місцевого самоврядування,  представниками територіальних громад, населенням, керівниками підприємств, соціальних, навчальних та культурних закладів, закладів захисту дітей з метою реалізації принципу взаємодії з населенням на засадах партнерства, обмін інформацією для подальшого її використання під час виконання службових обов’язків;</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3) визначення спільних пріоритетних напрямів роботи та її оцінювання з урахуванням думки і потреб громадськості.</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ДОП проводить відкриті зустрічі з представниками органів місцевого самоврядування областей, районів, міст та сіл з метою налагодження ефективної співпраці між поліцією та органами місцевого самоврядування і населенням. Інформує про стан законності, боротьби із злочинністю, охорони громадського порядку та результати діяльності на відповідній території.</a:t>
            </a: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58B16870-A19D-4E88-80E1-DD7D106B3D43}"/>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7551847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44139D-82EF-4E6B-ACE1-856710E317BE}"/>
              </a:ext>
            </a:extLst>
          </p:cNvPr>
          <p:cNvSpPr>
            <a:spLocks noGrp="1"/>
          </p:cNvSpPr>
          <p:nvPr>
            <p:ph idx="1"/>
          </p:nvPr>
        </p:nvSpPr>
        <p:spPr>
          <a:xfrm>
            <a:off x="119336" y="116632"/>
            <a:ext cx="11881320" cy="6552728"/>
          </a:xfrm>
        </p:spPr>
        <p:txBody>
          <a:bodyPr>
            <a:noAutofit/>
          </a:bodyPr>
          <a:lstStyle/>
          <a:p>
            <a:pPr lvl="0" algn="just">
              <a:buClr>
                <a:srgbClr val="0BD0D9"/>
              </a:buClr>
            </a:pPr>
            <a:endParaRPr lang="uk-UA"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endParaRPr lang="uk-UA"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ДОП у межах поліцейської дільниці проводить серед населення роз'яснювальну роботу для формування у населення правової культури, негативного ставлення до суспільно небезпечних явищ з метою підняття іміджу поліції та про способи захисту і самооборони від злочинних посягань.</a:t>
            </a:r>
          </a:p>
          <a:p>
            <a:pPr lvl="0" algn="just">
              <a:buClr>
                <a:srgbClr val="0BD0D9"/>
              </a:buClr>
            </a:pP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ДОП у взаємодії з органами соціального захисту населення місцевих органів виконавчої влади, органів місцевого самоврядування, службами у справах дітей, благодійними, громадськими організаціями, представниками територіальних громад, спеціалізованими установами для осіб, які відбули покарання, здійснює роботу із запобігання вчиненню правопорушень, у тому числі стосовно осіб, які перебувають у складних життєвих обставинах.</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423B84FB-DA8F-4249-9F75-96F53ED4878D}"/>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070554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93FBBEB1-1E08-41D9-B123-80A41AD3164F}"/>
              </a:ext>
            </a:extLst>
          </p:cNvPr>
          <p:cNvSpPr>
            <a:spLocks noGrp="1"/>
          </p:cNvSpPr>
          <p:nvPr>
            <p:ph idx="1"/>
          </p:nvPr>
        </p:nvSpPr>
        <p:spPr>
          <a:xfrm>
            <a:off x="119336" y="116632"/>
            <a:ext cx="11881320" cy="6624736"/>
          </a:xfrm>
        </p:spPr>
        <p:txBody>
          <a:bodyPr>
            <a:normAutofit/>
          </a:bodyPr>
          <a:lstStyle/>
          <a:p>
            <a:pPr lvl="0" algn="ctr">
              <a:buClr>
                <a:srgbClr val="0BD0D9"/>
              </a:buClr>
            </a:pPr>
            <a:endParaRPr lang="uk-UA" sz="2400" b="1" dirty="0">
              <a:solidFill>
                <a:prstClr val="black"/>
              </a:solidFill>
              <a:latin typeface="Times New Roman" panose="02020603050405020304" pitchFamily="18" charset="0"/>
              <a:ea typeface="Calibri" panose="020F0502020204030204" pitchFamily="34" charset="0"/>
            </a:endParaRPr>
          </a:p>
          <a:p>
            <a:pPr lvl="0" algn="ctr">
              <a:buClr>
                <a:srgbClr val="0BD0D9"/>
              </a:buClr>
            </a:pPr>
            <a:r>
              <a:rPr lang="uk-UA" sz="2400" b="1" dirty="0">
                <a:solidFill>
                  <a:prstClr val="black"/>
                </a:solidFill>
                <a:latin typeface="Times New Roman" panose="02020603050405020304" pitchFamily="18" charset="0"/>
                <a:ea typeface="Calibri" panose="020F0502020204030204" pitchFamily="34" charset="0"/>
              </a:rPr>
              <a:t>ДОП формує пропозиції щодо:</a:t>
            </a:r>
            <a:endParaRPr lang="ru-RU" sz="2400" b="1"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 усунення причин та умов, які призводять до вчинення правопорушень;</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2) ужиття заходів з метою запобігання вчиненню домашнього насильства;</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3) створення громадських формувань з охорони громадського порядку та державного кордону та/або призупинення (припинення) діяльності таких формувань, які неналежним чином виконують свої обов’язки, визначені нормами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Закону України</a:t>
            </a:r>
            <a:r>
              <a:rPr lang="uk-UA" sz="2400" dirty="0">
                <a:solidFill>
                  <a:prstClr val="black"/>
                </a:solidFill>
                <a:latin typeface="Times New Roman" panose="02020603050405020304" pitchFamily="18" charset="0"/>
                <a:ea typeface="Calibri" panose="020F0502020204030204" pitchFamily="34" charset="0"/>
              </a:rPr>
              <a:t> «Про участь громадян в охороні громадського порядку і державного кордону»;</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4) покращення матеріально-технічного забезпечення поліцейської станції та умов роботи;</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5) надання необхідної допомоги особі, яка постраждала від торгівлі людьми.</a:t>
            </a:r>
          </a:p>
          <a:p>
            <a:pPr lvl="0" algn="just">
              <a:buClr>
                <a:srgbClr val="0BD0D9"/>
              </a:buClr>
            </a:pPr>
            <a:endParaRPr lang="ru-RU" sz="2400" dirty="0">
              <a:solidFill>
                <a:prstClr val="black"/>
              </a:solidFill>
              <a:latin typeface="Times New Roman" panose="02020603050405020304" pitchFamily="18" charset="0"/>
              <a:ea typeface="Calibri" panose="020F0502020204030204" pitchFamily="34" charset="0"/>
            </a:endParaRPr>
          </a:p>
          <a:p>
            <a:endParaRPr lang="ru-RU" dirty="0"/>
          </a:p>
        </p:txBody>
      </p:sp>
      <p:pic>
        <p:nvPicPr>
          <p:cNvPr id="4" name="Рисунок 3">
            <a:extLst>
              <a:ext uri="{FF2B5EF4-FFF2-40B4-BE49-F238E27FC236}">
                <a16:creationId xmlns:a16="http://schemas.microsoft.com/office/drawing/2014/main" id="{EB8ACCC7-F55F-4D9A-86E6-62E3B8005D04}"/>
              </a:ext>
            </a:extLst>
          </p:cNvPr>
          <p:cNvPicPr>
            <a:picLocks noChangeAspect="1"/>
          </p:cNvPicPr>
          <p:nvPr/>
        </p:nvPicPr>
        <p:blipFill>
          <a:blip r:embed="rId3"/>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5280815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4A6CB94-FA0B-467D-96AE-0427D7CAB6AD}"/>
              </a:ext>
            </a:extLst>
          </p:cNvPr>
          <p:cNvSpPr>
            <a:spLocks noGrp="1"/>
          </p:cNvSpPr>
          <p:nvPr>
            <p:ph idx="1"/>
          </p:nvPr>
        </p:nvSpPr>
        <p:spPr>
          <a:xfrm>
            <a:off x="191344" y="116632"/>
            <a:ext cx="11881320" cy="6552728"/>
          </a:xfrm>
        </p:spPr>
        <p:txBody>
          <a:bodyPr>
            <a:normAutofit lnSpcReduction="10000"/>
          </a:bodyPr>
          <a:lstStyle/>
          <a:p>
            <a:pPr lvl="0" algn="just">
              <a:buClr>
                <a:srgbClr val="0BD0D9"/>
              </a:buClr>
            </a:pPr>
            <a:endParaRPr lang="uk-UA"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ДОП здійснюють прийом громадян у приміщенні поліцейської станції або іншому місці. Усі звернення, отримані під час прийому громадян, реєструються відповідно до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Порядку ведення єдиного обліку в органах (підрозділах) поліції заяв і повідомлень про кримінальні правопорушення та інші події</a:t>
            </a:r>
            <a:r>
              <a:rPr lang="uk-UA" sz="2400" dirty="0">
                <a:solidFill>
                  <a:prstClr val="black"/>
                </a:solidFill>
                <a:latin typeface="Times New Roman" panose="02020603050405020304" pitchFamily="18" charset="0"/>
                <a:ea typeface="Calibri" panose="020F0502020204030204" pitchFamily="34" charset="0"/>
              </a:rPr>
              <a:t>, затвердженого наказом Міністерства внутрішніх справ України від 08 лютого 2019 року № 100, зареєстрованого в Міністерстві юстиції України 05 березня 2019 року за № 223/33194.</a:t>
            </a:r>
          </a:p>
          <a:p>
            <a:pPr lvl="0" algn="just">
              <a:buClr>
                <a:srgbClr val="0BD0D9"/>
              </a:buClr>
            </a:pP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При виявленні на території поліцейської дільниці інших порушень, реагування на які не належить до повноважень поліції, ДОП інформує про це відповідні уповноважені органи.</a:t>
            </a:r>
          </a:p>
          <a:p>
            <a:pPr lvl="0" algn="just">
              <a:buClr>
                <a:srgbClr val="0BD0D9"/>
              </a:buClr>
            </a:pP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ДОП співпрацює з представниками громадських формувань з охорони громадського порядку та державного кордону, надає допомогу в організації їх діяльності, бере участь у проведенні спільних нарад, під час яких розробляються та погоджуються заходи із забезпечення публічної безпеки і порядку на територіях обслуговування та взаємодії з патрульною поліцією (далі - ПП) та ГРПП.</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7BA999BA-B984-44DA-B9C1-9F6CEBB709C5}"/>
              </a:ext>
            </a:extLst>
          </p:cNvPr>
          <p:cNvPicPr>
            <a:picLocks noChangeAspect="1"/>
          </p:cNvPicPr>
          <p:nvPr/>
        </p:nvPicPr>
        <p:blipFill>
          <a:blip r:embed="rId3"/>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8176184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E3C149F-9E0D-4A78-A4ED-CC1B05ECFD48}"/>
              </a:ext>
            </a:extLst>
          </p:cNvPr>
          <p:cNvSpPr>
            <a:spLocks noGrp="1"/>
          </p:cNvSpPr>
          <p:nvPr>
            <p:ph idx="1"/>
          </p:nvPr>
        </p:nvSpPr>
        <p:spPr>
          <a:xfrm>
            <a:off x="191344" y="188640"/>
            <a:ext cx="11737304" cy="6480720"/>
          </a:xfrm>
        </p:spPr>
        <p:txBody>
          <a:bodyPr>
            <a:noAutofit/>
          </a:bodyPr>
          <a:lstStyle/>
          <a:p>
            <a:pPr marL="0" marR="34290" lvl="0" indent="0" algn="ctr">
              <a:spcBef>
                <a:spcPts val="0"/>
              </a:spcBef>
              <a:buClr>
                <a:srgbClr val="0BD0D9"/>
              </a:buClr>
              <a:buNone/>
            </a:pPr>
            <a:r>
              <a:rPr lang="uk-UA" sz="2400" b="1" spc="-30" dirty="0">
                <a:solidFill>
                  <a:prstClr val="black"/>
                </a:solidFill>
                <a:latin typeface="Times New Roman"/>
                <a:ea typeface="Times New Roman"/>
              </a:rPr>
              <a:t>2.</a:t>
            </a:r>
            <a:r>
              <a:rPr lang="uk-UA" sz="2400" b="1" dirty="0">
                <a:solidFill>
                  <a:prstClr val="black"/>
                </a:solidFill>
                <a:latin typeface="Times New Roman" panose="02020603050405020304" pitchFamily="18" charset="0"/>
                <a:ea typeface="Calibri" panose="020F0502020204030204" pitchFamily="34" charset="0"/>
              </a:rPr>
              <a:t> Особливості організації роботи ДОП на поліцейській дільниці</a:t>
            </a:r>
            <a:r>
              <a:rPr lang="uk-UA" sz="2400" b="1" spc="-30" dirty="0">
                <a:solidFill>
                  <a:prstClr val="black"/>
                </a:solidFill>
                <a:latin typeface="Times New Roman"/>
                <a:ea typeface="Times New Roman"/>
              </a:rPr>
              <a:t>. </a:t>
            </a:r>
            <a:r>
              <a:rPr lang="uk-UA" sz="2400" b="1" dirty="0">
                <a:solidFill>
                  <a:prstClr val="black"/>
                </a:solidFill>
                <a:latin typeface="Times New Roman" panose="02020603050405020304" pitchFamily="18" charset="0"/>
                <a:ea typeface="Calibri" panose="020F0502020204030204" pitchFamily="34" charset="0"/>
              </a:rPr>
              <a:t>Організація роботи ДОП з особами, які перебувають на профілактичному обліку</a:t>
            </a:r>
            <a:r>
              <a:rPr lang="uk-UA" sz="2400" b="1" spc="-30" dirty="0">
                <a:solidFill>
                  <a:prstClr val="black"/>
                </a:solidFill>
                <a:latin typeface="Times New Roman"/>
                <a:ea typeface="Times New Roman"/>
              </a:rPr>
              <a:t>.</a:t>
            </a:r>
          </a:p>
          <a:p>
            <a:pPr algn="just">
              <a:spcAft>
                <a:spcPts val="0"/>
              </a:spcAft>
            </a:pPr>
            <a:r>
              <a:rPr lang="uk-UA" sz="2400" dirty="0">
                <a:latin typeface="Times New Roman" panose="02020603050405020304" pitchFamily="18" charset="0"/>
                <a:ea typeface="Calibri" panose="020F0502020204030204" pitchFamily="34" charset="0"/>
              </a:rPr>
              <a:t>Організація та контроль за роботою ДОП покладаються </a:t>
            </a:r>
            <a:r>
              <a:rPr lang="uk-UA" sz="2400" i="1" dirty="0">
                <a:latin typeface="Times New Roman" panose="02020603050405020304" pitchFamily="18" charset="0"/>
                <a:ea typeface="Calibri" panose="020F0502020204030204" pitchFamily="34" charset="0"/>
              </a:rPr>
              <a:t>на </a:t>
            </a:r>
            <a:r>
              <a:rPr lang="uk-UA" sz="2400" i="1" u="sng" dirty="0">
                <a:latin typeface="Times New Roman" panose="02020603050405020304" pitchFamily="18" charset="0"/>
                <a:ea typeface="Calibri" panose="020F0502020204030204" pitchFamily="34" charset="0"/>
              </a:rPr>
              <a:t>заступника начальника територіального (відокремленого) органу (підрозділу) поліції</a:t>
            </a:r>
            <a:r>
              <a:rPr lang="uk-UA" sz="2400" dirty="0">
                <a:latin typeface="Times New Roman" panose="02020603050405020304" pitchFamily="18" charset="0"/>
                <a:ea typeface="Calibri" panose="020F0502020204030204" pitchFamily="34" charset="0"/>
              </a:rPr>
              <a:t>, який відповідно до розподілу функціональних обов’язків координує діяльність ДОП та </a:t>
            </a:r>
            <a:r>
              <a:rPr lang="uk-UA" sz="2400" i="1" u="sng" dirty="0">
                <a:latin typeface="Times New Roman" panose="02020603050405020304" pitchFamily="18" charset="0"/>
                <a:ea typeface="Calibri" panose="020F0502020204030204" pitchFamily="34" charset="0"/>
              </a:rPr>
              <a:t>начальника відділу (сектору) превенції</a:t>
            </a:r>
            <a:r>
              <a:rPr lang="uk-UA" sz="2400" i="1" dirty="0">
                <a:latin typeface="Times New Roman" panose="02020603050405020304" pitchFamily="18" charset="0"/>
                <a:ea typeface="Calibri" panose="020F0502020204030204" pitchFamily="34" charset="0"/>
              </a:rPr>
              <a:t> </a:t>
            </a:r>
            <a:r>
              <a:rPr lang="uk-UA" sz="2400" dirty="0">
                <a:latin typeface="Times New Roman" panose="02020603050405020304" pitchFamily="18" charset="0"/>
                <a:ea typeface="Calibri" panose="020F0502020204030204" pitchFamily="34" charset="0"/>
              </a:rPr>
              <a:t>територіального (відокремленого) органу (підрозділу) поліції.</a:t>
            </a:r>
            <a:endParaRPr lang="ru-RU" sz="2400" dirty="0">
              <a:latin typeface="Times New Roman" panose="02020603050405020304" pitchFamily="18" charset="0"/>
              <a:ea typeface="Calibri" panose="020F0502020204030204" pitchFamily="34" charset="0"/>
            </a:endParaRPr>
          </a:p>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Організаційно-розпорядчим актом керівника територіального (відокремленого) органу (підрозділу) поліції за ДОП </a:t>
            </a:r>
            <a:r>
              <a:rPr lang="uk-UA" sz="2400" b="1" i="1" u="sng" dirty="0">
                <a:latin typeface="Times New Roman" panose="02020603050405020304" pitchFamily="18" charset="0"/>
                <a:ea typeface="Calibri" panose="020F0502020204030204" pitchFamily="34" charset="0"/>
              </a:rPr>
              <a:t>закріплюється поліцейська дільниця, якій присвоюється відповідний порядковий номер.</a:t>
            </a:r>
            <a:endParaRPr lang="ru-RU" sz="2400" b="1" i="1" u="sng"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Територія поліцейської дільниці (її розміри та межі) визначається, а за необхідності - змінюється керівником відділу (відділення) поліції за поданням заступника керівника, який відповідно до розподілу функціональних обов’язків координує діяльність ДОП.</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ДОП працює за планом, який затверджується керівником відділу (відділення) поліції та розробляється з урахуванням пріоритетів громади у сфері публічної безпеки та порядку, оперативної обстановки на дільниці.</a:t>
            </a: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CE1A124B-B8D1-4D05-8CB5-AFA26008A5E8}"/>
              </a:ext>
            </a:extLst>
          </p:cNvPr>
          <p:cNvPicPr>
            <a:picLocks noChangeAspect="1"/>
          </p:cNvPicPr>
          <p:nvPr/>
        </p:nvPicPr>
        <p:blipFill>
          <a:blip r:embed="rId2"/>
          <a:stretch>
            <a:fillRect/>
          </a:stretch>
        </p:blipFill>
        <p:spPr>
          <a:xfrm>
            <a:off x="11364416" y="6237312"/>
            <a:ext cx="827583" cy="620688"/>
          </a:xfrm>
          <a:prstGeom prst="rect">
            <a:avLst/>
          </a:prstGeom>
        </p:spPr>
      </p:pic>
    </p:spTree>
    <p:extLst>
      <p:ext uri="{BB962C8B-B14F-4D97-AF65-F5344CB8AC3E}">
        <p14:creationId xmlns:p14="http://schemas.microsoft.com/office/powerpoint/2010/main" val="1072583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65D6AA7-424C-43E7-8409-50CE146A1C72}"/>
              </a:ext>
            </a:extLst>
          </p:cNvPr>
          <p:cNvSpPr>
            <a:spLocks noGrp="1"/>
          </p:cNvSpPr>
          <p:nvPr>
            <p:ph idx="1"/>
          </p:nvPr>
        </p:nvSpPr>
        <p:spPr>
          <a:xfrm>
            <a:off x="119336" y="188640"/>
            <a:ext cx="11881320" cy="6480720"/>
          </a:xfrm>
        </p:spPr>
        <p:txBody>
          <a:bodyPr/>
          <a:lstStyle/>
          <a:p>
            <a:pPr algn="just">
              <a:spcAft>
                <a:spcPts val="0"/>
              </a:spcAft>
            </a:pPr>
            <a:endParaRPr lang="uk-UA" sz="2400" b="1" dirty="0">
              <a:latin typeface="Times New Roman" panose="02020603050405020304" pitchFamily="18" charset="0"/>
              <a:ea typeface="Calibri" panose="020F0502020204030204" pitchFamily="34" charset="0"/>
            </a:endParaRPr>
          </a:p>
          <a:p>
            <a:pPr marL="0" indent="0" algn="just">
              <a:spcAft>
                <a:spcPts val="0"/>
              </a:spcAft>
              <a:buNone/>
            </a:pPr>
            <a:endParaRPr lang="uk-UA" sz="2400" b="1" dirty="0">
              <a:latin typeface="Times New Roman" panose="02020603050405020304" pitchFamily="18" charset="0"/>
              <a:ea typeface="Calibri" panose="020F0502020204030204" pitchFamily="34" charset="0"/>
            </a:endParaRPr>
          </a:p>
          <a:p>
            <a:pPr algn="just">
              <a:spcAft>
                <a:spcPts val="0"/>
              </a:spcAft>
            </a:pPr>
            <a:r>
              <a:rPr lang="uk-UA" sz="2400" b="1" dirty="0">
                <a:latin typeface="Times New Roman" panose="02020603050405020304" pitchFamily="18" charset="0"/>
                <a:ea typeface="Calibri" panose="020F0502020204030204" pitchFamily="34" charset="0"/>
              </a:rPr>
              <a:t>Поліцейська дільниця </a:t>
            </a:r>
            <a:r>
              <a:rPr lang="uk-UA" sz="2400" dirty="0">
                <a:latin typeface="Times New Roman" panose="02020603050405020304" pitchFamily="18" charset="0"/>
                <a:ea typeface="Calibri" panose="020F0502020204030204" pitchFamily="34" charset="0"/>
              </a:rPr>
              <a:t>- територія, що обслуговується ДОП, із чисельністю населення, що не перевищує </a:t>
            </a:r>
            <a:r>
              <a:rPr lang="uk-UA" sz="2400" b="1" i="1" u="sng" dirty="0">
                <a:latin typeface="Times New Roman" panose="02020603050405020304" pitchFamily="18" charset="0"/>
                <a:ea typeface="Calibri" panose="020F0502020204030204" pitchFamily="34" charset="0"/>
              </a:rPr>
              <a:t>6 тис. осіб у сільській місцевості та 7 тис. осіб - у містах.</a:t>
            </a:r>
          </a:p>
          <a:p>
            <a:pPr algn="just">
              <a:spcAft>
                <a:spcPts val="0"/>
              </a:spcAft>
            </a:pPr>
            <a:endParaRPr lang="ru-RU" sz="2400" b="1" i="1" u="sng" dirty="0">
              <a:latin typeface="Times New Roman" panose="02020603050405020304" pitchFamily="18" charset="0"/>
              <a:ea typeface="Calibri" panose="020F0502020204030204" pitchFamily="34" charset="0"/>
            </a:endParaRPr>
          </a:p>
          <a:p>
            <a:pPr algn="just">
              <a:spcAft>
                <a:spcPts val="0"/>
              </a:spcAft>
            </a:pPr>
            <a:r>
              <a:rPr lang="uk-UA" sz="2400" b="1" dirty="0">
                <a:latin typeface="Times New Roman" panose="02020603050405020304" pitchFamily="18" charset="0"/>
                <a:ea typeface="Calibri" panose="020F0502020204030204" pitchFamily="34" charset="0"/>
              </a:rPr>
              <a:t>Поліцейська станція </a:t>
            </a:r>
            <a:r>
              <a:rPr lang="uk-UA" sz="2400" dirty="0">
                <a:latin typeface="Times New Roman" panose="02020603050405020304" pitchFamily="18" charset="0"/>
                <a:ea typeface="Calibri" panose="020F0502020204030204" pitchFamily="34" charset="0"/>
              </a:rPr>
              <a:t>- службове приміщення, що надається ДОП для виконання покладених на нього завдань із забезпечення правопорядку в межах поліцейської дільниці.</a:t>
            </a:r>
          </a:p>
          <a:p>
            <a:pPr algn="just">
              <a:spcAft>
                <a:spcPts val="0"/>
              </a:spcAft>
            </a:pPr>
            <a:endParaRPr lang="uk-UA" sz="2400" dirty="0">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При розгляді питання про виділення службового приміщення під поліцейську станцію враховується можливість розміщення в ньому для спільної роботи ДОП, його помічника, працівників ГРПП та представників громадськості, забезпечення належними умовами для виконання покладених на них завдань.</a:t>
            </a:r>
            <a:endParaRPr lang="ru-RU" sz="2400" dirty="0">
              <a:solidFill>
                <a:prstClr val="black"/>
              </a:solidFill>
              <a:latin typeface="Times New Roman" panose="02020603050405020304" pitchFamily="18" charset="0"/>
              <a:ea typeface="Calibri" panose="020F0502020204030204" pitchFamily="34" charset="0"/>
            </a:endParaRPr>
          </a:p>
          <a:p>
            <a:pPr algn="just">
              <a:spcAft>
                <a:spcPts val="0"/>
              </a:spcAft>
            </a:pPr>
            <a:endParaRPr lang="ru-RU" sz="2400" dirty="0">
              <a:latin typeface="Times New Roman" panose="02020603050405020304" pitchFamily="18" charset="0"/>
              <a:ea typeface="Calibri" panose="020F0502020204030204" pitchFamily="34" charset="0"/>
            </a:endParaRPr>
          </a:p>
          <a:p>
            <a:endParaRPr lang="ru-RU" dirty="0"/>
          </a:p>
        </p:txBody>
      </p:sp>
      <p:pic>
        <p:nvPicPr>
          <p:cNvPr id="4" name="Рисунок 3">
            <a:extLst>
              <a:ext uri="{FF2B5EF4-FFF2-40B4-BE49-F238E27FC236}">
                <a16:creationId xmlns:a16="http://schemas.microsoft.com/office/drawing/2014/main" id="{24808565-44B2-4CD6-805B-818D01BDC458}"/>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01095730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9821A1A-A17F-49FF-A8EE-07F20809428F}"/>
              </a:ext>
            </a:extLst>
          </p:cNvPr>
          <p:cNvSpPr>
            <a:spLocks noGrp="1"/>
          </p:cNvSpPr>
          <p:nvPr>
            <p:ph idx="1"/>
          </p:nvPr>
        </p:nvSpPr>
        <p:spPr>
          <a:xfrm>
            <a:off x="119336" y="116632"/>
            <a:ext cx="11809312" cy="6552728"/>
          </a:xfrm>
        </p:spPr>
        <p:txBody>
          <a:bodyPr>
            <a:noAutofit/>
          </a:bodyPr>
          <a:lstStyle/>
          <a:p>
            <a:pPr algn="ctr">
              <a:spcAft>
                <a:spcPts val="0"/>
              </a:spcAft>
            </a:pPr>
            <a:r>
              <a:rPr lang="uk-UA" sz="2400" b="1" dirty="0">
                <a:latin typeface="Times New Roman" panose="02020603050405020304" pitchFamily="18" charset="0"/>
                <a:ea typeface="Calibri" panose="020F0502020204030204" pitchFamily="34" charset="0"/>
              </a:rPr>
              <a:t>Приміщення поліцейської станції забезпечується:</a:t>
            </a:r>
            <a:endParaRPr lang="ru-RU" sz="2400" b="1"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1) необхідною оргтехнікою та витратними матеріалами до неї, можливістю формувати та користуватися базами даних, що входять до ЄІС МВС, та мережею Інтернет, металевою шафою (сейфом) для зберігання службової документації, стаціонарними засобами зв’язку та спеціальними засобами індивідуального захисту;</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2) табличкою із підсвічуванням з написом «Поліцейська станція» та із зазначеними на ній телефонами ДОП та чергового територіального (відокремленого) підрозділу поліції;</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3) меблями (столи, стільці, шафи для одягу та паперів) та інвентарем (інформаційні стенди, сейфи, вогнегасники, індивідуальні аптечки);</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4) службовою документацією (настінний план поліцейської дільниці, контрольно-наглядова справа поліцейської дільниці, </a:t>
            </a:r>
            <a:r>
              <a:rPr lang="ru-RU" sz="2400" dirty="0">
                <a:latin typeface="Times New Roman" panose="02020603050405020304" pitchFamily="18" charset="0"/>
                <a:ea typeface="Calibri" panose="020F0502020204030204" pitchFamily="34" charset="0"/>
              </a:rPr>
              <a:t>журнал </a:t>
            </a:r>
            <a:r>
              <a:rPr lang="uk-UA" sz="2400" dirty="0">
                <a:latin typeface="Times New Roman" panose="02020603050405020304" pitchFamily="18" charset="0"/>
                <a:ea typeface="Calibri" panose="020F0502020204030204" pitchFamily="34" charset="0"/>
              </a:rPr>
              <a:t>обліку доставлених осіб, які вчинили адміністративні правопорушення, ця Інструкція, нормативно-правові акти МВС, які регулюють діяльність поліції, організаційно-розпорядчі акти Національної поліції України);</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5) спеціальною юридичною літературою.</a:t>
            </a: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93F99068-0631-4D67-ABC2-8A9C8071644F}"/>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6466146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188640"/>
            <a:ext cx="11953328" cy="6552728"/>
          </a:xfrm>
        </p:spPr>
        <p:txBody>
          <a:bodyPr>
            <a:normAutofit/>
          </a:bodyPr>
          <a:lstStyle/>
          <a:p>
            <a:pPr algn="ctr">
              <a:spcBef>
                <a:spcPts val="0"/>
              </a:spcBef>
            </a:pPr>
            <a:r>
              <a:rPr lang="uk-UA" sz="2400" b="1" dirty="0">
                <a:latin typeface="Times New Roman"/>
                <a:ea typeface="Times New Roman"/>
              </a:rPr>
              <a:t>ПЛАН ЛЕКЦІЇ: </a:t>
            </a:r>
          </a:p>
          <a:p>
            <a:pPr algn="ctr">
              <a:spcBef>
                <a:spcPts val="0"/>
              </a:spcBef>
            </a:pPr>
            <a:endParaRPr lang="ru-RU" sz="2400" dirty="0">
              <a:latin typeface="Times New Roman"/>
              <a:ea typeface="Times New Roman"/>
            </a:endParaRPr>
          </a:p>
          <a:p>
            <a:pPr algn="just">
              <a:spcBef>
                <a:spcPts val="0"/>
              </a:spcBef>
            </a:pPr>
            <a:r>
              <a:rPr lang="uk-UA" sz="2400" b="1" spc="-30" dirty="0">
                <a:latin typeface="Times New Roman"/>
                <a:ea typeface="Times New Roman"/>
              </a:rPr>
              <a:t>1. </a:t>
            </a:r>
            <a:r>
              <a:rPr lang="uk-UA" sz="2400" b="1" dirty="0">
                <a:latin typeface="Times New Roman" panose="02020603050405020304" pitchFamily="18" charset="0"/>
                <a:ea typeface="Calibri" panose="020F0502020204030204" pitchFamily="34" charset="0"/>
              </a:rPr>
              <a:t>Завдання, основні напрями діяльності та повноваження ДОП</a:t>
            </a:r>
            <a:r>
              <a:rPr lang="uk-UA" sz="2400" b="1" spc="-30" dirty="0">
                <a:latin typeface="Times New Roman"/>
                <a:ea typeface="Times New Roman"/>
              </a:rPr>
              <a:t>.</a:t>
            </a:r>
          </a:p>
          <a:p>
            <a:pPr algn="just">
              <a:spcBef>
                <a:spcPts val="0"/>
              </a:spcBef>
            </a:pPr>
            <a:endParaRPr lang="uk-UA" sz="2400" b="1" spc="-30" dirty="0">
              <a:latin typeface="Times New Roman"/>
              <a:ea typeface="Times New Roman"/>
            </a:endParaRPr>
          </a:p>
          <a:p>
            <a:pPr algn="just">
              <a:spcAft>
                <a:spcPts val="0"/>
              </a:spcAft>
            </a:pPr>
            <a:r>
              <a:rPr lang="uk-UA" sz="2400" b="1" spc="-30" dirty="0">
                <a:latin typeface="Times New Roman"/>
                <a:ea typeface="Times New Roman"/>
              </a:rPr>
              <a:t>2. </a:t>
            </a:r>
            <a:r>
              <a:rPr lang="uk-UA" sz="2400" b="1" dirty="0">
                <a:latin typeface="Times New Roman" panose="02020603050405020304" pitchFamily="18" charset="0"/>
                <a:ea typeface="Calibri" panose="020F0502020204030204" pitchFamily="34" charset="0"/>
              </a:rPr>
              <a:t>Особливості організації роботи ДОП на поліцейській дільниці</a:t>
            </a:r>
            <a:r>
              <a:rPr lang="uk-UA" sz="2400" b="1" spc="-30" dirty="0">
                <a:latin typeface="Times New Roman"/>
                <a:ea typeface="Times New Roman"/>
              </a:rPr>
              <a:t>. </a:t>
            </a:r>
            <a:r>
              <a:rPr lang="uk-UA" sz="2400" b="1" dirty="0">
                <a:latin typeface="Times New Roman" panose="02020603050405020304" pitchFamily="18" charset="0"/>
                <a:ea typeface="Calibri" panose="020F0502020204030204" pitchFamily="34" charset="0"/>
              </a:rPr>
              <a:t>Організація роботи ДОП з особами, які перебувають на профілактичному обліку.</a:t>
            </a:r>
            <a:endParaRPr lang="uk-UA" sz="2400" b="1" spc="-30" dirty="0">
              <a:latin typeface="Times New Roman"/>
              <a:ea typeface="Times New Roman"/>
            </a:endParaRPr>
          </a:p>
          <a:p>
            <a:pPr algn="just">
              <a:spcBef>
                <a:spcPts val="0"/>
              </a:spcBef>
            </a:pPr>
            <a:endParaRPr lang="uk-UA" sz="2400" b="1" spc="-30" dirty="0">
              <a:latin typeface="Times New Roman"/>
              <a:ea typeface="Times New Roman"/>
            </a:endParaRPr>
          </a:p>
          <a:p>
            <a:pPr algn="just">
              <a:spcBef>
                <a:spcPts val="0"/>
              </a:spcBef>
            </a:pPr>
            <a:r>
              <a:rPr lang="uk-UA" sz="2400" b="1" spc="-30" dirty="0">
                <a:latin typeface="Times New Roman"/>
                <a:ea typeface="Times New Roman"/>
              </a:rPr>
              <a:t>3. Правова основа, види та поняття адміністративного нагляду. Порядок встановлення та припинення адміністративного нагляду.</a:t>
            </a:r>
          </a:p>
          <a:p>
            <a:pPr algn="just">
              <a:spcBef>
                <a:spcPts val="0"/>
              </a:spcBef>
            </a:pPr>
            <a:endParaRPr lang="uk-UA" sz="2400" b="1" spc="-30" dirty="0">
              <a:latin typeface="Times New Roman"/>
              <a:ea typeface="Times New Roman"/>
            </a:endParaRPr>
          </a:p>
          <a:p>
            <a:pPr algn="just">
              <a:spcBef>
                <a:spcPts val="0"/>
              </a:spcBef>
            </a:pPr>
            <a:r>
              <a:rPr lang="uk-UA" sz="2400" b="1" spc="-30" dirty="0">
                <a:latin typeface="Times New Roman"/>
                <a:ea typeface="Times New Roman"/>
              </a:rPr>
              <a:t>4. Організація здійснення адміністративного нагляду органами та підрозділами поліції.</a:t>
            </a:r>
          </a:p>
          <a:p>
            <a:pPr algn="just">
              <a:spcBef>
                <a:spcPts val="0"/>
              </a:spcBef>
            </a:pPr>
            <a:endParaRPr lang="uk-UA" sz="2400" b="1" spc="-30" dirty="0">
              <a:latin typeface="Times New Roman"/>
              <a:ea typeface="Times New Roman"/>
            </a:endParaRPr>
          </a:p>
          <a:p>
            <a:pPr algn="just">
              <a:spcBef>
                <a:spcPts val="0"/>
              </a:spcBef>
            </a:pPr>
            <a:endParaRPr lang="uk-UA" sz="2400" dirty="0"/>
          </a:p>
        </p:txBody>
      </p:sp>
      <p:pic>
        <p:nvPicPr>
          <p:cNvPr id="2" name="Рисунок 1">
            <a:extLst>
              <a:ext uri="{FF2B5EF4-FFF2-40B4-BE49-F238E27FC236}">
                <a16:creationId xmlns:a16="http://schemas.microsoft.com/office/drawing/2014/main" id="{DA558F8A-264E-4894-8D87-CE20CA14030C}"/>
              </a:ext>
            </a:extLst>
          </p:cNvPr>
          <p:cNvPicPr>
            <a:picLocks noChangeAspect="1"/>
          </p:cNvPicPr>
          <p:nvPr/>
        </p:nvPicPr>
        <p:blipFill>
          <a:blip r:embed="rId2"/>
          <a:stretch>
            <a:fillRect/>
          </a:stretch>
        </p:blipFill>
        <p:spPr>
          <a:xfrm>
            <a:off x="11211160" y="6137332"/>
            <a:ext cx="951058" cy="713294"/>
          </a:xfrm>
          <a:prstGeom prst="rect">
            <a:avLst/>
          </a:prstGeom>
        </p:spPr>
      </p:pic>
    </p:spTree>
    <p:extLst>
      <p:ext uri="{BB962C8B-B14F-4D97-AF65-F5344CB8AC3E}">
        <p14:creationId xmlns:p14="http://schemas.microsoft.com/office/powerpoint/2010/main" val="421482412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927F096-BFF2-4095-948A-08779714207E}"/>
              </a:ext>
            </a:extLst>
          </p:cNvPr>
          <p:cNvSpPr>
            <a:spLocks noGrp="1"/>
          </p:cNvSpPr>
          <p:nvPr>
            <p:ph idx="1"/>
          </p:nvPr>
        </p:nvSpPr>
        <p:spPr>
          <a:xfrm>
            <a:off x="119336" y="116632"/>
            <a:ext cx="11881320" cy="6552728"/>
          </a:xfrm>
        </p:spPr>
        <p:txBody>
          <a:bodyPr/>
          <a:lstStyle/>
          <a:p>
            <a:pPr lvl="0" algn="ctr">
              <a:buClr>
                <a:srgbClr val="0BD0D9"/>
              </a:buClr>
            </a:pPr>
            <a:endParaRPr lang="uk-UA" sz="2400" b="1" dirty="0">
              <a:solidFill>
                <a:prstClr val="black"/>
              </a:solidFill>
              <a:latin typeface="Times New Roman" panose="02020603050405020304" pitchFamily="18" charset="0"/>
              <a:ea typeface="Calibri" panose="020F0502020204030204" pitchFamily="34" charset="0"/>
            </a:endParaRPr>
          </a:p>
          <a:p>
            <a:pPr lvl="0" algn="ctr">
              <a:buClr>
                <a:srgbClr val="0BD0D9"/>
              </a:buClr>
            </a:pPr>
            <a:r>
              <a:rPr lang="uk-UA" sz="2400" b="1" dirty="0">
                <a:solidFill>
                  <a:prstClr val="black"/>
                </a:solidFill>
                <a:latin typeface="Times New Roman" panose="02020603050405020304" pitchFamily="18" charset="0"/>
                <a:ea typeface="Calibri" panose="020F0502020204030204" pitchFamily="34" charset="0"/>
              </a:rPr>
              <a:t>ДОП веде контрольно-наглядову справу, у якій містяться відомості щодо:</a:t>
            </a:r>
            <a:endParaRPr lang="ru-RU" sz="2400" b="1"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 особливостей території обслуговування, розташування й режиму роботи підприємств, установ та організацій, об’єктів дозвільної системи, контактів відповідальних осіб органів місцевого самоврядування, інших довідкових та інформаційних матеріалів щодо території обслуговування;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2) кількості населення на території;</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3) кількості скоєних на поліцейській дільниці кримінальних правопорушень, обставин, які призводять до їх скоєння;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4) прикмет осіб, які підозрюються у скоєнні або скоїли кримінальні правопорушення;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5) викрадених речей та транспортних засобів, які перебувають у розшуку;</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6) місць концентрації осіб, схильних до скоєння правопорушень;</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7) сил та засобів, які залучаються до охорони публічного порядку на поліцейській дільниці.</a:t>
            </a:r>
            <a:endParaRPr lang="ru-RU" sz="2400" dirty="0">
              <a:solidFill>
                <a:prstClr val="black"/>
              </a:solidFill>
              <a:latin typeface="Times New Roman" panose="02020603050405020304" pitchFamily="18" charset="0"/>
              <a:ea typeface="Calibri" panose="020F0502020204030204" pitchFamily="34" charset="0"/>
            </a:endParaRPr>
          </a:p>
          <a:p>
            <a:endParaRPr lang="ru-RU" dirty="0"/>
          </a:p>
        </p:txBody>
      </p:sp>
      <p:pic>
        <p:nvPicPr>
          <p:cNvPr id="4" name="Рисунок 3">
            <a:extLst>
              <a:ext uri="{FF2B5EF4-FFF2-40B4-BE49-F238E27FC236}">
                <a16:creationId xmlns:a16="http://schemas.microsoft.com/office/drawing/2014/main" id="{EBD0F937-6EF8-40C9-BE23-FE05CA8B8768}"/>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68139877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9D6B6D1-360D-46AE-850A-CBC68AD180B8}"/>
              </a:ext>
            </a:extLst>
          </p:cNvPr>
          <p:cNvSpPr>
            <a:spLocks noGrp="1"/>
          </p:cNvSpPr>
          <p:nvPr>
            <p:ph idx="1"/>
          </p:nvPr>
        </p:nvSpPr>
        <p:spPr>
          <a:xfrm>
            <a:off x="119336" y="116632"/>
            <a:ext cx="11881320" cy="6552728"/>
          </a:xfrm>
        </p:spPr>
        <p:txBody>
          <a:bodyPr>
            <a:normAutofit lnSpcReduction="10000"/>
          </a:bodyPr>
          <a:lstStyle/>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У своїй роботі ДОП взаємодіє з іншими органами та підрозділами поліції шляхом обміну інформацією, участі в плануванні та реалізації спільних заходів, що проводяться за наказом керівника відділу (відділення) поліції.</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Використання ДОП та їх помічників поза межами закріплених за ними поліцейських дільниць та для виконання завдань, не пов’язаних з їх службовими обов’язками, здійснюється у виняткових випадках за наказами керівників територіальних органів (підрозділів) поліції.</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На період тривалої відсутності ДОП (відпустка, навчання, хвороба, відрядження) його обов’язки покладаються на іншого ДОП або помічника ДОП з обов’язковим інформуванням відповідних виконавчих органів місцевого самоврядування.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Межі поліцейської дільниці визначаються керівником відділу (відділення) поліції з урахуванням площі території та специфіки регіону.</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Залежно від стану криміногенної обстановки на дільниці вказані критерії можуть бути чинником для введення додаткових посад ДОП, старшого ДОП, помічника ДОП або утворення додаткової поліцейської дільниці.</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Організацію та контроль за виконанням службових обов'язків ДОП та їхніми помічниками на поліцейській дільниці забезпечує старший дільничний офіцер поліції.</a:t>
            </a:r>
            <a:endParaRPr lang="en-US" sz="2400" b="1" spc="-30" dirty="0">
              <a:solidFill>
                <a:prstClr val="black"/>
              </a:solidFill>
              <a:latin typeface="Times New Roman"/>
              <a:ea typeface="Times New Roman"/>
            </a:endParaRPr>
          </a:p>
          <a:p>
            <a:pPr marL="0" marR="34290" lvl="0" indent="0" algn="just">
              <a:spcBef>
                <a:spcPts val="0"/>
              </a:spcBef>
              <a:buClr>
                <a:srgbClr val="0BD0D9"/>
              </a:buClr>
              <a:buNone/>
            </a:pPr>
            <a:endParaRPr lang="en-US" sz="2400" b="1" spc="-30" dirty="0">
              <a:solidFill>
                <a:prstClr val="black"/>
              </a:solidFill>
              <a:latin typeface="Times New Roman"/>
              <a:ea typeface="Times New Roman"/>
            </a:endParaRPr>
          </a:p>
          <a:p>
            <a:pPr marL="0" marR="34290" lvl="0" indent="0" algn="just">
              <a:spcBef>
                <a:spcPts val="0"/>
              </a:spcBef>
              <a:buClr>
                <a:srgbClr val="0BD0D9"/>
              </a:buClr>
              <a:buNone/>
            </a:pPr>
            <a:endParaRPr lang="uk-UA" sz="2400" b="1" spc="-30" dirty="0">
              <a:solidFill>
                <a:prstClr val="black"/>
              </a:solidFill>
              <a:latin typeface="Times New Roman"/>
              <a:ea typeface="Times New Roman"/>
            </a:endParaRPr>
          </a:p>
          <a:p>
            <a:endParaRPr lang="ru-RU" dirty="0"/>
          </a:p>
        </p:txBody>
      </p:sp>
      <p:pic>
        <p:nvPicPr>
          <p:cNvPr id="4" name="Рисунок 3">
            <a:extLst>
              <a:ext uri="{FF2B5EF4-FFF2-40B4-BE49-F238E27FC236}">
                <a16:creationId xmlns:a16="http://schemas.microsoft.com/office/drawing/2014/main" id="{5CCA4433-FFC4-4BE9-9CE5-07B4E53FBD7F}"/>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41859016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B435EFC-929B-4856-916C-7A6976AFFBE2}"/>
              </a:ext>
            </a:extLst>
          </p:cNvPr>
          <p:cNvSpPr>
            <a:spLocks noGrp="1"/>
          </p:cNvSpPr>
          <p:nvPr>
            <p:ph idx="1"/>
          </p:nvPr>
        </p:nvSpPr>
        <p:spPr>
          <a:xfrm>
            <a:off x="119336" y="188640"/>
            <a:ext cx="11881320" cy="6480720"/>
          </a:xfrm>
        </p:spPr>
        <p:txBody>
          <a:bodyPr>
            <a:noAutofit/>
          </a:bodyPr>
          <a:lstStyle/>
          <a:p>
            <a:pPr marL="0" indent="0" algn="ctr">
              <a:spcAft>
                <a:spcPts val="0"/>
              </a:spcAft>
              <a:buNone/>
            </a:pPr>
            <a:r>
              <a:rPr lang="uk-UA" sz="2400" b="1" dirty="0">
                <a:latin typeface="Times New Roman" panose="02020603050405020304" pitchFamily="18" charset="0"/>
                <a:ea typeface="Calibri" panose="020F0502020204030204" pitchFamily="34" charset="0"/>
              </a:rPr>
              <a:t>ДОП ставить на превентивний облік та в межах своєї компетенції проводить профілактичну роботу з:</a:t>
            </a:r>
            <a:endParaRPr lang="ru-RU" sz="2400" b="1" dirty="0">
              <a:latin typeface="Times New Roman" panose="02020603050405020304" pitchFamily="18" charset="0"/>
              <a:ea typeface="Calibri" panose="020F0502020204030204" pitchFamily="34" charset="0"/>
            </a:endParaRPr>
          </a:p>
          <a:p>
            <a:pPr algn="just">
              <a:spcAft>
                <a:spcPts val="0"/>
              </a:spcAft>
              <a:buFont typeface="Wingdings" panose="05000000000000000000" pitchFamily="2" charset="2"/>
              <a:buChar char="Ø"/>
            </a:pPr>
            <a:r>
              <a:rPr lang="uk-UA" sz="2400" dirty="0">
                <a:solidFill>
                  <a:srgbClr val="002060"/>
                </a:solidFill>
                <a:latin typeface="Times New Roman" panose="02020603050405020304" pitchFamily="18" charset="0"/>
                <a:ea typeface="Calibri" panose="020F0502020204030204" pitchFamily="34" charset="0"/>
              </a:rPr>
              <a:t>1)</a:t>
            </a:r>
            <a:r>
              <a:rPr lang="uk-UA" sz="2400" dirty="0">
                <a:latin typeface="Times New Roman" panose="02020603050405020304" pitchFamily="18" charset="0"/>
                <a:ea typeface="Calibri" panose="020F0502020204030204" pitchFamily="34" charset="0"/>
              </a:rPr>
              <a:t> особами, звільненими з місць позбавлення волі, які відбували покарання за умисний злочин і в яких судимість не знято або не погашено в установленому законом порядку;</a:t>
            </a:r>
            <a:endParaRPr lang="ru-RU" sz="2400" dirty="0">
              <a:latin typeface="Times New Roman" panose="02020603050405020304" pitchFamily="18" charset="0"/>
              <a:ea typeface="Calibri" panose="020F0502020204030204" pitchFamily="34" charset="0"/>
            </a:endParaRPr>
          </a:p>
          <a:p>
            <a:pPr algn="just">
              <a:spcAft>
                <a:spcPts val="0"/>
              </a:spcAft>
              <a:buFont typeface="Wingdings" panose="05000000000000000000" pitchFamily="2" charset="2"/>
              <a:buChar char="Ø"/>
            </a:pPr>
            <a:r>
              <a:rPr lang="uk-UA" sz="2400" dirty="0">
                <a:solidFill>
                  <a:srgbClr val="002060"/>
                </a:solidFill>
                <a:latin typeface="Times New Roman" panose="02020603050405020304" pitchFamily="18" charset="0"/>
                <a:ea typeface="Calibri" panose="020F0502020204030204" pitchFamily="34" charset="0"/>
              </a:rPr>
              <a:t>2)</a:t>
            </a:r>
            <a:r>
              <a:rPr lang="uk-UA" sz="2400" dirty="0">
                <a:latin typeface="Times New Roman" panose="02020603050405020304" pitchFamily="18" charset="0"/>
                <a:ea typeface="Calibri" panose="020F0502020204030204" pitchFamily="34" charset="0"/>
              </a:rPr>
              <a:t> особами, схильними до вчинення домашнього насильства (кривдниками).</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ДОП в установленому порядку ініціює встановлення адміністративного нагляду щодо осіб, звільнених з місць позбавлення волі, які за ознаками судимості підпадають під дію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Закону України</a:t>
            </a:r>
            <a:r>
              <a:rPr lang="uk-UA" sz="2400" dirty="0">
                <a:latin typeface="Times New Roman" panose="02020603050405020304" pitchFamily="18" charset="0"/>
                <a:ea typeface="Calibri" panose="020F0502020204030204" pitchFamily="34" charset="0"/>
              </a:rPr>
              <a:t> «Про адміністративний нагляд за особами, звільненими з місць позбавлення волі».</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На підставі аналізу додержання раніше судимими особами встановлених судом обмежень, визначених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Законом України</a:t>
            </a:r>
            <a:r>
              <a:rPr lang="uk-UA" sz="2400" dirty="0">
                <a:latin typeface="Times New Roman" panose="02020603050405020304" pitchFamily="18" charset="0"/>
                <a:ea typeface="Calibri" panose="020F0502020204030204" pitchFamily="34" charset="0"/>
              </a:rPr>
              <a:t> «Про адміністративний нагляд за особами, звільненими з місць позбавлення волі», ДОП подає керівнику відділу (відділення) поліції пропозиції щодо продовження адміністративного нагляду.</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ДОП вживає заходів з метою виявлення кримінальних, адміністративних правопорушень. Припиняє виявлені кримінальні та адміністративні правопорушення.</a:t>
            </a:r>
            <a:endParaRPr lang="ru-RU" sz="2400" dirty="0">
              <a:latin typeface="Times New Roman" panose="02020603050405020304" pitchFamily="18" charset="0"/>
              <a:ea typeface="Calibri" panose="020F0502020204030204" pitchFamily="34" charset="0"/>
            </a:endParaRPr>
          </a:p>
        </p:txBody>
      </p:sp>
      <p:pic>
        <p:nvPicPr>
          <p:cNvPr id="4" name="Рисунок 3">
            <a:extLst>
              <a:ext uri="{FF2B5EF4-FFF2-40B4-BE49-F238E27FC236}">
                <a16:creationId xmlns:a16="http://schemas.microsoft.com/office/drawing/2014/main" id="{0798ED0F-94C7-43D0-AEEF-21E6ADBF02F7}"/>
              </a:ext>
            </a:extLst>
          </p:cNvPr>
          <p:cNvPicPr>
            <a:picLocks noChangeAspect="1"/>
          </p:cNvPicPr>
          <p:nvPr/>
        </p:nvPicPr>
        <p:blipFill>
          <a:blip r:embed="rId3"/>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36161841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26E607B-AB89-4F58-9F13-9855CB2775C5}"/>
              </a:ext>
            </a:extLst>
          </p:cNvPr>
          <p:cNvSpPr>
            <a:spLocks noGrp="1"/>
          </p:cNvSpPr>
          <p:nvPr>
            <p:ph idx="1"/>
          </p:nvPr>
        </p:nvSpPr>
        <p:spPr>
          <a:xfrm>
            <a:off x="191344" y="188640"/>
            <a:ext cx="11737304" cy="6408712"/>
          </a:xfrm>
        </p:spPr>
        <p:txBody>
          <a:bodyPr>
            <a:noAutofit/>
          </a:bodyPr>
          <a:lstStyle/>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Рішення про поставлення особи на профілактичний облік приймає керівник відділу (відділення) поліції або його заступник на підставі наданих ДОП матеріалів.</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Відомості про осіб, які перебувають на обліку заносяться до ЄІС МВС.</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Унесення зазначених відомостей до ЄІС МВС покладається на начальника сектору превенції територіального (відокремленого) підрозділу поліції або працівника цього сектору, до обов’язків якого входить організація роботи з особами, які перебувають на профілактичному обліку.</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У ДОП зберігаються відомості про осіб, які перебувають на профілактичному обліку та проживають на території, закріпленій за відповідною поліцейською дільницею.</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Облікові справи (далі - ОС) заводяться відносно раніше судимих осіб, щодо яких установлено адміністративний нагляд, та осіб, засуджених до позбавлення волі за тяжкі, особливо тяжкі злочини або засуджених два і більше разів до позбавлення волі за умисні злочини, якщо ці особи після відбування покарання або умовно-дострокового звільнення від відбування покарання, незважаючи на попередження поліції, систематично порушують публічний порядок і права громадян, учиняють інші правопорушення.</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D1D1DB68-BC82-4F5E-8E07-F8775C21C4A3}"/>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0672630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8ED1659-CB24-4149-91A3-52AD55A45EFF}"/>
              </a:ext>
            </a:extLst>
          </p:cNvPr>
          <p:cNvSpPr>
            <a:spLocks noGrp="1"/>
          </p:cNvSpPr>
          <p:nvPr>
            <p:ph idx="1"/>
          </p:nvPr>
        </p:nvSpPr>
        <p:spPr>
          <a:xfrm>
            <a:off x="119336" y="116632"/>
            <a:ext cx="11881320" cy="6552728"/>
          </a:xfrm>
        </p:spPr>
        <p:txBody>
          <a:bodyPr>
            <a:normAutofit/>
          </a:bodyPr>
          <a:lstStyle/>
          <a:p>
            <a:pPr lvl="0" algn="just">
              <a:buClr>
                <a:srgbClr val="0BD0D9"/>
              </a:buClr>
            </a:pPr>
            <a:endParaRPr lang="uk-UA"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ОС реєструються ДОП в підрозділі документального забезпечення територіального (відокремленого) підрозділу поліції.</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ОС зберігаються у начальника сектору превенції територіального (відокремленого) підрозділу поліції або працівника цього сектору. З моменту закінчення строку перебування на обліку особи вказаної категорії ОС передається на архівне зберігання в передбачені законодавством строки.</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У разі зміни постійного місця проживання особи, стосовно якої працівниками поліції проводяться превентивні заходи, до підрозділу поліції за територіальністю в стислі строки надсилається відповідна інформація.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Забороняється зняття з обліку особи, яка перебуває на профілактичному обліку та переїхала на нове місце проживання, без надходження з відповідного територіального (відокремленого) підрозділу поліції підтвердної інформації про поставлення її на облік в зазначеному місці.</a:t>
            </a:r>
            <a:endParaRPr lang="ru-RU" sz="2400" dirty="0">
              <a:solidFill>
                <a:prstClr val="black"/>
              </a:solidFill>
              <a:latin typeface="Times New Roman" panose="02020603050405020304" pitchFamily="18" charset="0"/>
              <a:ea typeface="Calibri" panose="020F0502020204030204" pitchFamily="34" charset="0"/>
            </a:endParaRPr>
          </a:p>
        </p:txBody>
      </p:sp>
      <p:pic>
        <p:nvPicPr>
          <p:cNvPr id="4" name="Рисунок 3">
            <a:extLst>
              <a:ext uri="{FF2B5EF4-FFF2-40B4-BE49-F238E27FC236}">
                <a16:creationId xmlns:a16="http://schemas.microsoft.com/office/drawing/2014/main" id="{AD4AC380-885A-477A-B4E8-649BE5896E5A}"/>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012667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2968F32-6698-4032-9ED9-8472CEC19B99}"/>
              </a:ext>
            </a:extLst>
          </p:cNvPr>
          <p:cNvSpPr>
            <a:spLocks noGrp="1"/>
          </p:cNvSpPr>
          <p:nvPr>
            <p:ph idx="1"/>
          </p:nvPr>
        </p:nvSpPr>
        <p:spPr>
          <a:xfrm>
            <a:off x="119336" y="188640"/>
            <a:ext cx="11881320" cy="6552728"/>
          </a:xfrm>
        </p:spPr>
        <p:txBody>
          <a:bodyPr>
            <a:normAutofit/>
          </a:bodyPr>
          <a:lstStyle/>
          <a:p>
            <a:pPr marL="0" marR="34290" lvl="0" indent="0" algn="just">
              <a:spcBef>
                <a:spcPts val="0"/>
              </a:spcBef>
              <a:buClr>
                <a:srgbClr val="0BD0D9"/>
              </a:buClr>
              <a:buNone/>
            </a:pPr>
            <a:r>
              <a:rPr lang="uk-UA" sz="2400" b="1" spc="-30" dirty="0">
                <a:solidFill>
                  <a:prstClr val="black"/>
                </a:solidFill>
                <a:latin typeface="Times New Roman"/>
                <a:ea typeface="Times New Roman"/>
              </a:rPr>
              <a:t>3. Правова основа, види та поняття адміністративного нагляду. Порядок встановлення та припинення адміністративного нагляду.</a:t>
            </a:r>
          </a:p>
          <a:p>
            <a:pPr indent="450215" algn="just">
              <a:spcAft>
                <a:spcPts val="0"/>
              </a:spcAft>
            </a:pPr>
            <a:r>
              <a:rPr lang="uk-UA" sz="2400" i="1" dirty="0">
                <a:latin typeface="Times New Roman" panose="02020603050405020304" pitchFamily="18" charset="0"/>
                <a:ea typeface="Times New Roman" panose="02020603050405020304" pitchFamily="18" charset="0"/>
              </a:rPr>
              <a:t>Адміністративний нагляд поділяється на два види:</a:t>
            </a:r>
            <a:endParaRPr lang="ru-RU" sz="2400" dirty="0">
              <a:latin typeface="Times New Roman" panose="02020603050405020304" pitchFamily="18" charset="0"/>
              <a:ea typeface="Times New Roman" panose="02020603050405020304" pitchFamily="18" charset="0"/>
            </a:endParaRPr>
          </a:p>
          <a:p>
            <a:pPr marL="342900" lvl="0" indent="-342900" algn="just" hangingPunct="0">
              <a:spcAft>
                <a:spcPts val="0"/>
              </a:spcAft>
              <a:buFont typeface="Symbol" panose="05050102010706020507" pitchFamily="18" charset="2"/>
              <a:buChar char=""/>
            </a:pPr>
            <a:r>
              <a:rPr lang="uk-UA" sz="2400" b="1" i="1" dirty="0">
                <a:latin typeface="Times New Roman" panose="02020603050405020304" pitchFamily="18" charset="0"/>
                <a:ea typeface="Times New Roman" panose="02020603050405020304" pitchFamily="18" charset="0"/>
              </a:rPr>
              <a:t>загальний;</a:t>
            </a:r>
            <a:endParaRPr lang="ru-RU" sz="2400" b="1" i="1" dirty="0">
              <a:latin typeface="Times New Roman" panose="02020603050405020304" pitchFamily="18" charset="0"/>
              <a:ea typeface="Times New Roman" panose="02020603050405020304" pitchFamily="18" charset="0"/>
            </a:endParaRPr>
          </a:p>
          <a:p>
            <a:pPr marL="342900" lvl="0" indent="-342900" algn="just" hangingPunct="0">
              <a:spcAft>
                <a:spcPts val="0"/>
              </a:spcAft>
              <a:buFont typeface="Symbol" panose="05050102010706020507" pitchFamily="18" charset="2"/>
              <a:buChar char=""/>
            </a:pPr>
            <a:r>
              <a:rPr lang="uk-UA" sz="2400" b="1" i="1" dirty="0">
                <a:latin typeface="Times New Roman" panose="02020603050405020304" pitchFamily="18" charset="0"/>
                <a:ea typeface="Times New Roman" panose="02020603050405020304" pitchFamily="18" charset="0"/>
              </a:rPr>
              <a:t>спеціальний.</a:t>
            </a:r>
            <a:endParaRPr lang="ru-RU" sz="2400" b="1" i="1" dirty="0">
              <a:latin typeface="Times New Roman" panose="02020603050405020304" pitchFamily="18" charset="0"/>
              <a:ea typeface="Times New Roman" panose="02020603050405020304" pitchFamily="18" charset="0"/>
            </a:endParaRPr>
          </a:p>
          <a:p>
            <a:pPr indent="0" algn="just">
              <a:spcAft>
                <a:spcPts val="0"/>
              </a:spcAft>
              <a:buNone/>
            </a:pPr>
            <a:r>
              <a:rPr lang="uk-UA" sz="2400" i="1" dirty="0">
                <a:latin typeface="Times New Roman" panose="02020603050405020304" pitchFamily="18" charset="0"/>
                <a:ea typeface="Times New Roman" panose="02020603050405020304" pitchFamily="18" charset="0"/>
              </a:rPr>
              <a:t>Загальний нагляд здійснюється:</a:t>
            </a:r>
            <a:endParaRPr lang="ru-RU" sz="2400" dirty="0">
              <a:latin typeface="Times New Roman" panose="02020603050405020304" pitchFamily="18" charset="0"/>
              <a:ea typeface="Times New Roman" panose="02020603050405020304" pitchFamily="18" charset="0"/>
            </a:endParaRPr>
          </a:p>
          <a:p>
            <a:pPr indent="450215" algn="just" hangingPunct="0">
              <a:spcAft>
                <a:spcPts val="0"/>
              </a:spcAft>
            </a:pPr>
            <a:r>
              <a:rPr lang="uk-UA" sz="2400" dirty="0">
                <a:latin typeface="Times New Roman" panose="02020603050405020304" pitchFamily="18" charset="0"/>
                <a:ea typeface="Times New Roman" panose="02020603050405020304" pitchFamily="18" charset="0"/>
              </a:rPr>
              <a:t>а)	 у відношенні невизначеного кола осіб (фізичних та юридичних) за дотриманням ними загальнообов’язкових правил, наприклад рішень місцевих Рад з питань охорони публічного порядку;</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latin typeface="Times New Roman" panose="02020603050405020304" pitchFamily="18" charset="0"/>
                <a:ea typeface="Times New Roman" panose="02020603050405020304" pitchFamily="18" charset="0"/>
              </a:rPr>
              <a:t>б)	 поширюється на певне коло суб’єктів і за певним колом питань, наприклад нагляд за дотриманням правил зберігання зброї, вибухових матеріалів, сильнодіючих речовин на підприємствах, в установах і організаціях.</a:t>
            </a:r>
            <a:endParaRPr lang="ru-RU" sz="2400" dirty="0">
              <a:latin typeface="Times New Roman" panose="02020603050405020304" pitchFamily="18" charset="0"/>
              <a:ea typeface="Times New Roman" panose="02020603050405020304" pitchFamily="18" charset="0"/>
            </a:endParaRPr>
          </a:p>
          <a:p>
            <a:pPr indent="0" algn="just">
              <a:spcAft>
                <a:spcPts val="0"/>
              </a:spcAft>
              <a:buNone/>
            </a:pPr>
            <a:r>
              <a:rPr lang="uk-UA" sz="2400" i="1" dirty="0">
                <a:latin typeface="Times New Roman" panose="02020603050405020304" pitchFamily="18" charset="0"/>
                <a:ea typeface="Times New Roman" panose="02020603050405020304" pitchFamily="18" charset="0"/>
              </a:rPr>
              <a:t>Спеціальний нагляд</a:t>
            </a:r>
            <a:r>
              <a:rPr lang="uk-UA" sz="2400" b="1" i="1" dirty="0">
                <a:latin typeface="Times New Roman" panose="02020603050405020304" pitchFamily="18" charset="0"/>
                <a:ea typeface="Times New Roman" panose="02020603050405020304" pitchFamily="18" charset="0"/>
              </a:rPr>
              <a:t> </a:t>
            </a:r>
            <a:r>
              <a:rPr lang="uk-UA" sz="2400" dirty="0">
                <a:latin typeface="Times New Roman" panose="02020603050405020304" pitchFamily="18" charset="0"/>
                <a:ea typeface="Times New Roman" panose="02020603050405020304" pitchFamily="18" charset="0"/>
              </a:rPr>
              <a:t>здійснюється за чітко визначеним колом осіб.</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b="1" dirty="0">
                <a:solidFill>
                  <a:srgbClr val="000000"/>
                </a:solidFill>
                <a:latin typeface="Times New Roman" panose="02020603050405020304" pitchFamily="18" charset="0"/>
                <a:ea typeface="Times New Roman" panose="02020603050405020304" pitchFamily="18" charset="0"/>
              </a:rPr>
              <a:t>Спеціальний адміністративний нагляд </a:t>
            </a:r>
            <a:r>
              <a:rPr lang="uk-UA" sz="2400" dirty="0">
                <a:solidFill>
                  <a:srgbClr val="000000"/>
                </a:solidFill>
                <a:latin typeface="Times New Roman" panose="02020603050405020304" pitchFamily="18" charset="0"/>
                <a:ea typeface="Times New Roman" panose="02020603050405020304" pitchFamily="18" charset="0"/>
              </a:rPr>
              <a:t>– це система тимчасових примусових профілактичних заходів спостереження і контролю за поведінкою окремих осіб, звільнених з місць позбавлення волі, що здійснюються органами Національної поліції.</a:t>
            </a:r>
            <a:endParaRPr lang="ru-RU" sz="2400" dirty="0">
              <a:latin typeface="Times New Roman" panose="02020603050405020304" pitchFamily="18" charset="0"/>
              <a:ea typeface="Times New Roman" panose="02020603050405020304" pitchFamily="18" charset="0"/>
            </a:endParaRPr>
          </a:p>
          <a:p>
            <a:pPr marL="0" marR="34290" lvl="0" indent="0">
              <a:spcBef>
                <a:spcPts val="0"/>
              </a:spcBef>
              <a:buClr>
                <a:srgbClr val="0BD0D9"/>
              </a:buClr>
              <a:buNone/>
            </a:pPr>
            <a:endParaRPr lang="ru-RU" sz="2400" dirty="0"/>
          </a:p>
        </p:txBody>
      </p:sp>
      <p:pic>
        <p:nvPicPr>
          <p:cNvPr id="4" name="Рисунок 3">
            <a:extLst>
              <a:ext uri="{FF2B5EF4-FFF2-40B4-BE49-F238E27FC236}">
                <a16:creationId xmlns:a16="http://schemas.microsoft.com/office/drawing/2014/main" id="{31FC4A5D-C6BF-4866-ABDB-559896FE6745}"/>
              </a:ext>
            </a:extLst>
          </p:cNvPr>
          <p:cNvPicPr>
            <a:picLocks noChangeAspect="1"/>
          </p:cNvPicPr>
          <p:nvPr/>
        </p:nvPicPr>
        <p:blipFill>
          <a:blip r:embed="rId2"/>
          <a:stretch>
            <a:fillRect/>
          </a:stretch>
        </p:blipFill>
        <p:spPr>
          <a:xfrm>
            <a:off x="11712624" y="6498468"/>
            <a:ext cx="479376" cy="359532"/>
          </a:xfrm>
          <a:prstGeom prst="rect">
            <a:avLst/>
          </a:prstGeom>
        </p:spPr>
      </p:pic>
    </p:spTree>
    <p:extLst>
      <p:ext uri="{BB962C8B-B14F-4D97-AF65-F5344CB8AC3E}">
        <p14:creationId xmlns:p14="http://schemas.microsoft.com/office/powerpoint/2010/main" val="83284201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667685D-5106-44EC-BFFC-C50FAD169F23}"/>
              </a:ext>
            </a:extLst>
          </p:cNvPr>
          <p:cNvSpPr>
            <a:spLocks noGrp="1"/>
          </p:cNvSpPr>
          <p:nvPr>
            <p:ph idx="1"/>
          </p:nvPr>
        </p:nvSpPr>
        <p:spPr>
          <a:xfrm>
            <a:off x="0" y="0"/>
            <a:ext cx="12192000" cy="6858000"/>
          </a:xfrm>
        </p:spPr>
        <p:txBody>
          <a:bodyPr>
            <a:noAutofit/>
          </a:bodyPr>
          <a:lstStyle/>
          <a:p>
            <a:pPr indent="450215" algn="ctr">
              <a:spcAft>
                <a:spcPts val="0"/>
              </a:spcAft>
            </a:pPr>
            <a:r>
              <a:rPr lang="uk-UA" sz="2200" b="1" dirty="0">
                <a:solidFill>
                  <a:srgbClr val="000000"/>
                </a:solidFill>
                <a:latin typeface="Times New Roman" panose="02020603050405020304" pitchFamily="18" charset="0"/>
                <a:ea typeface="Times New Roman" panose="02020603050405020304" pitchFamily="18" charset="0"/>
              </a:rPr>
              <a:t>Адміністративний нагляд встановлюється щодо повнолітніх осіб:</a:t>
            </a:r>
            <a:endParaRPr lang="ru-RU" sz="2200" b="1" dirty="0">
              <a:latin typeface="Times New Roman" panose="02020603050405020304" pitchFamily="18" charset="0"/>
              <a:ea typeface="Times New Roman" panose="02020603050405020304" pitchFamily="18" charset="0"/>
            </a:endParaRPr>
          </a:p>
          <a:p>
            <a:pPr indent="450215" algn="just">
              <a:spcAft>
                <a:spcPts val="0"/>
              </a:spcAft>
            </a:pPr>
            <a:r>
              <a:rPr lang="uk-UA" sz="2200" dirty="0">
                <a:solidFill>
                  <a:srgbClr val="000000"/>
                </a:solidFill>
                <a:latin typeface="Times New Roman" panose="02020603050405020304" pitchFamily="18" charset="0"/>
                <a:ea typeface="Times New Roman" panose="02020603050405020304" pitchFamily="18" charset="0"/>
              </a:rPr>
              <a:t>-	засуджених до позбавлення волі </a:t>
            </a:r>
            <a:r>
              <a:rPr lang="uk-UA" sz="2200" b="1" dirty="0">
                <a:solidFill>
                  <a:srgbClr val="000000"/>
                </a:solidFill>
                <a:latin typeface="Times New Roman" panose="02020603050405020304" pitchFamily="18" charset="0"/>
                <a:ea typeface="Times New Roman" panose="02020603050405020304" pitchFamily="18" charset="0"/>
              </a:rPr>
              <a:t>за тяжкі, особливо тяжкі злочини або засуджених два і більше разів до позбавлення волі за умисні злочини</a:t>
            </a:r>
            <a:r>
              <a:rPr lang="uk-UA" sz="2200" dirty="0">
                <a:solidFill>
                  <a:srgbClr val="000000"/>
                </a:solidFill>
                <a:latin typeface="Times New Roman" panose="02020603050405020304" pitchFamily="18" charset="0"/>
                <a:ea typeface="Times New Roman" panose="02020603050405020304" pitchFamily="18" charset="0"/>
              </a:rPr>
              <a:t>, якщо </a:t>
            </a:r>
            <a:r>
              <a:rPr lang="uk-UA" sz="2200" b="1" i="1" dirty="0">
                <a:solidFill>
                  <a:srgbClr val="000000"/>
                </a:solidFill>
                <a:latin typeface="Times New Roman" panose="02020603050405020304" pitchFamily="18" charset="0"/>
                <a:ea typeface="Times New Roman" panose="02020603050405020304" pitchFamily="18" charset="0"/>
              </a:rPr>
              <a:t>під час відбування покарання їх поведінка свідчила</a:t>
            </a:r>
            <a:r>
              <a:rPr lang="uk-UA" sz="2200" dirty="0">
                <a:solidFill>
                  <a:srgbClr val="000000"/>
                </a:solidFill>
                <a:latin typeface="Times New Roman" panose="02020603050405020304" pitchFamily="18" charset="0"/>
                <a:ea typeface="Times New Roman" panose="02020603050405020304" pitchFamily="18" charset="0"/>
              </a:rPr>
              <a:t>, що вони вперто не бажають стати на шлях виправлення і залишаються небезпечними для суспільства </a:t>
            </a:r>
            <a:r>
              <a:rPr lang="uk-UA" sz="2200" i="1" dirty="0">
                <a:solidFill>
                  <a:srgbClr val="000000"/>
                </a:solidFill>
                <a:latin typeface="Times New Roman" panose="02020603050405020304" pitchFamily="18" charset="0"/>
                <a:ea typeface="Times New Roman" panose="02020603050405020304" pitchFamily="18" charset="0"/>
              </a:rPr>
              <a:t>(</a:t>
            </a:r>
            <a:r>
              <a:rPr lang="uk-UA" sz="2200" b="1" i="1" u="sng" dirty="0">
                <a:solidFill>
                  <a:srgbClr val="002060"/>
                </a:solidFill>
                <a:latin typeface="Times New Roman" panose="02020603050405020304" pitchFamily="18" charset="0"/>
                <a:ea typeface="Times New Roman" panose="02020603050405020304" pitchFamily="18" charset="0"/>
              </a:rPr>
              <a:t>судом </a:t>
            </a:r>
            <a:r>
              <a:rPr lang="uk-UA" sz="2200" b="1" i="1" u="sng" dirty="0">
                <a:solidFill>
                  <a:srgbClr val="002060"/>
                </a:solidFill>
                <a:latin typeface="Times New Roman" panose="02020603050405020304" pitchFamily="18" charset="0"/>
                <a:ea typeface="Calibri" panose="020F0502020204030204" pitchFamily="34" charset="0"/>
              </a:rPr>
              <a:t>за місцезнаходженням УВП за поданням начальника УВП</a:t>
            </a:r>
            <a:r>
              <a:rPr lang="uk-UA" sz="2200" i="1" dirty="0">
                <a:solidFill>
                  <a:srgbClr val="002060"/>
                </a:solidFill>
                <a:latin typeface="Times New Roman" panose="02020603050405020304" pitchFamily="18" charset="0"/>
                <a:ea typeface="Times New Roman" panose="02020603050405020304" pitchFamily="18" charset="0"/>
              </a:rPr>
              <a:t>);</a:t>
            </a:r>
            <a:endParaRPr lang="ru-RU" sz="2200" i="1" dirty="0">
              <a:solidFill>
                <a:srgbClr val="002060"/>
              </a:solidFill>
              <a:latin typeface="Times New Roman" panose="02020603050405020304" pitchFamily="18" charset="0"/>
              <a:ea typeface="Times New Roman" panose="02020603050405020304" pitchFamily="18" charset="0"/>
            </a:endParaRPr>
          </a:p>
          <a:p>
            <a:pPr indent="450215" algn="just">
              <a:spcAft>
                <a:spcPts val="0"/>
              </a:spcAft>
            </a:pPr>
            <a:r>
              <a:rPr lang="uk-UA" sz="2200" dirty="0">
                <a:solidFill>
                  <a:srgbClr val="000000"/>
                </a:solidFill>
                <a:latin typeface="Times New Roman" panose="02020603050405020304" pitchFamily="18" charset="0"/>
                <a:ea typeface="Times New Roman" panose="02020603050405020304" pitchFamily="18" charset="0"/>
              </a:rPr>
              <a:t>-	засуджених до позбавлення волі </a:t>
            </a:r>
            <a:r>
              <a:rPr lang="uk-UA" sz="2200" b="1" dirty="0">
                <a:solidFill>
                  <a:srgbClr val="000000"/>
                </a:solidFill>
                <a:latin typeface="Times New Roman" panose="02020603050405020304" pitchFamily="18" charset="0"/>
                <a:ea typeface="Times New Roman" panose="02020603050405020304" pitchFamily="18" charset="0"/>
              </a:rPr>
              <a:t>за тяжкі, особливо тяжкі злочини або засуджених два і більше разів до позбавлення волі за умисні злочини</a:t>
            </a:r>
            <a:r>
              <a:rPr lang="uk-UA" sz="2200" dirty="0">
                <a:solidFill>
                  <a:srgbClr val="000000"/>
                </a:solidFill>
                <a:latin typeface="Times New Roman" panose="02020603050405020304" pitchFamily="18" charset="0"/>
                <a:ea typeface="Times New Roman" panose="02020603050405020304" pitchFamily="18" charset="0"/>
              </a:rPr>
              <a:t>, якщо вони </a:t>
            </a:r>
            <a:r>
              <a:rPr lang="uk-UA" sz="2200" b="1" i="1" dirty="0">
                <a:solidFill>
                  <a:srgbClr val="000000"/>
                </a:solidFill>
                <a:latin typeface="Times New Roman" panose="02020603050405020304" pitchFamily="18" charset="0"/>
                <a:ea typeface="Times New Roman" panose="02020603050405020304" pitchFamily="18" charset="0"/>
              </a:rPr>
              <a:t>після відбування покарання або умовно-дострокового звільнення від відбування покарання</a:t>
            </a:r>
            <a:r>
              <a:rPr lang="uk-UA" sz="2200" dirty="0">
                <a:solidFill>
                  <a:srgbClr val="000000"/>
                </a:solidFill>
                <a:latin typeface="Times New Roman" panose="02020603050405020304" pitchFamily="18" charset="0"/>
                <a:ea typeface="Times New Roman" panose="02020603050405020304" pitchFamily="18" charset="0"/>
              </a:rPr>
              <a:t>, незважаючи на попередження органів Національної поліції, систематично порушують громадський порядок і права інших громадян, вчиняють інші правопорушення (</a:t>
            </a:r>
            <a:r>
              <a:rPr lang="uk-UA" sz="2200" b="1" i="1" u="sng" dirty="0">
                <a:solidFill>
                  <a:srgbClr val="002060"/>
                </a:solidFill>
                <a:latin typeface="Times New Roman" panose="02020603050405020304" pitchFamily="18" charset="0"/>
                <a:ea typeface="Calibri" panose="020F0502020204030204" pitchFamily="34" charset="0"/>
              </a:rPr>
              <a:t>судом за місцем проживання особи, за поданням начальника органу Національної поліції</a:t>
            </a:r>
            <a:r>
              <a:rPr lang="uk-UA" sz="2200" dirty="0">
                <a:solidFill>
                  <a:srgbClr val="000000"/>
                </a:solidFill>
                <a:latin typeface="Times New Roman" panose="02020603050405020304" pitchFamily="18" charset="0"/>
                <a:ea typeface="Times New Roman" panose="02020603050405020304" pitchFamily="18" charset="0"/>
              </a:rPr>
              <a:t>);</a:t>
            </a:r>
          </a:p>
          <a:p>
            <a:pPr lvl="0" indent="450215" algn="just">
              <a:buClr>
                <a:srgbClr val="0BD0D9"/>
              </a:buClr>
            </a:pPr>
            <a:r>
              <a:rPr lang="uk-UA" sz="2200" dirty="0">
                <a:solidFill>
                  <a:srgbClr val="000000"/>
                </a:solidFill>
                <a:latin typeface="Times New Roman" panose="02020603050405020304" pitchFamily="18" charset="0"/>
                <a:ea typeface="Times New Roman" panose="02020603050405020304" pitchFamily="18" charset="0"/>
              </a:rPr>
              <a:t>-	засуджених до позбавлення волі </a:t>
            </a:r>
            <a:r>
              <a:rPr lang="uk-UA" sz="2200" b="1" dirty="0">
                <a:solidFill>
                  <a:srgbClr val="000000"/>
                </a:solidFill>
                <a:latin typeface="Times New Roman" panose="02020603050405020304" pitchFamily="18" charset="0"/>
                <a:ea typeface="Times New Roman" panose="02020603050405020304" pitchFamily="18" charset="0"/>
              </a:rPr>
              <a:t>за один із злочинів, пов’язаних з незаконним обігом наркотичних засобів, психотропних речовин і прекурсорів </a:t>
            </a:r>
            <a:r>
              <a:rPr lang="uk-UA" sz="2200" dirty="0">
                <a:solidFill>
                  <a:srgbClr val="000000"/>
                </a:solidFill>
                <a:latin typeface="Times New Roman" panose="02020603050405020304" pitchFamily="18" charset="0"/>
                <a:ea typeface="Times New Roman" panose="02020603050405020304" pitchFamily="18" charset="0"/>
              </a:rPr>
              <a:t>(</a:t>
            </a:r>
            <a:r>
              <a:rPr lang="uk-UA" sz="2200" b="1" i="1" u="sng" dirty="0">
                <a:solidFill>
                  <a:srgbClr val="002060"/>
                </a:solidFill>
                <a:latin typeface="Times New Roman" panose="02020603050405020304" pitchFamily="18" charset="0"/>
                <a:ea typeface="Times New Roman" panose="02020603050405020304" pitchFamily="18" charset="0"/>
              </a:rPr>
              <a:t>судом </a:t>
            </a:r>
            <a:r>
              <a:rPr lang="uk-UA" sz="2200" b="1" i="1" u="sng" dirty="0">
                <a:solidFill>
                  <a:srgbClr val="002060"/>
                </a:solidFill>
                <a:latin typeface="Times New Roman" panose="02020603050405020304" pitchFamily="18" charset="0"/>
                <a:ea typeface="Calibri" panose="020F0502020204030204" pitchFamily="34" charset="0"/>
              </a:rPr>
              <a:t>за місцезнаходженням УВП за поданням начальника УВП</a:t>
            </a:r>
            <a:r>
              <a:rPr lang="uk-UA" sz="2200" dirty="0">
                <a:solidFill>
                  <a:srgbClr val="002060"/>
                </a:solidFill>
                <a:latin typeface="Times New Roman" panose="02020603050405020304" pitchFamily="18" charset="0"/>
                <a:ea typeface="Times New Roman" panose="02020603050405020304" pitchFamily="18" charset="0"/>
              </a:rPr>
              <a:t>);</a:t>
            </a:r>
            <a:endParaRPr lang="ru-RU" sz="2200" dirty="0">
              <a:solidFill>
                <a:srgbClr val="002060"/>
              </a:solidFill>
              <a:latin typeface="Times New Roman" panose="02020603050405020304" pitchFamily="18" charset="0"/>
              <a:ea typeface="Times New Roman" panose="02020603050405020304" pitchFamily="18" charset="0"/>
            </a:endParaRPr>
          </a:p>
          <a:p>
            <a:pPr lvl="0" indent="450215" algn="just">
              <a:buClr>
                <a:srgbClr val="0BD0D9"/>
              </a:buClr>
            </a:pPr>
            <a:r>
              <a:rPr lang="uk-UA" sz="2200" dirty="0">
                <a:solidFill>
                  <a:srgbClr val="000000"/>
                </a:solidFill>
                <a:latin typeface="Times New Roman" panose="02020603050405020304" pitchFamily="18" charset="0"/>
                <a:ea typeface="Times New Roman" panose="02020603050405020304" pitchFamily="18" charset="0"/>
              </a:rPr>
              <a:t>-	засуджених до позбавлення волі </a:t>
            </a:r>
            <a:r>
              <a:rPr lang="uk-UA" sz="2200" b="1" dirty="0">
                <a:solidFill>
                  <a:srgbClr val="000000"/>
                </a:solidFill>
                <a:latin typeface="Times New Roman" panose="02020603050405020304" pitchFamily="18" charset="0"/>
                <a:ea typeface="Times New Roman" panose="02020603050405020304" pitchFamily="18" charset="0"/>
              </a:rPr>
              <a:t>за злочин проти статевої свободи та статевої недоторканості малолітньої особи</a:t>
            </a:r>
            <a:r>
              <a:rPr lang="uk-UA" sz="2200" dirty="0">
                <a:solidFill>
                  <a:srgbClr val="000000"/>
                </a:solidFill>
                <a:latin typeface="Times New Roman" panose="02020603050405020304" pitchFamily="18" charset="0"/>
                <a:ea typeface="Times New Roman" panose="02020603050405020304" pitchFamily="18" charset="0"/>
              </a:rPr>
              <a:t> </a:t>
            </a:r>
            <a:r>
              <a:rPr lang="uk-UA" sz="2200" b="1" i="1" dirty="0">
                <a:solidFill>
                  <a:srgbClr val="000000"/>
                </a:solidFill>
                <a:latin typeface="Times New Roman" panose="02020603050405020304" pitchFamily="18" charset="0"/>
                <a:ea typeface="Times New Roman" panose="02020603050405020304" pitchFamily="18" charset="0"/>
              </a:rPr>
              <a:t>(</a:t>
            </a:r>
            <a:r>
              <a:rPr lang="uk-UA" sz="2200" b="1" i="1" u="sng" dirty="0">
                <a:solidFill>
                  <a:srgbClr val="002060"/>
                </a:solidFill>
                <a:latin typeface="Times New Roman" panose="02020603050405020304" pitchFamily="18" charset="0"/>
                <a:ea typeface="Times New Roman" panose="02020603050405020304" pitchFamily="18" charset="0"/>
              </a:rPr>
              <a:t>судом </a:t>
            </a:r>
            <a:r>
              <a:rPr lang="uk-UA" sz="2200" b="1" i="1" u="sng" dirty="0">
                <a:solidFill>
                  <a:srgbClr val="002060"/>
                </a:solidFill>
                <a:latin typeface="Times New Roman" panose="02020603050405020304" pitchFamily="18" charset="0"/>
                <a:ea typeface="Calibri" panose="020F0502020204030204" pitchFamily="34" charset="0"/>
              </a:rPr>
              <a:t>за місцезнаходженням УВП за поданням начальника УВП</a:t>
            </a:r>
            <a:r>
              <a:rPr lang="uk-UA" sz="2200" b="1" i="1" dirty="0">
                <a:solidFill>
                  <a:srgbClr val="000000"/>
                </a:solidFill>
                <a:latin typeface="Times New Roman" panose="02020603050405020304" pitchFamily="18" charset="0"/>
                <a:ea typeface="Times New Roman" panose="02020603050405020304" pitchFamily="18" charset="0"/>
              </a:rPr>
              <a:t>).</a:t>
            </a:r>
          </a:p>
          <a:p>
            <a:pPr lvl="0" indent="450215" algn="just">
              <a:buClr>
                <a:srgbClr val="0BD0D9"/>
              </a:buClr>
            </a:pPr>
            <a:r>
              <a:rPr lang="uk-UA" sz="2200" dirty="0">
                <a:solidFill>
                  <a:prstClr val="black"/>
                </a:solidFill>
                <a:latin typeface="Times New Roman" panose="02020603050405020304" pitchFamily="18" charset="0"/>
                <a:ea typeface="Times New Roman" panose="02020603050405020304" pitchFamily="18" charset="0"/>
              </a:rPr>
              <a:t>- засуджених </a:t>
            </a:r>
            <a:r>
              <a:rPr lang="uk-UA" sz="2200" b="1" dirty="0">
                <a:solidFill>
                  <a:prstClr val="black"/>
                </a:solidFill>
                <a:latin typeface="Times New Roman" panose="02020603050405020304" pitchFamily="18" charset="0"/>
                <a:ea typeface="Times New Roman" panose="02020603050405020304" pitchFamily="18" charset="0"/>
              </a:rPr>
              <a:t>до довічного позбавлення волі.</a:t>
            </a:r>
          </a:p>
          <a:p>
            <a:pPr indent="450215" algn="just">
              <a:spcAft>
                <a:spcPts val="0"/>
              </a:spcAft>
            </a:pPr>
            <a:endParaRPr lang="ru-RU" sz="2200" dirty="0">
              <a:latin typeface="Times New Roman" panose="02020603050405020304" pitchFamily="18" charset="0"/>
              <a:ea typeface="Times New Roman" panose="02020603050405020304" pitchFamily="18" charset="0"/>
            </a:endParaRPr>
          </a:p>
          <a:p>
            <a:endParaRPr lang="ru-RU" sz="2200" dirty="0"/>
          </a:p>
        </p:txBody>
      </p:sp>
    </p:spTree>
    <p:extLst>
      <p:ext uri="{BB962C8B-B14F-4D97-AF65-F5344CB8AC3E}">
        <p14:creationId xmlns:p14="http://schemas.microsoft.com/office/powerpoint/2010/main" val="3517568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0F066015-8CEF-4D3C-B3D4-9CD1D3CE82A5}"/>
              </a:ext>
            </a:extLst>
          </p:cNvPr>
          <p:cNvSpPr>
            <a:spLocks noGrp="1"/>
          </p:cNvSpPr>
          <p:nvPr>
            <p:ph idx="1"/>
          </p:nvPr>
        </p:nvSpPr>
        <p:spPr>
          <a:xfrm>
            <a:off x="263352" y="116632"/>
            <a:ext cx="11737304" cy="6552728"/>
          </a:xfrm>
        </p:spPr>
        <p:txBody>
          <a:bodyPr>
            <a:normAutofit/>
          </a:bodyPr>
          <a:lstStyle/>
          <a:p>
            <a:pPr indent="450215" algn="just">
              <a:spcAft>
                <a:spcPts val="0"/>
              </a:spcAft>
            </a:pPr>
            <a:endParaRPr lang="uk-UA" sz="24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Адміністративний нагляд встановлюється </a:t>
            </a:r>
            <a:r>
              <a:rPr lang="uk-UA" sz="2400" b="1" dirty="0">
                <a:solidFill>
                  <a:srgbClr val="000000"/>
                </a:solidFill>
                <a:latin typeface="Times New Roman" panose="02020603050405020304" pitchFamily="18" charset="0"/>
                <a:ea typeface="Times New Roman" panose="02020603050405020304" pitchFamily="18" charset="0"/>
              </a:rPr>
              <a:t>терміном від одного року до двох років</a:t>
            </a:r>
            <a:r>
              <a:rPr lang="uk-UA" sz="2400" dirty="0">
                <a:solidFill>
                  <a:srgbClr val="000000"/>
                </a:solidFill>
                <a:latin typeface="Times New Roman" panose="02020603050405020304" pitchFamily="18" charset="0"/>
                <a:ea typeface="Times New Roman" panose="02020603050405020304" pitchFamily="18" charset="0"/>
              </a:rPr>
              <a:t> і не може перевищувати термінів, передбачених законом для погашення або зняття судимості. Для осіб, засуджених до позбавлення волі за злочин проти статевої свободи та статевої недоторканості малолітньої особи адміністративний нагляд встановлюється на строк до погашення судимості.</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endParaRPr lang="uk-UA" sz="24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У разі, коли є підстава вважати, що особа, щодо якої встановлено адміністративний нагляд, залишається небезпечною для суспільства, адміністративний нагляд за поданням відповідного органу Національної поліції може бути продовжено у визначеному Законом порядку </a:t>
            </a:r>
            <a:r>
              <a:rPr lang="uk-UA" sz="2400" b="1" dirty="0">
                <a:solidFill>
                  <a:srgbClr val="000000"/>
                </a:solidFill>
                <a:latin typeface="Times New Roman" panose="02020603050405020304" pitchFamily="18" charset="0"/>
                <a:ea typeface="Times New Roman" panose="02020603050405020304" pitchFamily="18" charset="0"/>
              </a:rPr>
              <a:t>кожного разу ще на шість місяців, але не більше терміну, передбаченого законом для погашення або зняття судимості.</a:t>
            </a:r>
            <a:endParaRPr lang="ru-RU" sz="2400" b="1" dirty="0">
              <a:latin typeface="Times New Roman" panose="02020603050405020304" pitchFamily="18" charset="0"/>
              <a:ea typeface="Times New Roman" panose="02020603050405020304" pitchFamily="18" charset="0"/>
            </a:endParaRPr>
          </a:p>
          <a:p>
            <a:pPr indent="450215" algn="just">
              <a:spcAft>
                <a:spcPts val="0"/>
              </a:spcAft>
            </a:pPr>
            <a:endParaRPr lang="uk-UA" sz="24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Термін адміністративного нагляду починається з дня оголошення особі постанови судді про встановлення адміністративного нагляду.</a:t>
            </a:r>
            <a:endParaRPr lang="ru-RU" sz="2400" dirty="0">
              <a:latin typeface="Times New Roman" panose="02020603050405020304" pitchFamily="18" charset="0"/>
              <a:ea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5CF6853E-2222-4F1D-BEA4-4951629B1B6C}"/>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3949845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CA57664D-94EA-424F-A565-1E9880190549}"/>
              </a:ext>
            </a:extLst>
          </p:cNvPr>
          <p:cNvSpPr>
            <a:spLocks noGrp="1"/>
          </p:cNvSpPr>
          <p:nvPr>
            <p:ph idx="1"/>
          </p:nvPr>
        </p:nvSpPr>
        <p:spPr>
          <a:xfrm>
            <a:off x="191344" y="116632"/>
            <a:ext cx="11737304" cy="6552728"/>
          </a:xfrm>
        </p:spPr>
        <p:txBody>
          <a:bodyPr/>
          <a:lstStyle/>
          <a:p>
            <a:pPr lvl="0" indent="450215" algn="ctr">
              <a:buClr>
                <a:srgbClr val="0BD0D9"/>
              </a:buClr>
            </a:pPr>
            <a:r>
              <a:rPr lang="uk-UA" sz="2400" b="1" dirty="0">
                <a:solidFill>
                  <a:srgbClr val="000000"/>
                </a:solidFill>
                <a:latin typeface="Times New Roman" panose="02020603050405020304" pitchFamily="18" charset="0"/>
                <a:ea typeface="Times New Roman" panose="02020603050405020304" pitchFamily="18" charset="0"/>
              </a:rPr>
              <a:t>Адміністративний нагляд припиняється постановою судді за поданням начальника органу Національної поліції:</a:t>
            </a:r>
            <a:endParaRPr lang="ru-RU" sz="2400" b="1" dirty="0">
              <a:solidFill>
                <a:prstClr val="black"/>
              </a:solidFill>
              <a:latin typeface="Times New Roman" panose="02020603050405020304" pitchFamily="18" charset="0"/>
              <a:ea typeface="Times New Roman" panose="02020603050405020304" pitchFamily="18" charset="0"/>
            </a:endParaRPr>
          </a:p>
          <a:p>
            <a:pPr lvl="0" indent="450215" algn="just">
              <a:buClr>
                <a:srgbClr val="0BD0D9"/>
              </a:buClr>
            </a:pPr>
            <a:r>
              <a:rPr lang="uk-UA" sz="2400" dirty="0">
                <a:solidFill>
                  <a:srgbClr val="000000"/>
                </a:solidFill>
                <a:latin typeface="Times New Roman" panose="02020603050405020304" pitchFamily="18" charset="0"/>
                <a:ea typeface="Times New Roman" panose="02020603050405020304" pitchFamily="18" charset="0"/>
              </a:rPr>
              <a:t>а)	 у разі погашення або зняття судимості з особи, яка перебуває під наглядом;</a:t>
            </a:r>
            <a:endParaRPr lang="ru-RU" sz="2400" dirty="0">
              <a:solidFill>
                <a:prstClr val="black"/>
              </a:solidFill>
              <a:latin typeface="Times New Roman" panose="02020603050405020304" pitchFamily="18" charset="0"/>
              <a:ea typeface="Times New Roman" panose="02020603050405020304" pitchFamily="18" charset="0"/>
            </a:endParaRPr>
          </a:p>
          <a:p>
            <a:pPr lvl="0" indent="450215" algn="just">
              <a:buClr>
                <a:srgbClr val="0BD0D9"/>
              </a:buClr>
            </a:pPr>
            <a:r>
              <a:rPr lang="uk-UA" sz="2400" dirty="0">
                <a:solidFill>
                  <a:srgbClr val="000000"/>
                </a:solidFill>
                <a:latin typeface="Times New Roman" panose="02020603050405020304" pitchFamily="18" charset="0"/>
                <a:ea typeface="Times New Roman" panose="02020603050405020304" pitchFamily="18" charset="0"/>
              </a:rPr>
              <a:t>б)	 достроково, якщо піднаглядний перестав бути небезпечним для суспільства і позитивно характеризується за місцем роботи і проживання.</a:t>
            </a:r>
            <a:endParaRPr lang="ru-RU" sz="2400" dirty="0">
              <a:solidFill>
                <a:prstClr val="black"/>
              </a:solidFill>
              <a:latin typeface="Times New Roman" panose="02020603050405020304" pitchFamily="18" charset="0"/>
              <a:ea typeface="Times New Roman" panose="02020603050405020304" pitchFamily="18" charset="0"/>
            </a:endParaRPr>
          </a:p>
          <a:p>
            <a:pPr lvl="0" indent="0" algn="just">
              <a:buClr>
                <a:srgbClr val="0BD0D9"/>
              </a:buClr>
              <a:buNone/>
            </a:pPr>
            <a:r>
              <a:rPr lang="uk-UA" sz="2400" dirty="0">
                <a:solidFill>
                  <a:prstClr val="black"/>
                </a:solidFill>
                <a:latin typeface="Times New Roman" panose="02020603050405020304" pitchFamily="18" charset="0"/>
                <a:ea typeface="Times New Roman" panose="02020603050405020304" pitchFamily="18" charset="0"/>
              </a:rPr>
              <a:t>Піднаглядний може сам подати клопотання про зняття нагляду у разі погашення або зняття судимості.</a:t>
            </a:r>
            <a:endParaRPr lang="ru-RU" sz="2400" dirty="0">
              <a:solidFill>
                <a:prstClr val="black"/>
              </a:solidFill>
              <a:latin typeface="Times New Roman" panose="02020603050405020304" pitchFamily="18" charset="0"/>
              <a:ea typeface="Times New Roman" panose="02020603050405020304" pitchFamily="18" charset="0"/>
            </a:endParaRPr>
          </a:p>
          <a:p>
            <a:pPr lvl="0" indent="450215" algn="just">
              <a:buClr>
                <a:srgbClr val="0BD0D9"/>
              </a:buClr>
            </a:pPr>
            <a:endParaRPr lang="uk-UA" sz="2400" b="1" dirty="0">
              <a:solidFill>
                <a:prstClr val="black"/>
              </a:solidFill>
              <a:latin typeface="Times New Roman" panose="02020603050405020304" pitchFamily="18" charset="0"/>
              <a:ea typeface="Times New Roman" panose="02020603050405020304" pitchFamily="18" charset="0"/>
            </a:endParaRPr>
          </a:p>
          <a:p>
            <a:pPr lvl="0" indent="450215" algn="just">
              <a:buClr>
                <a:srgbClr val="0BD0D9"/>
              </a:buClr>
            </a:pPr>
            <a:r>
              <a:rPr lang="uk-UA" sz="2400" b="1" dirty="0">
                <a:solidFill>
                  <a:prstClr val="black"/>
                </a:solidFill>
                <a:latin typeface="Times New Roman" panose="02020603050405020304" pitchFamily="18" charset="0"/>
                <a:ea typeface="Times New Roman" panose="02020603050405020304" pitchFamily="18" charset="0"/>
              </a:rPr>
              <a:t>В інших випадках адміністративний нагляд автоматично припиняється:</a:t>
            </a:r>
            <a:endParaRPr lang="ru-RU" sz="2400" b="1" dirty="0">
              <a:solidFill>
                <a:prstClr val="black"/>
              </a:solidFill>
              <a:latin typeface="Times New Roman" panose="02020603050405020304" pitchFamily="18" charset="0"/>
              <a:ea typeface="Times New Roman" panose="02020603050405020304" pitchFamily="18" charset="0"/>
            </a:endParaRPr>
          </a:p>
          <a:p>
            <a:pPr lvl="0" indent="0" algn="just">
              <a:spcBef>
                <a:spcPts val="0"/>
              </a:spcBef>
              <a:buClr>
                <a:srgbClr val="0BD0D9"/>
              </a:buClr>
            </a:pPr>
            <a:r>
              <a:rPr lang="uk-UA" sz="2400" dirty="0">
                <a:solidFill>
                  <a:prstClr val="black"/>
                </a:solidFill>
                <a:latin typeface="Times New Roman" panose="02020603050405020304" pitchFamily="18" charset="0"/>
                <a:ea typeface="Times New Roman" panose="02020603050405020304" pitchFamily="18" charset="0"/>
              </a:rPr>
              <a:t>а) 	після закінчення терміну, на який його встановлено, якщо органом Національної поліції не подано клопотання про продовження нагляду або суддя відмовив у продовженні нагляду;</a:t>
            </a:r>
            <a:endParaRPr lang="ru-RU" sz="2400" dirty="0">
              <a:solidFill>
                <a:prstClr val="black"/>
              </a:solidFill>
              <a:latin typeface="Times New Roman" panose="02020603050405020304" pitchFamily="18" charset="0"/>
              <a:ea typeface="Times New Roman" panose="02020603050405020304" pitchFamily="18" charset="0"/>
            </a:endParaRPr>
          </a:p>
          <a:p>
            <a:pPr lvl="0" indent="0" algn="just">
              <a:spcBef>
                <a:spcPts val="0"/>
              </a:spcBef>
              <a:buClr>
                <a:srgbClr val="0BD0D9"/>
              </a:buClr>
            </a:pPr>
            <a:r>
              <a:rPr lang="uk-UA" sz="2400" dirty="0">
                <a:solidFill>
                  <a:prstClr val="black"/>
                </a:solidFill>
                <a:latin typeface="Times New Roman" panose="02020603050405020304" pitchFamily="18" charset="0"/>
                <a:ea typeface="Times New Roman" panose="02020603050405020304" pitchFamily="18" charset="0"/>
              </a:rPr>
              <a:t>б) 	у разі засудження піднаглядного до позбавлення волі і направлення його до місця відбування покарання;</a:t>
            </a:r>
            <a:endParaRPr lang="ru-RU" sz="2400" dirty="0">
              <a:solidFill>
                <a:prstClr val="black"/>
              </a:solidFill>
              <a:latin typeface="Times New Roman" panose="02020603050405020304" pitchFamily="18" charset="0"/>
              <a:ea typeface="Times New Roman" panose="02020603050405020304" pitchFamily="18" charset="0"/>
            </a:endParaRPr>
          </a:p>
          <a:p>
            <a:pPr lvl="0" indent="0" algn="just">
              <a:spcBef>
                <a:spcPts val="0"/>
              </a:spcBef>
              <a:buClr>
                <a:srgbClr val="0BD0D9"/>
              </a:buClr>
            </a:pPr>
            <a:r>
              <a:rPr lang="uk-UA" sz="2400" dirty="0">
                <a:solidFill>
                  <a:prstClr val="black"/>
                </a:solidFill>
                <a:latin typeface="Times New Roman" panose="02020603050405020304" pitchFamily="18" charset="0"/>
                <a:ea typeface="Times New Roman" panose="02020603050405020304" pitchFamily="18" charset="0"/>
              </a:rPr>
              <a:t>в) 	у разі смерті піднаглядного.</a:t>
            </a:r>
            <a:endParaRPr lang="ru-RU" sz="2400" dirty="0">
              <a:solidFill>
                <a:prstClr val="black"/>
              </a:solidFill>
              <a:latin typeface="Times New Roman" panose="02020603050405020304" pitchFamily="18" charset="0"/>
              <a:ea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F607B497-432E-43A2-AD16-5D1AE166C781}"/>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05052471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A4A77C91-EE31-44CD-8044-0B88887924AD}"/>
              </a:ext>
            </a:extLst>
          </p:cNvPr>
          <p:cNvSpPr>
            <a:spLocks noGrp="1"/>
          </p:cNvSpPr>
          <p:nvPr>
            <p:ph idx="1"/>
          </p:nvPr>
        </p:nvSpPr>
        <p:spPr>
          <a:xfrm>
            <a:off x="191344" y="116632"/>
            <a:ext cx="11737304" cy="6552728"/>
          </a:xfrm>
        </p:spPr>
        <p:txBody>
          <a:bodyPr>
            <a:normAutofit/>
          </a:bodyPr>
          <a:lstStyle/>
          <a:p>
            <a:pPr marL="457200" indent="450215" algn="ctr">
              <a:spcAft>
                <a:spcPts val="0"/>
              </a:spcAft>
            </a:pPr>
            <a:r>
              <a:rPr lang="uk-UA" sz="2400" b="1" i="1" dirty="0">
                <a:latin typeface="Times New Roman" panose="02020603050405020304" pitchFamily="18" charset="0"/>
                <a:ea typeface="Times New Roman" panose="02020603050405020304" pitchFamily="18" charset="0"/>
              </a:rPr>
              <a:t>Обов’язки піднаглядних</a:t>
            </a:r>
            <a:endParaRPr lang="ru-RU" sz="2400" b="1" dirty="0">
              <a:latin typeface="Times New Roman" panose="02020603050405020304" pitchFamily="18" charset="0"/>
              <a:ea typeface="Times New Roman" panose="02020603050405020304" pitchFamily="18" charset="0"/>
            </a:endParaRPr>
          </a:p>
          <a:p>
            <a:pPr marL="457200" indent="450215" algn="just">
              <a:spcAft>
                <a:spcPts val="0"/>
              </a:spcAft>
            </a:pPr>
            <a:r>
              <a:rPr lang="uk-UA" sz="2400" dirty="0">
                <a:latin typeface="Times New Roman" panose="02020603050405020304" pitchFamily="18" charset="0"/>
                <a:ea typeface="Times New Roman" panose="02020603050405020304" pitchFamily="18" charset="0"/>
              </a:rPr>
              <a:t>Особи, щодо яких встановлено адміністративний нагляд, зобов’язані вести законослухняний спосіб життя, не порушувати громадський порядок і додержувати таких правил:</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а)	прибути у визначений установою виконання покарань термін в обране ними місце проживання і зареєструватися в органі Національної поліції;</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б)	з’являтися за викликом органу Національної поліції у вказаний термін і давати усні та письмові пояснення з питань, пов’язаних з виконанням правил адміністративного нагляду;</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в)	повідомляти поліцейських, які здійснюють адміністративний нагляд, про зміну місця роботи, місця проживання чи перебування, а також про виїзд за межі району (міста) у службових справах;</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г)	в разі від’їзду в особистих справах з дозволу поліцейського в інший населений пункт та перебування там більше доби зареєструватися у відповідному органі Національної поліції.</a:t>
            </a:r>
            <a:endParaRPr lang="ru-RU" sz="2400" dirty="0">
              <a:latin typeface="Times New Roman" panose="02020603050405020304" pitchFamily="18" charset="0"/>
              <a:ea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E3842557-66FE-4B1B-B4D3-5410A2487989}"/>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8294541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0"/>
            <a:ext cx="11881320" cy="6669360"/>
          </a:xfrm>
        </p:spPr>
        <p:txBody>
          <a:bodyPr>
            <a:noAutofit/>
          </a:bodyPr>
          <a:lstStyle/>
          <a:p>
            <a:pPr algn="ctr">
              <a:spcBef>
                <a:spcPts val="0"/>
              </a:spcBef>
            </a:pPr>
            <a:r>
              <a:rPr lang="uk-UA" sz="2400" b="1" dirty="0">
                <a:latin typeface="Times New Roman" panose="02020603050405020304" pitchFamily="18" charset="0"/>
                <a:cs typeface="Times New Roman" panose="02020603050405020304" pitchFamily="18" charset="0"/>
              </a:rPr>
              <a:t>Література:</a:t>
            </a:r>
            <a:endParaRPr lang="ru-RU"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Конституція України: Прийнята на п’ятій сесії Верховної Ради України 28 червня 1996 р.</a:t>
            </a:r>
          </a:p>
          <a:p>
            <a:pPr marL="342900" indent="-342900" algn="just">
              <a:spcBef>
                <a:spcPts val="0"/>
              </a:spcBef>
              <a:buFont typeface="Wingdings" panose="05000000000000000000" pitchFamily="2" charset="2"/>
              <a:buChar char="Ø"/>
            </a:pPr>
            <a:r>
              <a:rPr lang="ru-RU" sz="2400" dirty="0">
                <a:latin typeface="Times New Roman" panose="02020603050405020304" pitchFamily="18" charset="0"/>
                <a:cs typeface="Times New Roman" panose="02020603050405020304" pitchFamily="18" charset="0"/>
              </a:rPr>
              <a:t>Про </a:t>
            </a:r>
            <a:r>
              <a:rPr lang="uk-UA" sz="2400" dirty="0">
                <a:latin typeface="Times New Roman" panose="02020603050405020304" pitchFamily="18" charset="0"/>
                <a:cs typeface="Times New Roman" panose="02020603050405020304" pitchFamily="18" charset="0"/>
              </a:rPr>
              <a:t>адміністративний нагляд за особами, звільненими з місць позбавлення волі: Закон України від 20 грудня 1994 р. // Відомості Верховної Ради</a:t>
            </a:r>
            <a:r>
              <a:rPr lang="ru-RU" sz="2400" dirty="0">
                <a:latin typeface="Times New Roman" panose="02020603050405020304" pitchFamily="18" charset="0"/>
                <a:cs typeface="Times New Roman" panose="02020603050405020304" pitchFamily="18" charset="0"/>
              </a:rPr>
              <a:t>. – 1994. – №52. – С. 455.</a:t>
            </a:r>
          </a:p>
          <a:p>
            <a:pPr marL="342900" indent="-342900" algn="just">
              <a:spcBef>
                <a:spcPts val="0"/>
              </a:spcBef>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соціальну адаптацію осіб, які відбувають чи відбули покарання у виді обмеження волі або позбавлення волі на певний строк: Закон України від 17 березня 2011 р. // (Відомості Верховної Ради України (ВВР), 2011, № 38, ст.380).</a:t>
            </a:r>
            <a:endParaRPr lang="ru-RU" sz="2400" dirty="0">
              <a:latin typeface="Times New Roman" panose="02020603050405020304" pitchFamily="18" charset="0"/>
              <a:ea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запобігання та протидію домашньому насильству: Закон України від 07 грудня 2017 р. // Відомості Верховної Ради. – 2018, № 5, ст.35.</a:t>
            </a: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r>
              <a:rPr lang="uk-UA" sz="2400" dirty="0">
                <a:latin typeface="Times New Roman" panose="02020603050405020304" pitchFamily="18" charset="0"/>
                <a:cs typeface="Times New Roman" panose="02020603050405020304" pitchFamily="18" charset="0"/>
              </a:rPr>
              <a:t>Про Національну поліцію: Закон України від 02 липня 2015 р. // Відомості Верховної Ради (ВВР), 2015, № 40-41, ст.379.</a:t>
            </a:r>
          </a:p>
          <a:p>
            <a:pPr marL="342900" indent="-342900" algn="just">
              <a:spcBef>
                <a:spcPts val="0"/>
              </a:spcBef>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затвердження Порядку взаємодії суб’єктів, що здійснюють заходи у сфері запобігання та протидії домашньому насильству і насильству за ознакою статі: Постанова КМУ від 22 серпня 2018 р. № 658.</a:t>
            </a:r>
          </a:p>
          <a:p>
            <a:pPr marL="342900" indent="-342900" algn="just">
              <a:spcBef>
                <a:spcPts val="0"/>
              </a:spcBef>
              <a:buFont typeface="Wingdings" panose="05000000000000000000" pitchFamily="2" charset="2"/>
              <a:buChar char="Ø"/>
            </a:pPr>
            <a:endParaRPr lang="ru-RU" sz="2400" dirty="0">
              <a:latin typeface="Times New Roman" panose="02020603050405020304" pitchFamily="18" charset="0"/>
              <a:ea typeface="Times New Roman" panose="02020603050405020304" pitchFamily="18" charset="0"/>
            </a:endParaRP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marL="342900" indent="-342900" algn="just">
              <a:spcBef>
                <a:spcPts val="0"/>
              </a:spcBef>
              <a:buFont typeface="Wingdings" panose="05000000000000000000" pitchFamily="2" charset="2"/>
              <a:buChar char="Ø"/>
            </a:pPr>
            <a:endParaRPr lang="uk-UA"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a:p>
            <a:pPr algn="just">
              <a:spcBef>
                <a:spcPts val="0"/>
              </a:spcBef>
            </a:pPr>
            <a:endParaRPr lang="uk-UA" sz="2400" dirty="0">
              <a:latin typeface="Times New Roman" panose="02020603050405020304" pitchFamily="18" charset="0"/>
              <a:cs typeface="Times New Roman" panose="02020603050405020304" pitchFamily="18" charset="0"/>
            </a:endParaRPr>
          </a:p>
          <a:p>
            <a:pPr algn="just">
              <a:spcBef>
                <a:spcPts val="0"/>
              </a:spcBef>
            </a:pPr>
            <a:endParaRPr lang="ru-RU" sz="2400" dirty="0">
              <a:latin typeface="Times New Roman" panose="02020603050405020304" pitchFamily="18" charset="0"/>
              <a:cs typeface="Times New Roman" panose="02020603050405020304" pitchFamily="18" charset="0"/>
            </a:endParaRPr>
          </a:p>
        </p:txBody>
      </p:sp>
      <p:pic>
        <p:nvPicPr>
          <p:cNvPr id="2" name="Рисунок 1">
            <a:extLst>
              <a:ext uri="{FF2B5EF4-FFF2-40B4-BE49-F238E27FC236}">
                <a16:creationId xmlns:a16="http://schemas.microsoft.com/office/drawing/2014/main" id="{108F9324-B38A-481D-A6CA-5856FAA76311}"/>
              </a:ext>
            </a:extLst>
          </p:cNvPr>
          <p:cNvPicPr>
            <a:picLocks noChangeAspect="1"/>
          </p:cNvPicPr>
          <p:nvPr/>
        </p:nvPicPr>
        <p:blipFill>
          <a:blip r:embed="rId2"/>
          <a:stretch>
            <a:fillRect/>
          </a:stretch>
        </p:blipFill>
        <p:spPr>
          <a:xfrm>
            <a:off x="11253671" y="6144706"/>
            <a:ext cx="951058" cy="713294"/>
          </a:xfrm>
          <a:prstGeom prst="rect">
            <a:avLst/>
          </a:prstGeom>
        </p:spPr>
      </p:pic>
    </p:spTree>
    <p:extLst>
      <p:ext uri="{BB962C8B-B14F-4D97-AF65-F5344CB8AC3E}">
        <p14:creationId xmlns:p14="http://schemas.microsoft.com/office/powerpoint/2010/main" val="318935760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418A325-532A-4581-80A6-A11454C694E5}"/>
              </a:ext>
            </a:extLst>
          </p:cNvPr>
          <p:cNvSpPr>
            <a:spLocks noGrp="1"/>
          </p:cNvSpPr>
          <p:nvPr>
            <p:ph idx="1"/>
          </p:nvPr>
        </p:nvSpPr>
        <p:spPr>
          <a:xfrm>
            <a:off x="191344" y="116632"/>
            <a:ext cx="11809312" cy="6552728"/>
          </a:xfrm>
        </p:spPr>
        <p:txBody>
          <a:bodyPr>
            <a:normAutofit/>
          </a:bodyPr>
          <a:lstStyle/>
          <a:p>
            <a:pPr indent="450215" algn="ctr">
              <a:spcAft>
                <a:spcPts val="0"/>
              </a:spcAft>
            </a:pPr>
            <a:r>
              <a:rPr lang="uk-UA" sz="2400" b="1" dirty="0">
                <a:solidFill>
                  <a:srgbClr val="000000"/>
                </a:solidFill>
                <a:latin typeface="Times New Roman" panose="02020603050405020304" pitchFamily="18" charset="0"/>
                <a:ea typeface="Times New Roman" panose="02020603050405020304" pitchFamily="18" charset="0"/>
              </a:rPr>
              <a:t>До осіб, щодо яких встановлено адміністративний нагляд, за постановою суду можуть бути застосовані частково або у повному обсязі такі обмеження дій піднаглядних:</a:t>
            </a:r>
            <a:endParaRPr lang="ru-RU" sz="2400" b="1" dirty="0">
              <a:latin typeface="Times New Roman" panose="02020603050405020304" pitchFamily="18" charset="0"/>
              <a:ea typeface="Times New Roman" panose="02020603050405020304" pitchFamily="18" charset="0"/>
            </a:endParaRPr>
          </a:p>
          <a:p>
            <a:pPr marL="548640" indent="-342900" algn="just">
              <a:spcAft>
                <a:spcPts val="0"/>
              </a:spcAft>
              <a:buFont typeface="Wingdings" panose="05000000000000000000" pitchFamily="2" charset="2"/>
              <a:buChar char="Ø"/>
            </a:pPr>
            <a:r>
              <a:rPr lang="uk-UA" sz="2400" dirty="0">
                <a:solidFill>
                  <a:srgbClr val="000000"/>
                </a:solidFill>
                <a:latin typeface="Times New Roman" panose="02020603050405020304" pitchFamily="18" charset="0"/>
                <a:ea typeface="Times New Roman" panose="02020603050405020304" pitchFamily="18" charset="0"/>
              </a:rPr>
              <a:t>а)	заборона виходу з будинку (квартири) у визначений час, який не може перевищувати восьми годин на добу;</a:t>
            </a:r>
            <a:endParaRPr lang="ru-RU" sz="2400" dirty="0">
              <a:latin typeface="Times New Roman" panose="02020603050405020304" pitchFamily="18" charset="0"/>
              <a:ea typeface="Times New Roman" panose="02020603050405020304" pitchFamily="18" charset="0"/>
            </a:endParaRPr>
          </a:p>
          <a:p>
            <a:pPr marL="548640" indent="-342900" algn="just">
              <a:spcAft>
                <a:spcPts val="0"/>
              </a:spcAft>
              <a:buFont typeface="Wingdings" panose="05000000000000000000" pitchFamily="2" charset="2"/>
              <a:buChar char="Ø"/>
            </a:pPr>
            <a:r>
              <a:rPr lang="uk-UA" sz="2400" dirty="0">
                <a:solidFill>
                  <a:srgbClr val="000000"/>
                </a:solidFill>
                <a:latin typeface="Times New Roman" panose="02020603050405020304" pitchFamily="18" charset="0"/>
                <a:ea typeface="Times New Roman" panose="02020603050405020304" pitchFamily="18" charset="0"/>
              </a:rPr>
              <a:t>б)	заборона перебування у визначених місцях району (міста);</a:t>
            </a:r>
            <a:endParaRPr lang="ru-RU" sz="2400" dirty="0">
              <a:latin typeface="Times New Roman" panose="02020603050405020304" pitchFamily="18" charset="0"/>
              <a:ea typeface="Times New Roman" panose="02020603050405020304" pitchFamily="18" charset="0"/>
            </a:endParaRPr>
          </a:p>
          <a:p>
            <a:pPr marL="548640" indent="-342900" algn="just">
              <a:spcAft>
                <a:spcPts val="0"/>
              </a:spcAft>
              <a:buFont typeface="Wingdings" panose="05000000000000000000" pitchFamily="2" charset="2"/>
              <a:buChar char="Ø"/>
            </a:pPr>
            <a:r>
              <a:rPr lang="uk-UA" sz="2400" dirty="0">
                <a:solidFill>
                  <a:srgbClr val="000000"/>
                </a:solidFill>
                <a:latin typeface="Times New Roman" panose="02020603050405020304" pitchFamily="18" charset="0"/>
                <a:ea typeface="Times New Roman" panose="02020603050405020304" pitchFamily="18" charset="0"/>
              </a:rPr>
              <a:t>в)	заборона виїзду чи обмеження часу виїзду в особистих справах за межі району (міста);</a:t>
            </a:r>
            <a:endParaRPr lang="ru-RU" sz="2400" dirty="0">
              <a:latin typeface="Times New Roman" panose="02020603050405020304" pitchFamily="18" charset="0"/>
              <a:ea typeface="Times New Roman" panose="02020603050405020304" pitchFamily="18" charset="0"/>
            </a:endParaRPr>
          </a:p>
          <a:p>
            <a:pPr marL="548640" indent="-342900" algn="just">
              <a:spcAft>
                <a:spcPts val="0"/>
              </a:spcAft>
              <a:buFont typeface="Wingdings" panose="05000000000000000000" pitchFamily="2" charset="2"/>
              <a:buChar char="Ø"/>
            </a:pPr>
            <a:r>
              <a:rPr lang="uk-UA" sz="2400" dirty="0">
                <a:solidFill>
                  <a:srgbClr val="000000"/>
                </a:solidFill>
                <a:latin typeface="Times New Roman" panose="02020603050405020304" pitchFamily="18" charset="0"/>
                <a:ea typeface="Times New Roman" panose="02020603050405020304" pitchFamily="18" charset="0"/>
              </a:rPr>
              <a:t>г)	реєстрація в поліції від одного до чотирьох разів на місяць.</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endParaRPr lang="uk-UA" sz="2400" dirty="0">
              <a:solidFill>
                <a:srgbClr val="000000"/>
              </a:solidFill>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000000"/>
                </a:solidFill>
                <a:latin typeface="Times New Roman" panose="02020603050405020304" pitchFamily="18" charset="0"/>
                <a:ea typeface="Times New Roman" panose="02020603050405020304" pitchFamily="18" charset="0"/>
              </a:rPr>
              <a:t>Під час здійснення адміністративного нагляду суд за поданням начальника органу Національної поліції з урахуванням особи піднаглядного, його способу життя і поведінки може змінювати (зменшувати або збільшувати) обсяг обмежень, передбачених цією статтею.</a:t>
            </a:r>
            <a:endParaRPr lang="ru-RU" sz="2400" dirty="0">
              <a:latin typeface="Times New Roman" panose="02020603050405020304" pitchFamily="18" charset="0"/>
              <a:ea typeface="Times New Roman" panose="02020603050405020304" pitchFamily="18" charset="0"/>
            </a:endParaRPr>
          </a:p>
          <a:p>
            <a:endParaRPr lang="ru-RU" sz="2400" dirty="0"/>
          </a:p>
        </p:txBody>
      </p:sp>
      <p:pic>
        <p:nvPicPr>
          <p:cNvPr id="4" name="Рисунок 3">
            <a:extLst>
              <a:ext uri="{FF2B5EF4-FFF2-40B4-BE49-F238E27FC236}">
                <a16:creationId xmlns:a16="http://schemas.microsoft.com/office/drawing/2014/main" id="{D450234C-E7B5-4417-886C-20A90981FDB0}"/>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5822924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665FEBA5-6A4F-4515-8D98-1F60FD7B0581}"/>
              </a:ext>
            </a:extLst>
          </p:cNvPr>
          <p:cNvSpPr>
            <a:spLocks noGrp="1"/>
          </p:cNvSpPr>
          <p:nvPr>
            <p:ph idx="1"/>
          </p:nvPr>
        </p:nvSpPr>
        <p:spPr>
          <a:xfrm>
            <a:off x="191344" y="188640"/>
            <a:ext cx="11809312" cy="6480720"/>
          </a:xfrm>
        </p:spPr>
        <p:txBody>
          <a:bodyPr/>
          <a:lstStyle/>
          <a:p>
            <a:pPr marL="0" marR="34290" lvl="0" indent="0" algn="just">
              <a:spcBef>
                <a:spcPts val="0"/>
              </a:spcBef>
              <a:buClr>
                <a:srgbClr val="0BD0D9"/>
              </a:buClr>
              <a:buNone/>
            </a:pPr>
            <a:r>
              <a:rPr lang="uk-UA" sz="2400" b="1" spc="-30" dirty="0">
                <a:solidFill>
                  <a:prstClr val="black"/>
                </a:solidFill>
                <a:latin typeface="Times New Roman"/>
                <a:ea typeface="Times New Roman"/>
              </a:rPr>
              <a:t>4. Організація здійснення адміністративного нагляду органами та підрозділами поліції.</a:t>
            </a:r>
          </a:p>
          <a:p>
            <a:pPr algn="just">
              <a:spcAft>
                <a:spcPts val="0"/>
              </a:spcAft>
            </a:pPr>
            <a:r>
              <a:rPr lang="uk-UA" sz="2400" dirty="0">
                <a:latin typeface="Times New Roman" panose="02020603050405020304" pitchFamily="18" charset="0"/>
                <a:ea typeface="Calibri" panose="020F0502020204030204" pitchFamily="34" charset="0"/>
              </a:rPr>
              <a:t>Адміністративний нагляд здійснюється поліцією. Осіб, щодо яких встановлено адміністративний нагляд, беруть на облік, фотографують, а у разі необхідності у них беруть відбитки пальців. Працівники поліції зобов’язані систематично контролювати поведінку цих осіб, запобігати порушенням ними громадського порядку та прав інших громадян і припиняти їх, проводити розшук осіб, які уникають адміністративного нагляду.</a:t>
            </a:r>
            <a:endParaRPr lang="ru-RU" sz="2400" dirty="0">
              <a:latin typeface="Times New Roman" panose="02020603050405020304" pitchFamily="18" charset="0"/>
              <a:ea typeface="Calibri" panose="020F0502020204030204" pitchFamily="34" charset="0"/>
            </a:endParaRPr>
          </a:p>
          <a:p>
            <a:endParaRPr lang="ru-RU" dirty="0"/>
          </a:p>
        </p:txBody>
      </p:sp>
      <p:pic>
        <p:nvPicPr>
          <p:cNvPr id="4" name="Рисунок 3">
            <a:extLst>
              <a:ext uri="{FF2B5EF4-FFF2-40B4-BE49-F238E27FC236}">
                <a16:creationId xmlns:a16="http://schemas.microsoft.com/office/drawing/2014/main" id="{B7B3E6CC-700D-4A04-8B53-55516EDE2520}"/>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9510692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26C26D7-38C4-4BCA-925B-8E295DBEF22B}"/>
              </a:ext>
            </a:extLst>
          </p:cNvPr>
          <p:cNvSpPr>
            <a:spLocks noGrp="1"/>
          </p:cNvSpPr>
          <p:nvPr>
            <p:ph idx="1"/>
          </p:nvPr>
        </p:nvSpPr>
        <p:spPr>
          <a:xfrm>
            <a:off x="191344" y="116632"/>
            <a:ext cx="11809312" cy="6624736"/>
          </a:xfrm>
        </p:spPr>
        <p:txBody>
          <a:bodyPr/>
          <a:lstStyle/>
          <a:p>
            <a:pPr indent="450215" algn="ctr">
              <a:spcAft>
                <a:spcPts val="0"/>
              </a:spcAft>
            </a:pPr>
            <a:endParaRPr lang="uk-UA" sz="2400" b="1" dirty="0">
              <a:solidFill>
                <a:srgbClr val="212529"/>
              </a:solidFill>
              <a:latin typeface="Times New Roman" panose="02020603050405020304" pitchFamily="18" charset="0"/>
              <a:ea typeface="Times New Roman" panose="02020603050405020304" pitchFamily="18" charset="0"/>
            </a:endParaRPr>
          </a:p>
          <a:p>
            <a:pPr indent="450215" algn="ctr">
              <a:spcAft>
                <a:spcPts val="0"/>
              </a:spcAft>
            </a:pPr>
            <a:r>
              <a:rPr lang="uk-UA" sz="2400" b="1" dirty="0">
                <a:solidFill>
                  <a:srgbClr val="212529"/>
                </a:solidFill>
                <a:latin typeface="Times New Roman" panose="02020603050405020304" pitchFamily="18" charset="0"/>
                <a:ea typeface="Times New Roman" panose="02020603050405020304" pitchFamily="18" charset="0"/>
              </a:rPr>
              <a:t>Уповноважені підрозділи поліції:</a:t>
            </a:r>
            <a:endParaRPr lang="ru-RU" sz="2400" b="1"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212529"/>
                </a:solidFill>
                <a:latin typeface="Times New Roman" panose="02020603050405020304" pitchFamily="18" charset="0"/>
                <a:ea typeface="Times New Roman" panose="02020603050405020304" pitchFamily="18" charset="0"/>
              </a:rPr>
              <a:t>здійснюють контроль за прибуттям і реєстрацією піднаглядних та осіб, які підпадають під дію Закону України «Про адміністративний нагляд за особами, звільненими з місць позбавлення волі».</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212529"/>
                </a:solidFill>
                <a:latin typeface="Times New Roman" panose="02020603050405020304" pitchFamily="18" charset="0"/>
                <a:ea typeface="Times New Roman" panose="02020603050405020304" pitchFamily="18" charset="0"/>
              </a:rPr>
              <a:t>беруть на профілактичний облік піднаглядних та  ведуть </a:t>
            </a:r>
            <a:r>
              <a:rPr lang="uk-UA" sz="2400" dirty="0">
                <a:solidFill>
                  <a:srgbClr val="000000"/>
                </a:solidFill>
                <a:latin typeface="Times New Roman" panose="02020603050405020304" pitchFamily="18" charset="0"/>
                <a:ea typeface="Times New Roman" panose="02020603050405020304" pitchFamily="18" charset="0"/>
              </a:rPr>
              <a:t>облікові справи </a:t>
            </a:r>
            <a:r>
              <a:rPr lang="uk-UA" sz="2400" dirty="0">
                <a:solidFill>
                  <a:srgbClr val="212529"/>
                </a:solidFill>
                <a:latin typeface="Times New Roman" panose="02020603050405020304" pitchFamily="18" charset="0"/>
                <a:ea typeface="Times New Roman" panose="02020603050405020304" pitchFamily="18" charset="0"/>
              </a:rPr>
              <a:t>адміністративного нагляду.</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212529"/>
                </a:solidFill>
                <a:latin typeface="Times New Roman" panose="02020603050405020304" pitchFamily="18" charset="0"/>
                <a:ea typeface="Times New Roman" panose="02020603050405020304" pitchFamily="18" charset="0"/>
              </a:rPr>
              <a:t>оформлюють за наявності підстав матеріали про встановлення адміністративного нагляду за особами, які підпадають під дію Закону.</a:t>
            </a:r>
            <a:endParaRPr lang="ru-RU" sz="2400" dirty="0">
              <a:latin typeface="Times New Roman" panose="02020603050405020304" pitchFamily="18" charset="0"/>
              <a:ea typeface="Times New Roman" panose="02020603050405020304" pitchFamily="18" charset="0"/>
            </a:endParaRPr>
          </a:p>
          <a:p>
            <a:pPr indent="450215" algn="just">
              <a:spcAft>
                <a:spcPts val="0"/>
              </a:spcAft>
            </a:pPr>
            <a:r>
              <a:rPr lang="uk-UA" sz="2400" dirty="0">
                <a:solidFill>
                  <a:srgbClr val="212529"/>
                </a:solidFill>
                <a:latin typeface="Times New Roman" panose="02020603050405020304" pitchFamily="18" charset="0"/>
                <a:ea typeface="Times New Roman" panose="02020603050405020304" pitchFamily="18" charset="0"/>
              </a:rPr>
              <a:t>контролюють дотримання піднаглядними правил адміністративного нагляду.</a:t>
            </a:r>
            <a:endParaRPr lang="ru-RU" sz="2400" dirty="0">
              <a:latin typeface="Times New Roman" panose="02020603050405020304" pitchFamily="18" charset="0"/>
              <a:ea typeface="Times New Roman" panose="02020603050405020304" pitchFamily="18" charset="0"/>
            </a:endParaRPr>
          </a:p>
          <a:p>
            <a:endParaRPr lang="ru-RU" dirty="0"/>
          </a:p>
        </p:txBody>
      </p:sp>
      <p:pic>
        <p:nvPicPr>
          <p:cNvPr id="4" name="Рисунок 3">
            <a:extLst>
              <a:ext uri="{FF2B5EF4-FFF2-40B4-BE49-F238E27FC236}">
                <a16:creationId xmlns:a16="http://schemas.microsoft.com/office/drawing/2014/main" id="{8613E36E-43A8-46E3-A4C2-FBE4ADCEC019}"/>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433042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042BE27-8BD7-4E9C-888C-9066403021B0}"/>
              </a:ext>
            </a:extLst>
          </p:cNvPr>
          <p:cNvSpPr>
            <a:spLocks noGrp="1"/>
          </p:cNvSpPr>
          <p:nvPr>
            <p:ph idx="1"/>
          </p:nvPr>
        </p:nvSpPr>
        <p:spPr>
          <a:xfrm>
            <a:off x="191344" y="116632"/>
            <a:ext cx="11809312" cy="6624736"/>
          </a:xfrm>
        </p:spPr>
        <p:txBody>
          <a:bodyPr>
            <a:noAutofit/>
          </a:bodyPr>
          <a:lstStyle/>
          <a:p>
            <a:pPr algn="ctr">
              <a:spcAft>
                <a:spcPts val="0"/>
              </a:spcAft>
            </a:pPr>
            <a:endParaRPr lang="en-US" sz="2400" b="1" dirty="0">
              <a:latin typeface="Times New Roman" panose="02020603050405020304" pitchFamily="18" charset="0"/>
              <a:ea typeface="Calibri" panose="020F0502020204030204" pitchFamily="34" charset="0"/>
            </a:endParaRPr>
          </a:p>
          <a:p>
            <a:pPr algn="ctr">
              <a:spcAft>
                <a:spcPts val="0"/>
              </a:spcAft>
            </a:pPr>
            <a:r>
              <a:rPr lang="uk-UA" sz="2400" b="1" dirty="0">
                <a:latin typeface="Times New Roman" panose="02020603050405020304" pitchFamily="18" charset="0"/>
                <a:ea typeface="Calibri" panose="020F0502020204030204" pitchFamily="34" charset="0"/>
              </a:rPr>
              <a:t>Матеріали, необхідні для встановлення </a:t>
            </a:r>
            <a:r>
              <a:rPr lang="uk-UA" sz="2400" b="1" dirty="0" err="1">
                <a:latin typeface="Times New Roman" panose="02020603050405020304" pitchFamily="18" charset="0"/>
                <a:ea typeface="Calibri" panose="020F0502020204030204" pitchFamily="34" charset="0"/>
              </a:rPr>
              <a:t>адмін.нагляду</a:t>
            </a:r>
            <a:r>
              <a:rPr lang="uk-UA" sz="2400" b="1" dirty="0">
                <a:latin typeface="Times New Roman" panose="02020603050405020304" pitchFamily="18" charset="0"/>
                <a:ea typeface="Calibri" panose="020F0502020204030204" pitchFamily="34" charset="0"/>
              </a:rPr>
              <a:t> за ініціативою  поліції</a:t>
            </a:r>
          </a:p>
          <a:p>
            <a:pPr algn="just">
              <a:spcAft>
                <a:spcPts val="0"/>
              </a:spcAft>
            </a:pPr>
            <a:r>
              <a:rPr lang="uk-UA" sz="2400" dirty="0">
                <a:latin typeface="Times New Roman" panose="02020603050405020304" pitchFamily="18" charset="0"/>
                <a:ea typeface="Calibri" panose="020F0502020204030204" pitchFamily="34" charset="0"/>
              </a:rPr>
              <a:t>- рапорт ДОП на ім'я начальника про доцільність встановлення адміністративного нагляду</a:t>
            </a:r>
            <a:r>
              <a:rPr lang="en-US" sz="2400" dirty="0">
                <a:latin typeface="Times New Roman" panose="02020603050405020304" pitchFamily="18" charset="0"/>
                <a:ea typeface="Calibri" panose="020F0502020204030204" pitchFamily="34" charset="0"/>
              </a:rPr>
              <a:t>;</a:t>
            </a: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копія  </a:t>
            </a:r>
            <a:r>
              <a:rPr lang="uk-UA" sz="2400" dirty="0" err="1">
                <a:latin typeface="Times New Roman" panose="02020603050405020304" pitchFamily="18" charset="0"/>
                <a:ea typeface="Calibri" panose="020F0502020204030204" pitchFamily="34" charset="0"/>
              </a:rPr>
              <a:t>вироку</a:t>
            </a:r>
            <a:r>
              <a:rPr lang="uk-UA" sz="2400" dirty="0">
                <a:latin typeface="Times New Roman" panose="02020603050405020304" pitchFamily="18" charset="0"/>
                <a:ea typeface="Calibri" panose="020F0502020204030204" pitchFamily="34" charset="0"/>
              </a:rPr>
              <a:t>  суду про попереднє засудження до позбавлення волі;</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довідка про перевірку на наявність судимостей;</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характеристика особи та матеріали, які свідчать про вчинені особою правопорушення і накладені стягнення:</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копії протоколів та постанов про притягнення  до адміністративної відповідальності;</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письмове попередження,</a:t>
            </a:r>
            <a:r>
              <a:rPr lang="en-US" sz="2400" dirty="0">
                <a:latin typeface="Times New Roman" panose="02020603050405020304" pitchFamily="18" charset="0"/>
                <a:ea typeface="Calibri" panose="020F0502020204030204" pitchFamily="34" charset="0"/>
              </a:rPr>
              <a:t> </a:t>
            </a:r>
            <a:r>
              <a:rPr lang="uk-UA" sz="2400" dirty="0">
                <a:latin typeface="Times New Roman" panose="02020603050405020304" pitchFamily="18" charset="0"/>
                <a:ea typeface="Calibri" panose="020F0502020204030204" pitchFamily="34" charset="0"/>
              </a:rPr>
              <a:t>винесене цій особі,</a:t>
            </a:r>
            <a:r>
              <a:rPr lang="en-US" sz="2400" dirty="0">
                <a:latin typeface="Times New Roman" panose="02020603050405020304" pitchFamily="18" charset="0"/>
                <a:ea typeface="Calibri" panose="020F0502020204030204" pitchFamily="34" charset="0"/>
              </a:rPr>
              <a:t> </a:t>
            </a:r>
            <a:r>
              <a:rPr lang="uk-UA" sz="2400" dirty="0">
                <a:latin typeface="Times New Roman" panose="02020603050405020304" pitchFamily="18" charset="0"/>
                <a:ea typeface="Calibri" panose="020F0502020204030204" pitchFamily="34" charset="0"/>
              </a:rPr>
              <a:t>стосовно  якої може бути встановлено адміністративний нагляд;</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пояснення правопорушника;</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пояснення громадян, що характеризують їх поведінку;</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пропозиції щодо застосування обмежень дій піднаглядному;</a:t>
            </a:r>
            <a:endParaRPr lang="en-US"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 інші матеріали.</a:t>
            </a:r>
            <a:endParaRPr lang="ru-RU" sz="2400" dirty="0"/>
          </a:p>
        </p:txBody>
      </p:sp>
      <p:pic>
        <p:nvPicPr>
          <p:cNvPr id="4" name="Рисунок 3">
            <a:extLst>
              <a:ext uri="{FF2B5EF4-FFF2-40B4-BE49-F238E27FC236}">
                <a16:creationId xmlns:a16="http://schemas.microsoft.com/office/drawing/2014/main" id="{0FB81EEE-E60B-42AF-BB46-61288C552180}"/>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5380090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A66B9F5-DB05-4B2E-9505-E729AE4F7BCE}"/>
              </a:ext>
            </a:extLst>
          </p:cNvPr>
          <p:cNvSpPr>
            <a:spLocks noGrp="1"/>
          </p:cNvSpPr>
          <p:nvPr>
            <p:ph idx="1"/>
          </p:nvPr>
        </p:nvSpPr>
        <p:spPr>
          <a:xfrm>
            <a:off x="119336" y="188640"/>
            <a:ext cx="11881320" cy="6552728"/>
          </a:xfrm>
        </p:spPr>
        <p:txBody>
          <a:bodyPr>
            <a:normAutofit/>
          </a:bodyPr>
          <a:lstStyle/>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Начальник</a:t>
            </a:r>
            <a:r>
              <a:rPr lang="en-US" sz="2400" dirty="0">
                <a:latin typeface="Times New Roman" panose="02020603050405020304" pitchFamily="18" charset="0"/>
                <a:ea typeface="Calibri" panose="020F0502020204030204" pitchFamily="34" charset="0"/>
              </a:rPr>
              <a:t> </a:t>
            </a:r>
            <a:r>
              <a:rPr lang="uk-UA" sz="2400" dirty="0">
                <a:latin typeface="Times New Roman" panose="02020603050405020304" pitchFamily="18" charset="0"/>
                <a:ea typeface="Calibri" panose="020F0502020204030204" pitchFamily="34" charset="0"/>
              </a:rPr>
              <a:t>органу поліції розглянувши ці матеріали, приймає рішення щодо підготовки подання про встановлення  стосовно цієї  особи адміністративного нагляду, підписує його та разом з вищезазначеними матеріалами направляє до суду.</a:t>
            </a:r>
            <a:endParaRPr lang="ru-RU" sz="2400" dirty="0">
              <a:latin typeface="Times New Roman" panose="02020603050405020304" pitchFamily="18" charset="0"/>
              <a:ea typeface="Calibri" panose="020F0502020204030204" pitchFamily="34" charset="0"/>
            </a:endParaRPr>
          </a:p>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Для вирішення   питання  про  встановлення  адміністративного нагляду на судове засідання судом викликається  особа,  щодо  якої </a:t>
            </a:r>
            <a:r>
              <a:rPr lang="uk-UA" sz="2400" dirty="0" err="1">
                <a:latin typeface="Times New Roman" panose="02020603050405020304" pitchFamily="18" charset="0"/>
                <a:ea typeface="Calibri" panose="020F0502020204030204" pitchFamily="34" charset="0"/>
              </a:rPr>
              <a:t>внесено</a:t>
            </a:r>
            <a:r>
              <a:rPr lang="uk-UA" sz="2400" dirty="0">
                <a:latin typeface="Times New Roman" panose="02020603050405020304" pitchFamily="18" charset="0"/>
                <a:ea typeface="Calibri" panose="020F0502020204030204" pitchFamily="34" charset="0"/>
              </a:rPr>
              <a:t>  подання про встановлення адміністративного нагляду,  а за її  клопотанням  -  і  захисник,  а  також   представник органу поліції, начальник якого </a:t>
            </a:r>
            <a:r>
              <a:rPr lang="uk-UA" sz="2400" dirty="0" err="1">
                <a:latin typeface="Times New Roman" panose="02020603050405020304" pitchFamily="18" charset="0"/>
                <a:ea typeface="Calibri" panose="020F0502020204030204" pitchFamily="34" charset="0"/>
              </a:rPr>
              <a:t>вніс</a:t>
            </a:r>
            <a:r>
              <a:rPr lang="uk-UA" sz="2400" dirty="0">
                <a:latin typeface="Times New Roman" panose="02020603050405020304" pitchFamily="18" charset="0"/>
                <a:ea typeface="Calibri" panose="020F0502020204030204" pitchFamily="34" charset="0"/>
              </a:rPr>
              <a:t> подання. </a:t>
            </a: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4C6A8FE0-7895-4AB6-8AC2-F65167332682}"/>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9655124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F784963-8F73-44BF-ABF6-E8E1FE4C2C3A}"/>
              </a:ext>
            </a:extLst>
          </p:cNvPr>
          <p:cNvSpPr>
            <a:spLocks noGrp="1"/>
          </p:cNvSpPr>
          <p:nvPr>
            <p:ph idx="1"/>
          </p:nvPr>
        </p:nvSpPr>
        <p:spPr>
          <a:xfrm>
            <a:off x="191344" y="188640"/>
            <a:ext cx="11809312" cy="6480720"/>
          </a:xfrm>
        </p:spPr>
        <p:txBody>
          <a:bodyPr>
            <a:normAutofit/>
          </a:bodyPr>
          <a:lstStyle/>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Контроль за додержанням піднаглядним правил адміністративного нагляду і  встановлених  судом  обмежень  дій піднаглядного  здійснюється  ДОП  у взаємодії   з   працівниками карного  розшуку,  інших  служб  і підрозділів  із  суворим  дотриманням  прав  особи на повагу до її приватного  та  сімейного  життя,  недоторканості житла і таємниці листування.</a:t>
            </a:r>
          </a:p>
          <a:p>
            <a:pPr algn="just">
              <a:spcAft>
                <a:spcPts val="0"/>
              </a:spcAft>
            </a:pPr>
            <a:endParaRPr lang="uk-UA"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Про результати перевірок додержання піднаглядними правил і обмежень дій  адміністративного  нагляду  працівники поліції здійснюють  запис  у  листку  контролю за дотриманням встановлених обмежень дій піднаглядним  та  рапортом  доповідають начальнику органу поліції. </a:t>
            </a:r>
            <a:endParaRPr lang="ru-RU" sz="2400" dirty="0">
              <a:latin typeface="Times New Roman" panose="02020603050405020304" pitchFamily="18" charset="0"/>
              <a:ea typeface="Calibri" panose="020F0502020204030204" pitchFamily="34" charset="0"/>
            </a:endParaRPr>
          </a:p>
          <a:p>
            <a:pPr algn="just">
              <a:spcAft>
                <a:spcPts val="0"/>
              </a:spcAft>
            </a:pP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E7D77544-4355-4441-917B-1B2D7B736A61}"/>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089542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DAAFAD7-E802-403B-9F2D-D5223386A914}"/>
              </a:ext>
            </a:extLst>
          </p:cNvPr>
          <p:cNvSpPr>
            <a:spLocks noGrp="1"/>
          </p:cNvSpPr>
          <p:nvPr>
            <p:ph idx="1"/>
          </p:nvPr>
        </p:nvSpPr>
        <p:spPr>
          <a:xfrm>
            <a:off x="191344" y="116632"/>
            <a:ext cx="11737304" cy="6552728"/>
          </a:xfrm>
        </p:spPr>
        <p:txBody>
          <a:bodyPr>
            <a:noAutofit/>
          </a:bodyPr>
          <a:lstStyle/>
          <a:p>
            <a:pPr algn="just">
              <a:spcAft>
                <a:spcPts val="0"/>
              </a:spcAft>
            </a:pPr>
            <a:r>
              <a:rPr lang="uk-UA" sz="2400" b="1" dirty="0">
                <a:latin typeface="Times New Roman" panose="02020603050405020304" pitchFamily="18" charset="0"/>
                <a:ea typeface="Calibri" panose="020F0502020204030204" pitchFamily="34" charset="0"/>
              </a:rPr>
              <a:t>Питання  про  виїзд  піднаглядного  з  місця  постійного проживання  за межі району (міста) в особистих справах </a:t>
            </a:r>
            <a:r>
              <a:rPr lang="uk-UA" sz="2400" dirty="0">
                <a:latin typeface="Times New Roman" panose="02020603050405020304" pitchFamily="18" charset="0"/>
                <a:ea typeface="Calibri" panose="020F0502020204030204" pitchFamily="34" charset="0"/>
              </a:rPr>
              <a:t>вирішується з </a:t>
            </a:r>
            <a:r>
              <a:rPr lang="uk-UA" sz="2400" b="1" i="1" dirty="0">
                <a:latin typeface="Times New Roman" panose="02020603050405020304" pitchFamily="18" charset="0"/>
                <a:ea typeface="Calibri" panose="020F0502020204030204" pitchFamily="34" charset="0"/>
              </a:rPr>
              <a:t>письмового дозволу начальника органу поліції</a:t>
            </a:r>
            <a:r>
              <a:rPr lang="uk-UA" sz="2400" dirty="0">
                <a:latin typeface="Times New Roman" panose="02020603050405020304" pitchFamily="18" charset="0"/>
                <a:ea typeface="Calibri" panose="020F0502020204030204" pitchFamily="34" charset="0"/>
              </a:rPr>
              <a:t> на підставі </a:t>
            </a:r>
            <a:r>
              <a:rPr lang="uk-UA" sz="2400" b="1" i="1" dirty="0">
                <a:latin typeface="Times New Roman" panose="02020603050405020304" pitchFamily="18" charset="0"/>
                <a:ea typeface="Calibri" panose="020F0502020204030204" pitchFamily="34" charset="0"/>
              </a:rPr>
              <a:t>письмової заяви піднаглядного </a:t>
            </a:r>
            <a:r>
              <a:rPr lang="uk-UA" sz="2400" dirty="0">
                <a:latin typeface="Times New Roman" panose="02020603050405020304" pitchFamily="18" charset="0"/>
                <a:ea typeface="Calibri" panose="020F0502020204030204" pitchFamily="34" charset="0"/>
              </a:rPr>
              <a:t>на термін, який не перевищує 10 діб, з урахуванням часу перебування його у дорозі. </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У разі дозволу на тимчасовий виїзд до іншої  місцевості піднаглядному вручається  під підпис </a:t>
            </a:r>
            <a:r>
              <a:rPr lang="uk-UA" sz="2400" b="1" dirty="0">
                <a:latin typeface="Times New Roman" panose="02020603050405020304" pitchFamily="18" charset="0"/>
                <a:ea typeface="Calibri" panose="020F0502020204030204" pitchFamily="34" charset="0"/>
              </a:rPr>
              <a:t>маршрутний листок. </a:t>
            </a:r>
            <a:r>
              <a:rPr lang="uk-UA" sz="2400" dirty="0">
                <a:latin typeface="Times New Roman" panose="02020603050405020304" pitchFamily="18" charset="0"/>
                <a:ea typeface="Calibri" panose="020F0502020204030204" pitchFamily="34" charset="0"/>
              </a:rPr>
              <a:t>Про виїзд піднаглядного ДОП письмово  повідомляє   </a:t>
            </a:r>
            <a:r>
              <a:rPr lang="uk-UA" sz="2400" dirty="0" err="1">
                <a:latin typeface="Times New Roman" panose="02020603050405020304" pitchFamily="18" charset="0"/>
                <a:ea typeface="Calibri" panose="020F0502020204030204" pitchFamily="34" charset="0"/>
              </a:rPr>
              <a:t>міськ</a:t>
            </a:r>
            <a:r>
              <a:rPr lang="uk-UA" sz="2400" dirty="0">
                <a:latin typeface="Times New Roman" panose="02020603050405020304" pitchFamily="18" charset="0"/>
                <a:ea typeface="Calibri" panose="020F0502020204030204" pitchFamily="34" charset="0"/>
              </a:rPr>
              <a:t>-, райвідділ,  на територію обслуговування якого цей піднаглядний має прибути. </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Після прибуття піднаглядного на територію обслуговування  іншого органу працівник   відділу (сектору) ДОП, а за його відсутності - дільничний, або працівник карного розшуку, або черговий реєструє прибулого у журналу реєстрації справ адміністративного нагляду і  піднаглядних та протягом доби інформує про його прибуття ДОП,  на  території  обслуговування   якого   буде   тимчасово проживати дана особа.</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На маршрутному листку піднаглядного здійснюється  відповідний запис про прибуття і вибуття,  що засвідчується печаткою органу поліції. </a:t>
            </a:r>
            <a:endParaRPr lang="ru-RU" sz="2400" dirty="0"/>
          </a:p>
        </p:txBody>
      </p:sp>
      <p:pic>
        <p:nvPicPr>
          <p:cNvPr id="4" name="Рисунок 3">
            <a:extLst>
              <a:ext uri="{FF2B5EF4-FFF2-40B4-BE49-F238E27FC236}">
                <a16:creationId xmlns:a16="http://schemas.microsoft.com/office/drawing/2014/main" id="{C03B6739-8C77-41F2-ACE1-2D22502EBEC8}"/>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9093590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E2AD46F-FD0D-42C3-BA30-493017B57E78}"/>
              </a:ext>
            </a:extLst>
          </p:cNvPr>
          <p:cNvSpPr>
            <a:spLocks noGrp="1"/>
          </p:cNvSpPr>
          <p:nvPr>
            <p:ph idx="1"/>
          </p:nvPr>
        </p:nvSpPr>
        <p:spPr>
          <a:xfrm>
            <a:off x="119336" y="188640"/>
            <a:ext cx="11881320" cy="6480720"/>
          </a:xfrm>
        </p:spPr>
        <p:txBody>
          <a:bodyPr>
            <a:noAutofit/>
          </a:bodyPr>
          <a:lstStyle/>
          <a:p>
            <a:pPr algn="just">
              <a:spcBef>
                <a:spcPts val="0"/>
              </a:spcBef>
            </a:pPr>
            <a:endParaRPr lang="uk-UA" sz="2400" dirty="0">
              <a:latin typeface="Times New Roman" panose="02020603050405020304" pitchFamily="18" charset="0"/>
              <a:ea typeface="Calibri" panose="020F0502020204030204" pitchFamily="34" charset="0"/>
            </a:endParaRPr>
          </a:p>
          <a:p>
            <a:pPr algn="just">
              <a:spcBef>
                <a:spcPts val="0"/>
              </a:spcBef>
            </a:pPr>
            <a:endParaRPr lang="uk-UA" sz="2400" dirty="0">
              <a:latin typeface="Times New Roman" panose="02020603050405020304" pitchFamily="18" charset="0"/>
              <a:ea typeface="Calibri" panose="020F0502020204030204" pitchFamily="34" charset="0"/>
            </a:endParaRPr>
          </a:p>
          <a:p>
            <a:pPr algn="just">
              <a:spcBef>
                <a:spcPts val="0"/>
              </a:spcBef>
            </a:pPr>
            <a:r>
              <a:rPr lang="uk-UA" sz="2400" dirty="0">
                <a:latin typeface="Times New Roman" panose="02020603050405020304" pitchFamily="18" charset="0"/>
                <a:ea typeface="Calibri" panose="020F0502020204030204" pitchFamily="34" charset="0"/>
              </a:rPr>
              <a:t>При поверненні піднаглядного на постійне місце проживання (перебування) ДОП продовжує здійснювати за ним адміністративний нагляд та робить запис у маршрутному  листку  про  прибуття  особи і долучає його до справи адміністративного нагляду. </a:t>
            </a:r>
          </a:p>
          <a:p>
            <a:pPr algn="just">
              <a:spcBef>
                <a:spcPts val="0"/>
              </a:spcBef>
            </a:pPr>
            <a:endParaRPr lang="ru-RU" sz="2400" dirty="0">
              <a:latin typeface="Times New Roman" panose="02020603050405020304" pitchFamily="18" charset="0"/>
              <a:ea typeface="Calibri" panose="020F0502020204030204" pitchFamily="34" charset="0"/>
            </a:endParaRPr>
          </a:p>
          <a:p>
            <a:pPr algn="just">
              <a:spcBef>
                <a:spcPts val="0"/>
              </a:spcBef>
            </a:pPr>
            <a:r>
              <a:rPr lang="uk-UA" sz="2400" dirty="0">
                <a:latin typeface="Times New Roman" panose="02020603050405020304" pitchFamily="18" charset="0"/>
                <a:ea typeface="Calibri" panose="020F0502020204030204" pitchFamily="34" charset="0"/>
              </a:rPr>
              <a:t>У разі від'їзду піднаглядного на інше місце проживання (перебування) із зняттям з  реєстрації, ДОП, який здійснює нагляд, повідомляє орган поліції, на територію  обслуговування якого прибуде піднаглядний. При цьому піднаглядному видається </a:t>
            </a:r>
            <a:r>
              <a:rPr lang="uk-UA" sz="2400" b="1" dirty="0">
                <a:latin typeface="Times New Roman" panose="02020603050405020304" pitchFamily="18" charset="0"/>
                <a:ea typeface="Calibri" panose="020F0502020204030204" pitchFamily="34" charset="0"/>
              </a:rPr>
              <a:t>контрольний листок</a:t>
            </a:r>
            <a:r>
              <a:rPr lang="uk-UA" sz="2400" dirty="0">
                <a:latin typeface="Times New Roman" panose="02020603050405020304" pitchFamily="18" charset="0"/>
                <a:ea typeface="Calibri" panose="020F0502020204030204" pitchFamily="34" charset="0"/>
              </a:rPr>
              <a:t>.</a:t>
            </a:r>
          </a:p>
          <a:p>
            <a:pPr algn="just">
              <a:spcBef>
                <a:spcPts val="0"/>
              </a:spcBef>
            </a:pPr>
            <a:endParaRPr lang="ru-RU" sz="2400" dirty="0">
              <a:latin typeface="Times New Roman" panose="02020603050405020304" pitchFamily="18" charset="0"/>
              <a:ea typeface="Calibri" panose="020F0502020204030204" pitchFamily="34" charset="0"/>
            </a:endParaRPr>
          </a:p>
          <a:p>
            <a:pPr algn="just">
              <a:spcBef>
                <a:spcPts val="0"/>
              </a:spcBef>
            </a:pPr>
            <a:r>
              <a:rPr lang="uk-UA" sz="2400" dirty="0">
                <a:latin typeface="Times New Roman" panose="02020603050405020304" pitchFamily="18" charset="0"/>
                <a:ea typeface="Calibri" panose="020F0502020204030204" pitchFamily="34" charset="0"/>
              </a:rPr>
              <a:t>Орган поліції за новим місцем реєстрації  піднаглядного надсилає до органу поліції за попереднім місцем проживання (перебування) запит про надання щодо цієї особи   справи адміністративного нагляду.</a:t>
            </a:r>
          </a:p>
        </p:txBody>
      </p:sp>
      <p:pic>
        <p:nvPicPr>
          <p:cNvPr id="4" name="Рисунок 3">
            <a:extLst>
              <a:ext uri="{FF2B5EF4-FFF2-40B4-BE49-F238E27FC236}">
                <a16:creationId xmlns:a16="http://schemas.microsoft.com/office/drawing/2014/main" id="{0DC56C62-5B99-40CA-B9D1-8668B21513A2}"/>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19240175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6705593-9FD3-4F98-ADC3-8C0B785A9D83}"/>
              </a:ext>
            </a:extLst>
          </p:cNvPr>
          <p:cNvSpPr>
            <a:spLocks noGrp="1"/>
          </p:cNvSpPr>
          <p:nvPr>
            <p:ph idx="1"/>
          </p:nvPr>
        </p:nvSpPr>
        <p:spPr>
          <a:xfrm>
            <a:off x="191344" y="188640"/>
            <a:ext cx="11809312" cy="6480720"/>
          </a:xfrm>
        </p:spPr>
        <p:txBody>
          <a:bodyPr>
            <a:noAutofit/>
          </a:bodyPr>
          <a:lstStyle/>
          <a:p>
            <a:pPr lvl="0" algn="ctr">
              <a:spcBef>
                <a:spcPts val="0"/>
              </a:spcBef>
              <a:buClr>
                <a:srgbClr val="0BD0D9"/>
              </a:buClr>
            </a:pPr>
            <a:r>
              <a:rPr lang="uk-UA" sz="2400" b="1" dirty="0">
                <a:solidFill>
                  <a:prstClr val="black"/>
                </a:solidFill>
                <a:latin typeface="Times New Roman" panose="02020603050405020304" pitchFamily="18" charset="0"/>
                <a:ea typeface="Calibri" panose="020F0502020204030204" pitchFamily="34" charset="0"/>
              </a:rPr>
              <a:t>Відповідальність ст. 187 КУпАП та 395 ККУ</a:t>
            </a:r>
          </a:p>
          <a:p>
            <a:pPr algn="ctr"/>
            <a:r>
              <a:rPr lang="uk-UA" sz="2400" b="1" dirty="0">
                <a:solidFill>
                  <a:srgbClr val="333333"/>
                </a:solidFill>
                <a:latin typeface="Times New Roman" panose="02020603050405020304" pitchFamily="18" charset="0"/>
              </a:rPr>
              <a:t>Стаття 187. Порушення правил адміністративного нагляду</a:t>
            </a:r>
          </a:p>
          <a:p>
            <a:pPr algn="just"/>
            <a:r>
              <a:rPr lang="uk-UA" sz="2000" dirty="0">
                <a:solidFill>
                  <a:srgbClr val="333333"/>
                </a:solidFill>
                <a:latin typeface="Times New Roman" panose="02020603050405020304" pitchFamily="18" charset="0"/>
              </a:rPr>
              <a:t>Порушення правил адміністративного нагляду особами, щодо яких встановлено такий нагляд, а саме:</a:t>
            </a:r>
          </a:p>
          <a:p>
            <a:pPr algn="just"/>
            <a:r>
              <a:rPr lang="uk-UA" sz="2000" dirty="0">
                <a:solidFill>
                  <a:srgbClr val="333333"/>
                </a:solidFill>
                <a:latin typeface="Times New Roman" panose="02020603050405020304" pitchFamily="18" charset="0"/>
              </a:rPr>
              <a:t>1) неявка за викликом органу Національної поліції у вказаний термін і ненадання усних або письмових пояснень з питань, пов'язаних з виконанням правил адміністративного нагляду;</a:t>
            </a:r>
          </a:p>
          <a:p>
            <a:pPr algn="just"/>
            <a:r>
              <a:rPr lang="uk-UA" sz="2000" dirty="0">
                <a:solidFill>
                  <a:srgbClr val="333333"/>
                </a:solidFill>
                <a:latin typeface="Times New Roman" panose="02020603050405020304" pitchFamily="18" charset="0"/>
              </a:rPr>
              <a:t>2) неповідомлення працівників Національної поліції, які здійснюють адміністративний нагляд, про зміну місця роботи чи проживання або про виїзд за межі району (міста) у службових справах;</a:t>
            </a:r>
          </a:p>
          <a:p>
            <a:pPr algn="just"/>
            <a:r>
              <a:rPr lang="uk-UA" sz="2000" dirty="0">
                <a:solidFill>
                  <a:srgbClr val="333333"/>
                </a:solidFill>
                <a:latin typeface="Times New Roman" panose="02020603050405020304" pitchFamily="18" charset="0"/>
              </a:rPr>
              <a:t>3) порушення заборони виходу з будинку (квартири) у визначений час, який не може перевищувати восьми годин на добу;</a:t>
            </a:r>
          </a:p>
          <a:p>
            <a:pPr algn="just"/>
            <a:r>
              <a:rPr lang="uk-UA" sz="2000" dirty="0">
                <a:solidFill>
                  <a:srgbClr val="333333"/>
                </a:solidFill>
                <a:latin typeface="Times New Roman" panose="02020603050405020304" pitchFamily="18" charset="0"/>
              </a:rPr>
              <a:t>4) порушення заборони перебування у визначених місцях району (міста);</a:t>
            </a:r>
          </a:p>
          <a:p>
            <a:pPr algn="just"/>
            <a:r>
              <a:rPr lang="uk-UA" sz="2000" dirty="0">
                <a:solidFill>
                  <a:srgbClr val="333333"/>
                </a:solidFill>
                <a:latin typeface="Times New Roman" panose="02020603050405020304" pitchFamily="18" charset="0"/>
              </a:rPr>
              <a:t>5) </a:t>
            </a:r>
            <a:r>
              <a:rPr lang="uk-UA" sz="2000" dirty="0" err="1">
                <a:solidFill>
                  <a:srgbClr val="333333"/>
                </a:solidFill>
                <a:latin typeface="Times New Roman" panose="02020603050405020304" pitchFamily="18" charset="0"/>
              </a:rPr>
              <a:t>нереєстрація</a:t>
            </a:r>
            <a:r>
              <a:rPr lang="uk-UA" sz="2000" dirty="0">
                <a:solidFill>
                  <a:srgbClr val="333333"/>
                </a:solidFill>
                <a:latin typeface="Times New Roman" panose="02020603050405020304" pitchFamily="18" charset="0"/>
              </a:rPr>
              <a:t> в органі Національної поліції - тягнуть за собою накладення штрафу від трьох до десяти неоподатковуваних мінімумів доходів громадян.</a:t>
            </a:r>
          </a:p>
          <a:p>
            <a:pPr algn="just"/>
            <a:r>
              <a:rPr lang="uk-UA" sz="2000" dirty="0">
                <a:solidFill>
                  <a:srgbClr val="333333"/>
                </a:solidFill>
                <a:latin typeface="Times New Roman" panose="02020603050405020304" pitchFamily="18" charset="0"/>
              </a:rPr>
              <a:t>Дії, передбачені </a:t>
            </a:r>
            <a:r>
              <a:rPr lang="uk-UA" sz="2000" u="sng" dirty="0">
                <a:solidFill>
                  <a:srgbClr val="006600"/>
                </a:solidFill>
                <a:latin typeface="Times New Roman" panose="02020603050405020304" pitchFamily="18" charset="0"/>
                <a:hlinkClick r:id="rId2">
                  <a:extLst>
                    <a:ext uri="{A12FA001-AC4F-418D-AE19-62706E023703}">
                      <ahyp:hlinkClr xmlns:ahyp="http://schemas.microsoft.com/office/drawing/2018/hyperlinkcolor" val="tx"/>
                    </a:ext>
                  </a:extLst>
                </a:hlinkClick>
              </a:rPr>
              <a:t>частиною першою</a:t>
            </a:r>
            <a:r>
              <a:rPr lang="uk-UA" sz="2000" dirty="0">
                <a:solidFill>
                  <a:srgbClr val="333333"/>
                </a:solidFill>
                <a:latin typeface="Times New Roman" panose="02020603050405020304" pitchFamily="18" charset="0"/>
              </a:rPr>
              <a:t> цієї статті, якщо вони вчинені повторно протягом року після накладення адміністративного стягнення, - тягнуть за собою накладення штрафу від десяти до п'ятнадцяти неоподатковуваних мінімумів доходів громадян або виправні роботи на строк від одного до двох місяців з відрахуванням двадцяти відсотків заробітку, а в разі, якщо за обставинами справи з урахуванням особи порушника застосування цих заходів буде визнано недостатнім, - адміністративний арешт на строк до п'ятнадцяти діб.</a:t>
            </a:r>
          </a:p>
          <a:p>
            <a:pPr lvl="0" algn="ctr">
              <a:spcBef>
                <a:spcPts val="0"/>
              </a:spcBef>
              <a:buClr>
                <a:srgbClr val="0BD0D9"/>
              </a:buClr>
            </a:pPr>
            <a:endParaRPr lang="uk-UA" sz="2000" b="1" dirty="0">
              <a:solidFill>
                <a:prstClr val="black"/>
              </a:solidFill>
              <a:latin typeface="Times New Roman" panose="02020603050405020304" pitchFamily="18" charset="0"/>
              <a:ea typeface="Calibri" panose="020F0502020204030204" pitchFamily="34" charset="0"/>
            </a:endParaRPr>
          </a:p>
          <a:p>
            <a:endParaRPr lang="ru-RU" sz="2000" dirty="0"/>
          </a:p>
        </p:txBody>
      </p:sp>
      <p:pic>
        <p:nvPicPr>
          <p:cNvPr id="4" name="Рисунок 3">
            <a:extLst>
              <a:ext uri="{FF2B5EF4-FFF2-40B4-BE49-F238E27FC236}">
                <a16:creationId xmlns:a16="http://schemas.microsoft.com/office/drawing/2014/main" id="{5DA5E6E3-2888-418A-A207-D6F6AA7EA4B0}"/>
              </a:ext>
            </a:extLst>
          </p:cNvPr>
          <p:cNvPicPr>
            <a:picLocks noChangeAspect="1"/>
          </p:cNvPicPr>
          <p:nvPr/>
        </p:nvPicPr>
        <p:blipFill>
          <a:blip r:embed="rId3"/>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288223106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28A83EA6-55AF-4D81-A659-E0FA235A8409}"/>
              </a:ext>
            </a:extLst>
          </p:cNvPr>
          <p:cNvSpPr>
            <a:spLocks noGrp="1"/>
          </p:cNvSpPr>
          <p:nvPr>
            <p:ph idx="1"/>
          </p:nvPr>
        </p:nvSpPr>
        <p:spPr>
          <a:xfrm>
            <a:off x="119336" y="116632"/>
            <a:ext cx="11809312" cy="6480720"/>
          </a:xfrm>
        </p:spPr>
        <p:txBody>
          <a:bodyPr>
            <a:normAutofit/>
          </a:bodyPr>
          <a:lstStyle/>
          <a:p>
            <a:pPr algn="ctr"/>
            <a:endParaRPr lang="uk-UA" sz="2800" b="1" dirty="0">
              <a:solidFill>
                <a:srgbClr val="333333"/>
              </a:solidFill>
              <a:latin typeface="Times New Roman" panose="02020603050405020304" pitchFamily="18" charset="0"/>
            </a:endParaRPr>
          </a:p>
          <a:p>
            <a:pPr algn="ctr"/>
            <a:r>
              <a:rPr lang="uk-UA" sz="2800" b="1" dirty="0">
                <a:solidFill>
                  <a:srgbClr val="333333"/>
                </a:solidFill>
                <a:latin typeface="Times New Roman" panose="02020603050405020304" pitchFamily="18" charset="0"/>
              </a:rPr>
              <a:t>ККУ</a:t>
            </a:r>
          </a:p>
          <a:p>
            <a:pPr algn="ctr"/>
            <a:r>
              <a:rPr lang="uk-UA" sz="2800" b="1" dirty="0">
                <a:solidFill>
                  <a:srgbClr val="333333"/>
                </a:solidFill>
                <a:latin typeface="Times New Roman" panose="02020603050405020304" pitchFamily="18" charset="0"/>
              </a:rPr>
              <a:t>Стаття 395. Порушення правил адміністративного нагляду</a:t>
            </a:r>
          </a:p>
          <a:p>
            <a:pPr algn="just"/>
            <a:r>
              <a:rPr lang="uk-UA" sz="2800" dirty="0">
                <a:solidFill>
                  <a:srgbClr val="333333"/>
                </a:solidFill>
                <a:latin typeface="Times New Roman" panose="02020603050405020304" pitchFamily="18" charset="0"/>
              </a:rPr>
              <a:t>Самовільне залишення особою місця проживання з метою ухилення від адміністративного нагляду, а також неприбуття без поважних причин у визначений строк до обраного місця проживання особи, щодо якої встановлено адміністративний нагляд у разі звільнення з місць позбавлення волі, - караються арештом на строк до шести місяців.</a:t>
            </a:r>
          </a:p>
          <a:p>
            <a:endParaRPr lang="uk-UA" sz="2800" dirty="0"/>
          </a:p>
        </p:txBody>
      </p:sp>
      <p:pic>
        <p:nvPicPr>
          <p:cNvPr id="4" name="Рисунок 3">
            <a:extLst>
              <a:ext uri="{FF2B5EF4-FFF2-40B4-BE49-F238E27FC236}">
                <a16:creationId xmlns:a16="http://schemas.microsoft.com/office/drawing/2014/main" id="{8B2D470C-5847-4F3D-B33C-C2BEAAA83155}"/>
              </a:ext>
            </a:extLst>
          </p:cNvPr>
          <p:cNvPicPr>
            <a:picLocks noChangeAspect="1"/>
          </p:cNvPicPr>
          <p:nvPr/>
        </p:nvPicPr>
        <p:blipFill>
          <a:blip r:embed="rId2"/>
          <a:stretch>
            <a:fillRect/>
          </a:stretch>
        </p:blipFill>
        <p:spPr>
          <a:xfrm>
            <a:off x="11424592" y="6282444"/>
            <a:ext cx="767408" cy="575556"/>
          </a:xfrm>
          <a:prstGeom prst="rect">
            <a:avLst/>
          </a:prstGeom>
        </p:spPr>
      </p:pic>
    </p:spTree>
    <p:extLst>
      <p:ext uri="{BB962C8B-B14F-4D97-AF65-F5344CB8AC3E}">
        <p14:creationId xmlns:p14="http://schemas.microsoft.com/office/powerpoint/2010/main" val="3704035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119336" y="116632"/>
            <a:ext cx="11881320" cy="6588968"/>
          </a:xfrm>
        </p:spPr>
        <p:txBody>
          <a:bodyPr>
            <a:noAutofit/>
          </a:bodyPr>
          <a:lstStyle/>
          <a:p>
            <a:pPr lvl="0" algn="just">
              <a:spcBef>
                <a:spcPts val="0"/>
              </a:spcBef>
              <a:buClr>
                <a:srgbClr val="0BD0D9"/>
              </a:buClr>
            </a:pPr>
            <a:endParaRPr lang="uk-UA" sz="2400" dirty="0">
              <a:solidFill>
                <a:prstClr val="black"/>
              </a:solidFill>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затвердження Інструкції про організацію здійснення адміністративного нагляду за особами, звільненими з місць позбавлення волі: наказ МВС України, Державного департаменту з питань виконання покарань від 4 листопада 2003 р. №1303/203.</a:t>
            </a:r>
            <a:endParaRPr lang="uk-UA" sz="2400" dirty="0">
              <a:solidFill>
                <a:prstClr val="black"/>
              </a:solidFill>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r>
              <a:rPr lang="uk-UA" sz="2400" dirty="0">
                <a:solidFill>
                  <a:prstClr val="black"/>
                </a:solidFill>
                <a:latin typeface="Times New Roman" panose="02020603050405020304" pitchFamily="18" charset="0"/>
                <a:cs typeface="Times New Roman" panose="02020603050405020304" pitchFamily="18" charset="0"/>
              </a:rPr>
              <a:t>Про затвердження Порядку інформування центрів з надання безоплатної вторинної правової допомоги про випадки затримання, адміністративного арешту або застосування запобіжного заходу у вигляді тримання під вартою: Постанова Кабінету Міністрів України від 28 грудня 2011 р. № 1363.</a:t>
            </a:r>
          </a:p>
          <a:p>
            <a:pPr marL="342900" lvl="0" indent="-342900" algn="just">
              <a:spcBef>
                <a:spcPts val="0"/>
              </a:spcBef>
              <a:buClr>
                <a:srgbClr val="0BD0D9"/>
              </a:buClr>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затвердження Інструкції з організації діяльності дільничних офіцерів поліції та поліцейських офіцерів громади: наказ МВС від 28 липня 2017 р. № 650.</a:t>
            </a:r>
          </a:p>
          <a:p>
            <a:pPr marL="342900" lvl="0" indent="-342900" algn="just">
              <a:spcBef>
                <a:spcPts val="0"/>
              </a:spcBef>
              <a:buClr>
                <a:srgbClr val="0BD0D9"/>
              </a:buClr>
              <a:buFont typeface="Wingdings" panose="05000000000000000000" pitchFamily="2" charset="2"/>
              <a:buChar char="Ø"/>
            </a:pPr>
            <a:r>
              <a:rPr lang="uk-UA" sz="2400" dirty="0">
                <a:solidFill>
                  <a:srgbClr val="333333"/>
                </a:solidFill>
                <a:latin typeface="Times New Roman" panose="02020603050405020304" pitchFamily="18" charset="0"/>
                <a:ea typeface="Times New Roman" panose="02020603050405020304" pitchFamily="18" charset="0"/>
              </a:rPr>
              <a:t>Про затвердження Інструкції з організації реагування на заяви і повідомлення про кримінальні, адміністративні правопорушення або події та оперативного інформування в органах (підрозділах) Національної поліції України: наказ МВС України від 27 квітня 2020 року № 357.</a:t>
            </a:r>
          </a:p>
          <a:p>
            <a:pPr marL="342900" lvl="0" indent="-342900" algn="just">
              <a:spcBef>
                <a:spcPts val="0"/>
              </a:spcBef>
              <a:buClr>
                <a:srgbClr val="0BD0D9"/>
              </a:buClr>
              <a:buFont typeface="Wingdings" panose="05000000000000000000" pitchFamily="2" charset="2"/>
              <a:buChar char="Ø"/>
            </a:pPr>
            <a:r>
              <a:rPr lang="ru-RU" sz="2400" dirty="0">
                <a:latin typeface="Times New Roman" panose="02020603050405020304" pitchFamily="18" charset="0"/>
                <a:ea typeface="Times New Roman" panose="02020603050405020304" pitchFamily="18" charset="0"/>
              </a:rPr>
              <a:t>Про </a:t>
            </a:r>
            <a:r>
              <a:rPr lang="uk-UA" sz="2400" dirty="0">
                <a:latin typeface="Times New Roman" panose="02020603050405020304" pitchFamily="18" charset="0"/>
                <a:ea typeface="Times New Roman" panose="02020603050405020304" pitchFamily="18" charset="0"/>
              </a:rPr>
              <a:t>затвердження Інструкції з формування та ведення інформаційної підсистеми «Адміністративна практика» інформаційно-комунікаційної системи «Інформаційний портал Національної поліції України»: наказ МВС від 13 березня 2023 р. №180.</a:t>
            </a:r>
          </a:p>
          <a:p>
            <a:pPr marL="342900" lvl="0" indent="-342900" algn="just">
              <a:spcBef>
                <a:spcPts val="0"/>
              </a:spcBef>
              <a:buClr>
                <a:srgbClr val="0BD0D9"/>
              </a:buClr>
              <a:buFont typeface="Wingdings" panose="05000000000000000000" pitchFamily="2" charset="2"/>
              <a:buChar char="Ø"/>
            </a:pPr>
            <a:endParaRPr lang="ru-RU" sz="2400" dirty="0">
              <a:latin typeface="Times New Roman" panose="02020603050405020304" pitchFamily="18" charset="0"/>
              <a:ea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endParaRPr lang="ru-RU" sz="2400" dirty="0">
              <a:latin typeface="Times New Roman" panose="02020603050405020304" pitchFamily="18" charset="0"/>
              <a:ea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endParaRPr lang="uk-UA" sz="2400" dirty="0">
              <a:solidFill>
                <a:prstClr val="black"/>
              </a:solidFill>
              <a:latin typeface="Times New Roman" panose="02020603050405020304" pitchFamily="18" charset="0"/>
              <a:cs typeface="Times New Roman" panose="02020603050405020304" pitchFamily="18" charset="0"/>
            </a:endParaRPr>
          </a:p>
          <a:p>
            <a:pPr marL="342900" lvl="0" indent="-342900" algn="just">
              <a:spcBef>
                <a:spcPts val="0"/>
              </a:spcBef>
              <a:buClr>
                <a:srgbClr val="0BD0D9"/>
              </a:buClr>
              <a:buFont typeface="Wingdings" panose="05000000000000000000" pitchFamily="2" charset="2"/>
              <a:buChar char="Ø"/>
            </a:pPr>
            <a:endParaRPr lang="uk-UA" sz="2400" dirty="0">
              <a:solidFill>
                <a:prstClr val="black"/>
              </a:solidFill>
              <a:latin typeface="Times New Roman" panose="02020603050405020304" pitchFamily="18" charset="0"/>
              <a:cs typeface="Times New Roman" panose="02020603050405020304" pitchFamily="18" charset="0"/>
            </a:endParaRPr>
          </a:p>
          <a:p>
            <a:pPr algn="just">
              <a:spcBef>
                <a:spcPts val="0"/>
              </a:spcBef>
              <a:buClr>
                <a:srgbClr val="0BD0D9"/>
              </a:buClr>
            </a:pPr>
            <a:endParaRPr lang="uk-UA" sz="2400" dirty="0">
              <a:latin typeface="Times New Roman" panose="02020603050405020304" pitchFamily="18" charset="0"/>
              <a:cs typeface="Times New Roman" panose="02020603050405020304" pitchFamily="18" charset="0"/>
            </a:endParaRPr>
          </a:p>
          <a:p>
            <a:pPr algn="just">
              <a:spcBef>
                <a:spcPts val="0"/>
              </a:spcBef>
              <a:buClr>
                <a:srgbClr val="0BD0D9"/>
              </a:buClr>
            </a:pPr>
            <a:endParaRPr lang="uk-UA" sz="2400" dirty="0">
              <a:latin typeface="Times New Roman" panose="02020603050405020304" pitchFamily="18" charset="0"/>
              <a:cs typeface="Times New Roman" panose="02020603050405020304" pitchFamily="18" charset="0"/>
            </a:endParaRPr>
          </a:p>
          <a:p>
            <a:pPr algn="just">
              <a:spcBef>
                <a:spcPts val="0"/>
              </a:spcBef>
              <a:buClr>
                <a:srgbClr val="0BD0D9"/>
              </a:buClr>
            </a:pPr>
            <a:r>
              <a:rPr lang="uk-UA" sz="2400" dirty="0">
                <a:latin typeface="Times New Roman" panose="02020603050405020304" pitchFamily="18" charset="0"/>
                <a:cs typeface="Times New Roman" panose="02020603050405020304" pitchFamily="18" charset="0"/>
              </a:rPr>
              <a:t>	</a:t>
            </a:r>
          </a:p>
        </p:txBody>
      </p:sp>
      <p:pic>
        <p:nvPicPr>
          <p:cNvPr id="4" name="Рисунок 3">
            <a:extLst>
              <a:ext uri="{FF2B5EF4-FFF2-40B4-BE49-F238E27FC236}">
                <a16:creationId xmlns:a16="http://schemas.microsoft.com/office/drawing/2014/main" id="{886E0B59-D889-4EF3-A3EF-59AB12D45694}"/>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8641774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407368" y="188640"/>
            <a:ext cx="11521280" cy="6480720"/>
          </a:xfrm>
        </p:spPr>
        <p:txBody>
          <a:bodyPr/>
          <a:lstStyle/>
          <a:p>
            <a:pPr lvl="0"/>
            <a:endParaRPr lang="uk-UA" sz="4400" dirty="0">
              <a:solidFill>
                <a:srgbClr val="FFFF00"/>
              </a:solidFill>
              <a:latin typeface="Times New Roman" panose="02020603050405020304" pitchFamily="18" charset="0"/>
              <a:cs typeface="Times New Roman" panose="02020603050405020304" pitchFamily="18" charset="0"/>
            </a:endParaRPr>
          </a:p>
          <a:p>
            <a:pPr lvl="0"/>
            <a:endParaRPr lang="uk-UA" sz="4400" dirty="0">
              <a:solidFill>
                <a:srgbClr val="FFFF00"/>
              </a:solidFill>
              <a:latin typeface="Times New Roman" panose="02020603050405020304" pitchFamily="18" charset="0"/>
              <a:cs typeface="Times New Roman" panose="02020603050405020304" pitchFamily="18" charset="0"/>
            </a:endParaRPr>
          </a:p>
          <a:p>
            <a:pPr lvl="0"/>
            <a:endParaRPr lang="uk-UA" sz="4400" dirty="0">
              <a:solidFill>
                <a:srgbClr val="FFFF00"/>
              </a:solidFill>
              <a:latin typeface="Times New Roman" panose="02020603050405020304" pitchFamily="18" charset="0"/>
              <a:cs typeface="Times New Roman" panose="02020603050405020304" pitchFamily="18" charset="0"/>
            </a:endParaRPr>
          </a:p>
          <a:p>
            <a:pPr lvl="0" algn="ctr"/>
            <a:r>
              <a:rPr lang="uk-UA" sz="2400" dirty="0">
                <a:latin typeface="Times New Roman" panose="02020603050405020304" pitchFamily="18" charset="0"/>
                <a:cs typeface="Times New Roman" panose="02020603050405020304" pitchFamily="18" charset="0"/>
              </a:rPr>
              <a:t>Дякую за увагу!</a:t>
            </a:r>
            <a:endParaRPr lang="ru-RU" sz="2400" dirty="0">
              <a:latin typeface="Times New Roman" panose="02020603050405020304" pitchFamily="18" charset="0"/>
              <a:cs typeface="Times New Roman" panose="02020603050405020304" pitchFamily="18" charset="0"/>
            </a:endParaRPr>
          </a:p>
          <a:p>
            <a:pPr algn="just">
              <a:spcBef>
                <a:spcPts val="0"/>
              </a:spcBef>
              <a:buClr>
                <a:srgbClr val="0BD0D9"/>
              </a:buClr>
              <a:buFont typeface="Wingdings 2"/>
              <a:buChar char=""/>
            </a:pPr>
            <a:endParaRPr lang="ru-RU" dirty="0">
              <a:solidFill>
                <a:prstClr val="white"/>
              </a:solidFill>
              <a:latin typeface="Constantia"/>
            </a:endParaRPr>
          </a:p>
          <a:p>
            <a:endParaRPr lang="ru-RU" dirty="0"/>
          </a:p>
        </p:txBody>
      </p:sp>
      <p:pic>
        <p:nvPicPr>
          <p:cNvPr id="2" name="Рисунок 1">
            <a:extLst>
              <a:ext uri="{FF2B5EF4-FFF2-40B4-BE49-F238E27FC236}">
                <a16:creationId xmlns:a16="http://schemas.microsoft.com/office/drawing/2014/main" id="{AC60BBD0-3043-4EB2-90D7-9B885D37F4D7}"/>
              </a:ext>
            </a:extLst>
          </p:cNvPr>
          <p:cNvPicPr>
            <a:picLocks noChangeAspect="1"/>
          </p:cNvPicPr>
          <p:nvPr/>
        </p:nvPicPr>
        <p:blipFill>
          <a:blip r:embed="rId2"/>
          <a:stretch>
            <a:fillRect/>
          </a:stretch>
        </p:blipFill>
        <p:spPr>
          <a:xfrm>
            <a:off x="11240942" y="6144706"/>
            <a:ext cx="951058" cy="713294"/>
          </a:xfrm>
          <a:prstGeom prst="rect">
            <a:avLst/>
          </a:prstGeom>
        </p:spPr>
      </p:pic>
    </p:spTree>
    <p:extLst>
      <p:ext uri="{BB962C8B-B14F-4D97-AF65-F5344CB8AC3E}">
        <p14:creationId xmlns:p14="http://schemas.microsoft.com/office/powerpoint/2010/main" val="260117924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852CDF24-F571-40D9-9C86-E9EFFE98D02E}"/>
              </a:ext>
            </a:extLst>
          </p:cNvPr>
          <p:cNvSpPr>
            <a:spLocks noGrp="1"/>
          </p:cNvSpPr>
          <p:nvPr>
            <p:ph idx="1"/>
          </p:nvPr>
        </p:nvSpPr>
        <p:spPr>
          <a:xfrm>
            <a:off x="119336" y="116632"/>
            <a:ext cx="11881320" cy="6552728"/>
          </a:xfrm>
        </p:spPr>
        <p:txBody>
          <a:bodyPr>
            <a:noAutofit/>
          </a:bodyPr>
          <a:lstStyle/>
          <a:p>
            <a:pPr marL="0" marR="34290" lvl="0" indent="0" algn="just">
              <a:spcBef>
                <a:spcPts val="0"/>
              </a:spcBef>
              <a:buClr>
                <a:srgbClr val="0BD0D9"/>
              </a:buClr>
              <a:buNone/>
            </a:pPr>
            <a:r>
              <a:rPr lang="uk-UA" sz="2400" b="1" spc="-30" dirty="0">
                <a:solidFill>
                  <a:prstClr val="black"/>
                </a:solidFill>
                <a:latin typeface="Times New Roman"/>
                <a:ea typeface="Times New Roman"/>
              </a:rPr>
              <a:t>1. </a:t>
            </a:r>
            <a:r>
              <a:rPr lang="uk-UA" sz="2400" b="1" dirty="0">
                <a:solidFill>
                  <a:prstClr val="black"/>
                </a:solidFill>
                <a:latin typeface="Times New Roman" panose="02020603050405020304" pitchFamily="18" charset="0"/>
                <a:ea typeface="Calibri" panose="020F0502020204030204" pitchFamily="34" charset="0"/>
              </a:rPr>
              <a:t>Завдання, основні напрями діяльності та повноваження ДОП</a:t>
            </a:r>
            <a:r>
              <a:rPr lang="uk-UA" sz="2400" b="1" spc="-30" dirty="0">
                <a:solidFill>
                  <a:prstClr val="black"/>
                </a:solidFill>
                <a:latin typeface="Times New Roman"/>
                <a:ea typeface="Times New Roman"/>
              </a:rPr>
              <a:t>.</a:t>
            </a:r>
            <a:endParaRPr lang="uk-UA" sz="2400" b="1" i="1" spc="-30" dirty="0">
              <a:solidFill>
                <a:prstClr val="black"/>
              </a:solidFill>
              <a:latin typeface="Times New Roman"/>
              <a:ea typeface="Times New Roman"/>
            </a:endParaRPr>
          </a:p>
          <a:p>
            <a:pPr algn="ctr">
              <a:spcAft>
                <a:spcPts val="0"/>
              </a:spcAft>
            </a:pPr>
            <a:r>
              <a:rPr lang="uk-UA" sz="2400" b="1" i="1" dirty="0">
                <a:latin typeface="Times New Roman" panose="02020603050405020304" pitchFamily="18" charset="0"/>
                <a:ea typeface="Calibri" panose="020F0502020204030204" pitchFamily="34" charset="0"/>
              </a:rPr>
              <a:t>Завданнями ДОП є:</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1) взаємодія з населенням на засадах партнерства, що має на меті співпрацю з громадянами, громадськими організаціями, установами, підприємствами різних форм власності;</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2) взаємодія з органами державної влади та місцевого самоврядування, населенням й утвореними відповідно до чинного законодавства громадськими формуваннями з охорони громадського порядку;</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3) виконання завдань, спрямованих на дотримання прав і свобод людини, а також інтересів суспільства і держави;</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4) ужиття заходів для взяття на облік осіб, щодо яких здійснюється превентивна (профілактична) робота, підтримання в актуальному стані інформаційних підсистем ЄІС МВС;</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5) співпраця з групами реагування патрульної поліції (далі - ГРПП) щодо застосування превентивних (профілактичних) заходів щодо осіб, які схильні до вчинення правопорушень та/або перебувають на профілактичних обліках поліції;</a:t>
            </a:r>
            <a:endParaRPr lang="ru-RU" sz="2400" dirty="0">
              <a:latin typeface="Times New Roman" panose="02020603050405020304" pitchFamily="18" charset="0"/>
              <a:ea typeface="Calibri" panose="020F0502020204030204" pitchFamily="34" charset="0"/>
            </a:endParaRPr>
          </a:p>
          <a:p>
            <a:pPr marR="34290" lvl="0" algn="just">
              <a:spcBef>
                <a:spcPts val="0"/>
              </a:spcBef>
              <a:buClr>
                <a:srgbClr val="0BD0D9"/>
              </a:buClr>
              <a:buFont typeface="Arial" panose="020B0604020202020204" pitchFamily="34" charset="0"/>
              <a:buChar char="•"/>
            </a:pPr>
            <a:endParaRPr lang="uk-UA" sz="2400" spc="-30" dirty="0">
              <a:solidFill>
                <a:prstClr val="black"/>
              </a:solidFill>
              <a:latin typeface="Times New Roman"/>
              <a:ea typeface="Times New Roman"/>
            </a:endParaRPr>
          </a:p>
          <a:p>
            <a:pPr marR="34290" lvl="0" algn="just">
              <a:spcBef>
                <a:spcPts val="0"/>
              </a:spcBef>
              <a:buClr>
                <a:srgbClr val="0BD0D9"/>
              </a:buClr>
              <a:buFont typeface="Arial" panose="020B0604020202020204" pitchFamily="34" charset="0"/>
              <a:buChar char="•"/>
            </a:pPr>
            <a:endParaRPr lang="uk-UA" sz="2400" spc="-30" dirty="0">
              <a:solidFill>
                <a:prstClr val="black"/>
              </a:solidFill>
              <a:latin typeface="Times New Roman"/>
              <a:ea typeface="Times New Roman"/>
            </a:endParaRPr>
          </a:p>
          <a:p>
            <a:pPr marL="0" marR="34290" lvl="0" indent="0" algn="just">
              <a:spcBef>
                <a:spcPts val="0"/>
              </a:spcBef>
              <a:buClr>
                <a:srgbClr val="0BD0D9"/>
              </a:buClr>
              <a:buNone/>
            </a:pPr>
            <a:endParaRPr lang="uk-UA" sz="2400" spc="-30" dirty="0">
              <a:solidFill>
                <a:prstClr val="black"/>
              </a:solidFill>
              <a:latin typeface="Times New Roman"/>
              <a:ea typeface="Times New Roman"/>
            </a:endParaRPr>
          </a:p>
          <a:p>
            <a:pPr marL="0" marR="34290" lvl="0" indent="0" algn="just">
              <a:spcBef>
                <a:spcPts val="0"/>
              </a:spcBef>
              <a:buClr>
                <a:srgbClr val="0BD0D9"/>
              </a:buClr>
              <a:buNone/>
            </a:pPr>
            <a:endParaRPr lang="uk-UA" sz="2400" spc="-30" dirty="0">
              <a:solidFill>
                <a:prstClr val="black"/>
              </a:solidFill>
              <a:latin typeface="Times New Roman"/>
              <a:ea typeface="Times New Roman"/>
            </a:endParaRPr>
          </a:p>
          <a:p>
            <a:pPr algn="r">
              <a:spcAft>
                <a:spcPts val="0"/>
              </a:spcAft>
            </a:pPr>
            <a:r>
              <a:rPr lang="uk-UA" sz="2000" b="1" i="1" dirty="0">
                <a:latin typeface="Times New Roman" panose="02020603050405020304" pitchFamily="18" charset="0"/>
                <a:ea typeface="Times New Roman" panose="02020603050405020304" pitchFamily="18" charset="0"/>
              </a:rPr>
              <a:t> </a:t>
            </a:r>
            <a:endParaRPr lang="ru-RU" sz="2400" dirty="0">
              <a:latin typeface="Times New Roman" panose="02020603050405020304" pitchFamily="18" charset="0"/>
              <a:ea typeface="Times New Roman" panose="02020603050405020304" pitchFamily="18" charset="0"/>
            </a:endParaRPr>
          </a:p>
          <a:p>
            <a:pPr marR="34290" lvl="0" algn="just">
              <a:spcBef>
                <a:spcPts val="0"/>
              </a:spcBef>
              <a:buClr>
                <a:srgbClr val="0BD0D9"/>
              </a:buClr>
              <a:buFont typeface="Arial" panose="020B0604020202020204" pitchFamily="34" charset="0"/>
              <a:buChar char="•"/>
            </a:pPr>
            <a:endParaRPr lang="uk-UA" sz="2400" b="1" spc="-30" dirty="0">
              <a:solidFill>
                <a:prstClr val="black"/>
              </a:solidFill>
              <a:latin typeface="Times New Roman"/>
              <a:ea typeface="Times New Roman"/>
            </a:endParaRPr>
          </a:p>
        </p:txBody>
      </p:sp>
      <p:pic>
        <p:nvPicPr>
          <p:cNvPr id="4" name="Рисунок 3">
            <a:extLst>
              <a:ext uri="{FF2B5EF4-FFF2-40B4-BE49-F238E27FC236}">
                <a16:creationId xmlns:a16="http://schemas.microsoft.com/office/drawing/2014/main" id="{9DF03DD8-723D-449A-87A4-F747742DA134}"/>
              </a:ext>
            </a:extLst>
          </p:cNvPr>
          <p:cNvPicPr>
            <a:picLocks noChangeAspect="1"/>
          </p:cNvPicPr>
          <p:nvPr/>
        </p:nvPicPr>
        <p:blipFill>
          <a:blip r:embed="rId2"/>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33315172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B01E8B8A-2D04-4D15-A94F-3E48CACCD7CB}"/>
              </a:ext>
            </a:extLst>
          </p:cNvPr>
          <p:cNvSpPr>
            <a:spLocks noGrp="1"/>
          </p:cNvSpPr>
          <p:nvPr>
            <p:ph idx="1"/>
          </p:nvPr>
        </p:nvSpPr>
        <p:spPr>
          <a:xfrm>
            <a:off x="191344" y="188640"/>
            <a:ext cx="11809312" cy="6480720"/>
          </a:xfrm>
        </p:spPr>
        <p:txBody>
          <a:bodyPr>
            <a:normAutofit/>
          </a:bodyPr>
          <a:lstStyle/>
          <a:p>
            <a:pPr lvl="0" algn="just">
              <a:buClr>
                <a:srgbClr val="0BD0D9"/>
              </a:buClr>
            </a:pPr>
            <a:endParaRPr lang="uk-UA"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6) інформування чергової частини органу (підрозділу) поліції у разі отримання від населення відомостей про осіб, які мають наміри вчинити кримінальні правопорушення або їх учинили, розшукуваних злочинців, осіб, які зникли безвісти;</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7) організація та контроль діяльності помічника ДОП, що полягає в плануванні роботи, наданні відповідних доручень та навчанні методиці й тактиці роботи на поліцейській дільниці, перевірці якості, повноти та об’єктивності складених ним матеріалів;</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8) підтримання професійного рівня шляхом навчання в системі службової підготовки та самопідготовки;</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9) регулювання дорожнього руху та здійснення контролю за дотриманням його учасниками </a:t>
            </a:r>
            <a:r>
              <a:rPr lang="uk-UA" sz="2400" u="sng" dirty="0">
                <a:solidFill>
                  <a:srgbClr val="0563C1"/>
                </a:solidFill>
                <a:latin typeface="Times New Roman" panose="02020603050405020304" pitchFamily="18" charset="0"/>
                <a:ea typeface="Calibri" panose="020F0502020204030204" pitchFamily="34" charset="0"/>
                <a:hlinkClick r:id="rId2">
                  <a:extLst>
                    <a:ext uri="{A12FA001-AC4F-418D-AE19-62706E023703}">
                      <ahyp:hlinkClr xmlns:ahyp="http://schemas.microsoft.com/office/drawing/2018/hyperlinkcolor" val="tx"/>
                    </a:ext>
                  </a:extLst>
                </a:hlinkClick>
              </a:rPr>
              <a:t>Правил дорожнього руху</a:t>
            </a:r>
            <a:r>
              <a:rPr lang="uk-UA" sz="2400" dirty="0">
                <a:solidFill>
                  <a:prstClr val="black"/>
                </a:solidFill>
                <a:latin typeface="Times New Roman" panose="02020603050405020304" pitchFamily="18" charset="0"/>
                <a:ea typeface="Calibri" panose="020F0502020204030204" pitchFamily="34" charset="0"/>
              </a:rPr>
              <a:t>, затверджених постановою Кабінету Міністрів України від 10 жовтня 2001 року № 1306 (із змінами) (далі - ПДР);</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10) здійснення досудового розслідування кримінальних проступків у формі дізнання.</a:t>
            </a:r>
            <a:endParaRPr lang="ru-RU" sz="2400" dirty="0">
              <a:solidFill>
                <a:prstClr val="black"/>
              </a:solidFill>
              <a:latin typeface="Times New Roman" panose="02020603050405020304" pitchFamily="18" charset="0"/>
              <a:ea typeface="Calibri" panose="020F0502020204030204" pitchFamily="34" charset="0"/>
            </a:endParaRPr>
          </a:p>
          <a:p>
            <a:pPr marL="0" indent="0" algn="just">
              <a:buNone/>
            </a:pPr>
            <a:endParaRPr lang="ru-RU" sz="2800" b="1" dirty="0">
              <a:latin typeface="Times New Roman" panose="02020603050405020304" pitchFamily="18" charset="0"/>
              <a:cs typeface="Times New Roman" panose="02020603050405020304" pitchFamily="18" charset="0"/>
            </a:endParaRPr>
          </a:p>
        </p:txBody>
      </p:sp>
      <p:pic>
        <p:nvPicPr>
          <p:cNvPr id="4" name="Рисунок 3">
            <a:extLst>
              <a:ext uri="{FF2B5EF4-FFF2-40B4-BE49-F238E27FC236}">
                <a16:creationId xmlns:a16="http://schemas.microsoft.com/office/drawing/2014/main" id="{4518E84B-C250-4076-9DB0-BBBE242C66FE}"/>
              </a:ext>
            </a:extLst>
          </p:cNvPr>
          <p:cNvPicPr>
            <a:picLocks noChangeAspect="1"/>
          </p:cNvPicPr>
          <p:nvPr/>
        </p:nvPicPr>
        <p:blipFill>
          <a:blip r:embed="rId3"/>
          <a:stretch>
            <a:fillRect/>
          </a:stretch>
        </p:blipFill>
        <p:spPr>
          <a:xfrm>
            <a:off x="11496599" y="6326902"/>
            <a:ext cx="708129" cy="531097"/>
          </a:xfrm>
          <a:prstGeom prst="rect">
            <a:avLst/>
          </a:prstGeom>
        </p:spPr>
      </p:pic>
    </p:spTree>
    <p:extLst>
      <p:ext uri="{BB962C8B-B14F-4D97-AF65-F5344CB8AC3E}">
        <p14:creationId xmlns:p14="http://schemas.microsoft.com/office/powerpoint/2010/main" val="2359195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27A3D23-4E3C-497A-9BBB-590E762D63D5}"/>
              </a:ext>
            </a:extLst>
          </p:cNvPr>
          <p:cNvSpPr>
            <a:spLocks noGrp="1"/>
          </p:cNvSpPr>
          <p:nvPr>
            <p:ph idx="1"/>
          </p:nvPr>
        </p:nvSpPr>
        <p:spPr>
          <a:xfrm>
            <a:off x="119336" y="116632"/>
            <a:ext cx="11953328" cy="6624736"/>
          </a:xfrm>
        </p:spPr>
        <p:txBody>
          <a:bodyPr>
            <a:noAutofit/>
          </a:bodyPr>
          <a:lstStyle/>
          <a:p>
            <a:pPr algn="ctr">
              <a:spcAft>
                <a:spcPts val="0"/>
              </a:spcAft>
            </a:pPr>
            <a:r>
              <a:rPr lang="uk-UA" sz="2400" b="1" i="1" dirty="0">
                <a:latin typeface="Times New Roman" panose="02020603050405020304" pitchFamily="18" charset="0"/>
                <a:ea typeface="Calibri" panose="020F0502020204030204" pitchFamily="34" charset="0"/>
              </a:rPr>
              <a:t>Основні  напрями діяльності ДОП:</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1) здійснення профілактичної роботи, спрямованої на запобігання вчиненню кримінальних та інших правопорушень;</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2) виявлення причин та умов, що призводять до вчинення кримінальних та адміністративних правопорушень, ужиття у межах компетенції заходів для їх усунення;</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3) ужиття заходів, спрямованих на усунення загроз життю та здоров’ю фізичних осіб і публічній безпеці, що виникли внаслідок учинення кримінального, адміністративного правопорушення;</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4) здійснення своєчасного реагування на заяви та повідомлення про кримінальні, адміністративні правопорушення або події;</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5) у випадках, визначених законом, здійснення провадження у справах про адміністративні правопорушення, прийняття рішення про застосування адміністративних стягнень та забезпечення їх виконання;</a:t>
            </a:r>
            <a:endParaRPr lang="ru-RU" sz="2400" dirty="0">
              <a:latin typeface="Times New Roman" panose="02020603050405020304" pitchFamily="18" charset="0"/>
              <a:ea typeface="Calibri" panose="020F0502020204030204" pitchFamily="34" charset="0"/>
            </a:endParaRPr>
          </a:p>
          <a:p>
            <a:pPr algn="just">
              <a:spcAft>
                <a:spcPts val="0"/>
              </a:spcAft>
            </a:pPr>
            <a:r>
              <a:rPr lang="uk-UA" sz="2400" dirty="0">
                <a:latin typeface="Times New Roman" panose="02020603050405020304" pitchFamily="18" charset="0"/>
                <a:ea typeface="Calibri" panose="020F0502020204030204" pitchFamily="34" charset="0"/>
              </a:rPr>
              <a:t>6) доставляння у випадках і порядку, визначених законом, затриманих осіб, підозрюваних у вчиненні кримінального правопорушення, та осіб, які вчинили адміністративне правопорушення;</a:t>
            </a:r>
            <a:endParaRPr lang="ru-RU" sz="2400" dirty="0">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FC3F1B78-89AB-446D-B96C-C5D25995BDA3}"/>
              </a:ext>
            </a:extLst>
          </p:cNvPr>
          <p:cNvPicPr>
            <a:picLocks noChangeAspect="1"/>
          </p:cNvPicPr>
          <p:nvPr/>
        </p:nvPicPr>
        <p:blipFill>
          <a:blip r:embed="rId2"/>
          <a:stretch>
            <a:fillRect/>
          </a:stretch>
        </p:blipFill>
        <p:spPr>
          <a:xfrm>
            <a:off x="11211160" y="6137332"/>
            <a:ext cx="951058" cy="713294"/>
          </a:xfrm>
          <a:prstGeom prst="rect">
            <a:avLst/>
          </a:prstGeom>
        </p:spPr>
      </p:pic>
    </p:spTree>
    <p:extLst>
      <p:ext uri="{BB962C8B-B14F-4D97-AF65-F5344CB8AC3E}">
        <p14:creationId xmlns:p14="http://schemas.microsoft.com/office/powerpoint/2010/main" val="26650493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F613FBAA-8981-436C-B5CE-26892DD747AD}"/>
              </a:ext>
            </a:extLst>
          </p:cNvPr>
          <p:cNvSpPr>
            <a:spLocks noGrp="1"/>
          </p:cNvSpPr>
          <p:nvPr>
            <p:ph idx="1"/>
          </p:nvPr>
        </p:nvSpPr>
        <p:spPr>
          <a:xfrm>
            <a:off x="119336" y="0"/>
            <a:ext cx="11881320" cy="6741368"/>
          </a:xfrm>
        </p:spPr>
        <p:txBody>
          <a:bodyPr>
            <a:noAutofit/>
          </a:bodyPr>
          <a:lstStyle/>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7) ужиття всіх можливих заходів для надання невідкладної, зокрема </a:t>
            </a:r>
            <a:r>
              <a:rPr lang="uk-UA" sz="2400" dirty="0" err="1">
                <a:solidFill>
                  <a:prstClr val="black"/>
                </a:solidFill>
                <a:latin typeface="Times New Roman" panose="02020603050405020304" pitchFamily="18" charset="0"/>
                <a:ea typeface="Calibri" panose="020F0502020204030204" pitchFamily="34" charset="0"/>
              </a:rPr>
              <a:t>домедичної</a:t>
            </a:r>
            <a:r>
              <a:rPr lang="uk-UA" sz="2400" dirty="0">
                <a:solidFill>
                  <a:prstClr val="black"/>
                </a:solidFill>
                <a:latin typeface="Times New Roman" panose="02020603050405020304" pitchFamily="18" charset="0"/>
                <a:ea typeface="Calibri" panose="020F0502020204030204" pitchFamily="34" charset="0"/>
              </a:rPr>
              <a:t> і медичної, допомоги особам, які постраждали внаслідок кримінальних чи адміністративних правопорушень, нещасних випадків, особам, які опинилися в ситуації, небезпечній для їхнього життя чи здоров’я, а також особам, які постраждали від торгівлі людьми;</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8) ужиття заходів для запобігання та протидії домашньому насильству і його припинення;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9) здійснення контролю за дотриманням фізичними та юридичними особами спеціальних правил та порядку зберігання і використання зброї, спеціальних засобів індивідуального захисту та активної оборони, боєприпасів, вибухових речовин і матеріалів, інших предметів, матеріалів та речовин, на які поширюється дозвільна система;</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10) взаємодія відповідно до законодавства у межах контрольованих прикордонних районів з дільничними інспекторами прикордонної служби щодо проведення превентивних заходів з протидії нелегальній міграції та іншій протиправній діяльності на державному кордоні, отримання інформації про шляхи проникнення та накопичення контрабандних товарів, а також мешканців населених пунктів, розташованих поблизу державного кордону, які здійснюють незаконні операції з переміщення товарів;</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B369C9B0-1E74-4B06-B10C-D468FF6C674D}"/>
              </a:ext>
            </a:extLst>
          </p:cNvPr>
          <p:cNvPicPr>
            <a:picLocks noChangeAspect="1"/>
          </p:cNvPicPr>
          <p:nvPr/>
        </p:nvPicPr>
        <p:blipFill>
          <a:blip r:embed="rId2"/>
          <a:stretch>
            <a:fillRect/>
          </a:stretch>
        </p:blipFill>
        <p:spPr>
          <a:xfrm>
            <a:off x="11568608" y="6405418"/>
            <a:ext cx="593610" cy="445208"/>
          </a:xfrm>
          <a:prstGeom prst="rect">
            <a:avLst/>
          </a:prstGeom>
        </p:spPr>
      </p:pic>
    </p:spTree>
    <p:extLst>
      <p:ext uri="{BB962C8B-B14F-4D97-AF65-F5344CB8AC3E}">
        <p14:creationId xmlns:p14="http://schemas.microsoft.com/office/powerpoint/2010/main" val="26925260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32A07E5F-610C-4DE8-9CC9-C7DF1C6BE3A5}"/>
              </a:ext>
            </a:extLst>
          </p:cNvPr>
          <p:cNvSpPr>
            <a:spLocks noGrp="1"/>
          </p:cNvSpPr>
          <p:nvPr>
            <p:ph idx="1"/>
          </p:nvPr>
        </p:nvSpPr>
        <p:spPr>
          <a:xfrm>
            <a:off x="0" y="0"/>
            <a:ext cx="12072664" cy="6741368"/>
          </a:xfrm>
        </p:spPr>
        <p:txBody>
          <a:bodyPr>
            <a:noAutofit/>
          </a:bodyPr>
          <a:lstStyle/>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11) вжиття заходів для забезпечення публічної безпеки і порядку під час примусового виконання судових рішень і рішень інших органів (посадових осіб), а також заходів, спрямованих на усунення загроз життю та здоров'ю державних виконавців, приватних виконавців та інших осіб, які беруть участь у вчиненні виконавчих дій, здійснення приводу у виконавчому провадженні;</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12) участь у межах повноважень, передбачених законом, у здійсненні заходів, спрямованих на соціальну адаптацію осіб, які звільнилися з місць позбавлення волі;</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13) здійснення контролю за дотриманням ПДР його учасниками та правомірністю експлуатації транспортних засобів на вулично-дорожній мережі;</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14) провадження профілактичної діяльності, спрямованої на запобігання вчиненню дітьми кримінальних і адміністративних правопорушень, виявлення причин і умов, які цьому сприяють, ужиття в межах своєї компетенції заходів для їх усунення;</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15) прийняття в громадян необхідних документів для одержання дозволів на придбання, зберігання та носіння зброї та патронів до неї або перереєстрації (продовження терміну дії таких дозволів);</a:t>
            </a:r>
            <a:endParaRPr lang="ru-RU" sz="2400" dirty="0">
              <a:solidFill>
                <a:prstClr val="black"/>
              </a:solidFill>
              <a:latin typeface="Times New Roman" panose="02020603050405020304" pitchFamily="18" charset="0"/>
              <a:ea typeface="Calibri" panose="020F0502020204030204" pitchFamily="34" charset="0"/>
            </a:endParaRPr>
          </a:p>
          <a:p>
            <a:pPr lvl="0" algn="just">
              <a:buClr>
                <a:srgbClr val="0BD0D9"/>
              </a:buClr>
            </a:pPr>
            <a:r>
              <a:rPr lang="uk-UA" sz="2400" dirty="0">
                <a:solidFill>
                  <a:prstClr val="black"/>
                </a:solidFill>
                <a:latin typeface="Times New Roman" panose="02020603050405020304" pitchFamily="18" charset="0"/>
                <a:ea typeface="Calibri" panose="020F0502020204030204" pitchFamily="34" charset="0"/>
              </a:rPr>
              <a:t>16) здійснення досудового розслідування кримінальних проступків у формі дізнання.</a:t>
            </a:r>
            <a:endParaRPr lang="ru-RU" sz="2400" dirty="0">
              <a:solidFill>
                <a:prstClr val="black"/>
              </a:solidFill>
              <a:latin typeface="Times New Roman" panose="02020603050405020304" pitchFamily="18" charset="0"/>
              <a:ea typeface="Calibri" panose="020F0502020204030204" pitchFamily="34" charset="0"/>
            </a:endParaRPr>
          </a:p>
          <a:p>
            <a:endParaRPr lang="ru-RU" sz="2400" dirty="0"/>
          </a:p>
        </p:txBody>
      </p:sp>
      <p:pic>
        <p:nvPicPr>
          <p:cNvPr id="4" name="Рисунок 3">
            <a:extLst>
              <a:ext uri="{FF2B5EF4-FFF2-40B4-BE49-F238E27FC236}">
                <a16:creationId xmlns:a16="http://schemas.microsoft.com/office/drawing/2014/main" id="{28C3DA54-16DD-4DE9-AB39-A28AB128F2AF}"/>
              </a:ext>
            </a:extLst>
          </p:cNvPr>
          <p:cNvPicPr>
            <a:picLocks noChangeAspect="1"/>
          </p:cNvPicPr>
          <p:nvPr/>
        </p:nvPicPr>
        <p:blipFill>
          <a:blip r:embed="rId2"/>
          <a:stretch>
            <a:fillRect/>
          </a:stretch>
        </p:blipFill>
        <p:spPr>
          <a:xfrm>
            <a:off x="11352584" y="6243400"/>
            <a:ext cx="809634" cy="607226"/>
          </a:xfrm>
          <a:prstGeom prst="rect">
            <a:avLst/>
          </a:prstGeom>
        </p:spPr>
      </p:pic>
    </p:spTree>
    <p:extLst>
      <p:ext uri="{BB962C8B-B14F-4D97-AF65-F5344CB8AC3E}">
        <p14:creationId xmlns:p14="http://schemas.microsoft.com/office/powerpoint/2010/main" val="144652544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1_Пото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Поток">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3168</TotalTime>
  <Words>5229</Words>
  <Application>Microsoft Office PowerPoint</Application>
  <PresentationFormat>Широкий екран</PresentationFormat>
  <Paragraphs>272</Paragraphs>
  <Slides>40</Slides>
  <Notes>0</Notes>
  <HiddenSlides>0</HiddenSlides>
  <MMClips>0</MMClips>
  <ScaleCrop>false</ScaleCrop>
  <HeadingPairs>
    <vt:vector size="6" baseType="variant">
      <vt:variant>
        <vt:lpstr>Використані шрифти</vt:lpstr>
      </vt:variant>
      <vt:variant>
        <vt:i4>7</vt:i4>
      </vt:variant>
      <vt:variant>
        <vt:lpstr>Тема</vt:lpstr>
      </vt:variant>
      <vt:variant>
        <vt:i4>1</vt:i4>
      </vt:variant>
      <vt:variant>
        <vt:lpstr>Заголовки слайдів</vt:lpstr>
      </vt:variant>
      <vt:variant>
        <vt:i4>40</vt:i4>
      </vt:variant>
    </vt:vector>
  </HeadingPairs>
  <TitlesOfParts>
    <vt:vector size="48" baseType="lpstr">
      <vt:lpstr>Arial</vt:lpstr>
      <vt:lpstr>Calibri</vt:lpstr>
      <vt:lpstr>Constantia</vt:lpstr>
      <vt:lpstr>Symbol</vt:lpstr>
      <vt:lpstr>Times New Roman</vt:lpstr>
      <vt:lpstr>Wingdings</vt:lpstr>
      <vt:lpstr>Wingdings 2</vt:lpstr>
      <vt:lpstr>1_Поток</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lpstr>Презентація PowerPoint</vt:lpstr>
    </vt:vector>
  </TitlesOfParts>
  <Company>SPecialiST RePack</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pc</dc:creator>
  <cp:lastModifiedBy>kulikov180875@gmail.com</cp:lastModifiedBy>
  <cp:revision>149</cp:revision>
  <dcterms:created xsi:type="dcterms:W3CDTF">2014-09-02T12:25:26Z</dcterms:created>
  <dcterms:modified xsi:type="dcterms:W3CDTF">2023-09-13T08:18:47Z</dcterms:modified>
</cp:coreProperties>
</file>