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6.xml" ContentType="application/inkml+xml"/>
  <Override PartName="/ppt/notesSlides/notesSlide2.xml" ContentType="application/vnd.openxmlformats-officedocument.presentationml.notesSlide+xml"/>
  <Override PartName="/ppt/ink/ink2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28.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29.xml" ContentType="application/inkml+xml"/>
  <Override PartName="/ppt/notesSlides/notesSlide47.xml" ContentType="application/vnd.openxmlformats-officedocument.presentationml.notesSlide+xml"/>
  <Override PartName="/ppt/ink/ink30.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3" r:id="rId2"/>
    <p:sldId id="258" r:id="rId3"/>
    <p:sldId id="305" r:id="rId4"/>
    <p:sldId id="309" r:id="rId5"/>
    <p:sldId id="310" r:id="rId6"/>
    <p:sldId id="307" r:id="rId7"/>
    <p:sldId id="308" r:id="rId8"/>
    <p:sldId id="352" r:id="rId9"/>
    <p:sldId id="353" r:id="rId10"/>
    <p:sldId id="354" r:id="rId11"/>
    <p:sldId id="355" r:id="rId12"/>
    <p:sldId id="318" r:id="rId13"/>
    <p:sldId id="360" r:id="rId14"/>
    <p:sldId id="361" r:id="rId15"/>
    <p:sldId id="317" r:id="rId16"/>
    <p:sldId id="362" r:id="rId17"/>
    <p:sldId id="312" r:id="rId18"/>
    <p:sldId id="315" r:id="rId19"/>
    <p:sldId id="324" r:id="rId20"/>
    <p:sldId id="325" r:id="rId21"/>
    <p:sldId id="342" r:id="rId22"/>
    <p:sldId id="343" r:id="rId23"/>
    <p:sldId id="346" r:id="rId24"/>
    <p:sldId id="347" r:id="rId25"/>
    <p:sldId id="348" r:id="rId26"/>
    <p:sldId id="349" r:id="rId27"/>
    <p:sldId id="350" r:id="rId28"/>
    <p:sldId id="351" r:id="rId29"/>
    <p:sldId id="344" r:id="rId30"/>
    <p:sldId id="345" r:id="rId31"/>
    <p:sldId id="321" r:id="rId32"/>
    <p:sldId id="327" r:id="rId33"/>
    <p:sldId id="328" r:id="rId34"/>
    <p:sldId id="329" r:id="rId35"/>
    <p:sldId id="330" r:id="rId36"/>
    <p:sldId id="331" r:id="rId37"/>
    <p:sldId id="332" r:id="rId38"/>
    <p:sldId id="333" r:id="rId39"/>
    <p:sldId id="322" r:id="rId40"/>
    <p:sldId id="339" r:id="rId41"/>
    <p:sldId id="340" r:id="rId42"/>
    <p:sldId id="341" r:id="rId43"/>
    <p:sldId id="358" r:id="rId44"/>
    <p:sldId id="357" r:id="rId45"/>
    <p:sldId id="356" r:id="rId46"/>
    <p:sldId id="359" r:id="rId47"/>
    <p:sldId id="334" r:id="rId48"/>
    <p:sldId id="326" r:id="rId49"/>
    <p:sldId id="336" r:id="rId50"/>
    <p:sldId id="337" r:id="rId51"/>
    <p:sldId id="338" r:id="rId52"/>
    <p:sldId id="306" r:id="rId53"/>
    <p:sldId id="302" r:id="rId5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5F90D7"/>
    <a:srgbClr val="333399"/>
    <a:srgbClr val="6600CC"/>
    <a:srgbClr val="408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85991" autoAdjust="0"/>
  </p:normalViewPr>
  <p:slideViewPr>
    <p:cSldViewPr snapToGrid="0">
      <p:cViewPr varScale="1">
        <p:scale>
          <a:sx n="65" d="100"/>
          <a:sy n="65" d="100"/>
        </p:scale>
        <p:origin x="852" y="48"/>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0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58A56C-A506-4FF6-91C9-6497150F6E13}" type="datetime1">
              <a:rPr lang="ru-RU" smtClean="0"/>
              <a:pPr/>
              <a:t>20.12.2021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EB0BD5-8DBA-4CD4-971F-2459197B442A}" type="slidenum">
              <a:rPr lang="ru-RU" smtClean="0"/>
              <a:pPr/>
              <a:t>‹#›</a:t>
            </a:fld>
            <a:endParaRPr lang="ru-RU" dirty="0"/>
          </a:p>
        </p:txBody>
      </p:sp>
    </p:spTree>
    <p:extLst>
      <p:ext uri="{BB962C8B-B14F-4D97-AF65-F5344CB8AC3E}">
        <p14:creationId xmlns:p14="http://schemas.microsoft.com/office/powerpoint/2010/main" val="18066014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101C929-CA22-4F3B-ADAB-BE064FA406AD}" type="datetime1">
              <a:rPr lang="ru-RU" smtClean="0"/>
              <a:pPr rtl="0"/>
              <a:t>20.12.2021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43F9531-3326-4057-9EBA-1F5D68C6F04A}" type="slidenum">
              <a:rPr lang="ru-RU" smtClean="0"/>
              <a:pPr rtl="0"/>
              <a:t>‹#›</a:t>
            </a:fld>
            <a:endParaRPr lang="ru-RU" dirty="0"/>
          </a:p>
        </p:txBody>
      </p:sp>
    </p:spTree>
    <p:extLst>
      <p:ext uri="{BB962C8B-B14F-4D97-AF65-F5344CB8AC3E}">
        <p14:creationId xmlns:p14="http://schemas.microsoft.com/office/powerpoint/2010/main" val="28302569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043F9531-3326-4057-9EBA-1F5D68C6F04A}" type="slidenum">
              <a:rPr lang="ru-RU" smtClean="0"/>
              <a:pPr rtl="0"/>
              <a:t>1</a:t>
            </a:fld>
            <a:endParaRPr lang="ru-RU" dirty="0"/>
          </a:p>
        </p:txBody>
      </p:sp>
    </p:spTree>
    <p:extLst>
      <p:ext uri="{BB962C8B-B14F-4D97-AF65-F5344CB8AC3E}">
        <p14:creationId xmlns:p14="http://schemas.microsoft.com/office/powerpoint/2010/main" val="58036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10</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11</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12</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242167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14</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15</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331631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16</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19</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043F9531-3326-4057-9EBA-1F5D68C6F04A}" type="slidenum">
              <a:rPr lang="ru-RU" smtClean="0"/>
              <a:pPr rtl="0"/>
              <a:t>2</a:t>
            </a:fld>
            <a:endParaRPr lang="ru-RU" dirty="0"/>
          </a:p>
        </p:txBody>
      </p:sp>
    </p:spTree>
    <p:extLst>
      <p:ext uri="{BB962C8B-B14F-4D97-AF65-F5344CB8AC3E}">
        <p14:creationId xmlns:p14="http://schemas.microsoft.com/office/powerpoint/2010/main" val="580363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20</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21</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22</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24</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25</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26</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29</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30</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31</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32</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34</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35</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36</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39</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40</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41</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42</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043F9531-3326-4057-9EBA-1F5D68C6F04A}" type="slidenum">
              <a:rPr lang="ru-RU" smtClean="0"/>
              <a:pPr rtl="0"/>
              <a:t>44</a:t>
            </a:fld>
            <a:endParaRPr lang="ru-RU" dirty="0"/>
          </a:p>
        </p:txBody>
      </p:sp>
    </p:spTree>
    <p:extLst>
      <p:ext uri="{BB962C8B-B14F-4D97-AF65-F5344CB8AC3E}">
        <p14:creationId xmlns:p14="http://schemas.microsoft.com/office/powerpoint/2010/main" val="5803636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45</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043F9531-3326-4057-9EBA-1F5D68C6F04A}" type="slidenum">
              <a:rPr lang="ru-RU" smtClean="0"/>
              <a:pPr rtl="0"/>
              <a:t>46</a:t>
            </a:fld>
            <a:endParaRPr lang="ru-RU" dirty="0"/>
          </a:p>
        </p:txBody>
      </p:sp>
    </p:spTree>
    <p:extLst>
      <p:ext uri="{BB962C8B-B14F-4D97-AF65-F5344CB8AC3E}">
        <p14:creationId xmlns:p14="http://schemas.microsoft.com/office/powerpoint/2010/main" val="580363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043F9531-3326-4057-9EBA-1F5D68C6F04A}" type="slidenum">
              <a:rPr lang="ru-RU" smtClean="0"/>
              <a:pPr rtl="0"/>
              <a:t>47</a:t>
            </a:fld>
            <a:endParaRPr lang="ru-RU" dirty="0"/>
          </a:p>
        </p:txBody>
      </p:sp>
    </p:spTree>
    <p:extLst>
      <p:ext uri="{BB962C8B-B14F-4D97-AF65-F5344CB8AC3E}">
        <p14:creationId xmlns:p14="http://schemas.microsoft.com/office/powerpoint/2010/main" val="580363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49</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50</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51</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52</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455877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0506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6</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9</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20.12.2021 14:18</a:t>
            </a:fld>
            <a:endParaRPr lang="ru-RU" noProof="1"/>
          </a:p>
        </p:txBody>
      </p:sp>
    </p:spTree>
    <p:extLst>
      <p:ext uri="{BB962C8B-B14F-4D97-AF65-F5344CB8AC3E}">
        <p14:creationId xmlns:p14="http://schemas.microsoft.com/office/powerpoint/2010/main" val="15402698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9.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1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20.xml"/><Relationship Id="rId5" Type="http://schemas.openxmlformats.org/officeDocument/2006/relationships/customXml" Target="../ink/ink1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19.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Подзаголовок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rtlCol="0">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p:sp>
        <p:nvSpPr>
          <p:cNvPr id="2" name="Заголовок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ОБРАЗЕЦ ЗАГОЛОВКА</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Tree>
    <p:extLst>
      <p:ext uri="{BB962C8B-B14F-4D97-AF65-F5344CB8AC3E}">
        <p14:creationId xmlns:p14="http://schemas.microsoft.com/office/powerpoint/2010/main" val="7007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02C925-8B44-44C6-A649-F0FB17E738AE}"/>
              </a:ext>
            </a:extLst>
          </p:cNvPr>
          <p:cNvSpPr>
            <a:spLocks noGrp="1"/>
          </p:cNvSpPr>
          <p:nvPr>
            <p:ph type="title"/>
          </p:nvPr>
        </p:nvSpPr>
        <p:spPr/>
        <p:txBody>
          <a:bodyPr rtlCol="0"/>
          <a:lstStyle/>
          <a:p>
            <a:pPr rtl="0"/>
            <a:r>
              <a:rPr lang="ru-RU"/>
              <a:t>Образец заголовка</a:t>
            </a:r>
            <a:endParaRPr lang="ru-RU" dirty="0"/>
          </a:p>
        </p:txBody>
      </p:sp>
      <p:sp>
        <p:nvSpPr>
          <p:cNvPr id="3" name="Дата 2">
            <a:extLst>
              <a:ext uri="{FF2B5EF4-FFF2-40B4-BE49-F238E27FC236}">
                <a16:creationId xmlns:a16="http://schemas.microsoft.com/office/drawing/2014/main" id="{9B5067D9-9E44-4E2F-BB85-39F25AF8A996}"/>
              </a:ext>
            </a:extLst>
          </p:cNvPr>
          <p:cNvSpPr>
            <a:spLocks noGrp="1"/>
          </p:cNvSpPr>
          <p:nvPr>
            <p:ph type="dt" sz="half" idx="10"/>
          </p:nvPr>
        </p:nvSpPr>
        <p:spPr/>
        <p:txBody>
          <a:bodyPr rtlCol="0"/>
          <a:lstStyle/>
          <a:p>
            <a:pPr rtl="0"/>
            <a:fld id="{7F8F5F57-F7BF-40CD-B928-17BA4B3E2A8E}" type="datetime1">
              <a:rPr lang="ru-RU" smtClean="0"/>
              <a:pPr rtl="0"/>
              <a:t>20.12.2021</a:t>
            </a:fld>
            <a:endParaRPr lang="ru-RU" dirty="0"/>
          </a:p>
        </p:txBody>
      </p:sp>
      <p:sp>
        <p:nvSpPr>
          <p:cNvPr id="4" name="Нижний колонтитул 3">
            <a:extLst>
              <a:ext uri="{FF2B5EF4-FFF2-40B4-BE49-F238E27FC236}">
                <a16:creationId xmlns:a16="http://schemas.microsoft.com/office/drawing/2014/main" id="{D0695C9A-F3D4-4CAF-BD9C-9A781B281DE8}"/>
              </a:ext>
            </a:extLst>
          </p:cNvPr>
          <p:cNvSpPr>
            <a:spLocks noGrp="1"/>
          </p:cNvSpPr>
          <p:nvPr>
            <p:ph type="ftr" sz="quarter" idx="11"/>
          </p:nvPr>
        </p:nvSpPr>
        <p:spPr/>
        <p:txBody>
          <a:bodyPr rtlCol="0"/>
          <a:lstStyle/>
          <a:p>
            <a:pPr rtl="0"/>
            <a:endParaRPr lang="ru-RU" dirty="0"/>
          </a:p>
        </p:txBody>
      </p:sp>
      <p:sp>
        <p:nvSpPr>
          <p:cNvPr id="5" name="Номер слайда 4">
            <a:extLst>
              <a:ext uri="{FF2B5EF4-FFF2-40B4-BE49-F238E27FC236}">
                <a16:creationId xmlns:a16="http://schemas.microsoft.com/office/drawing/2014/main" id="{243D576E-E81F-4A82-BCA1-6B1E01BA5B42}"/>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19980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0360874-81B9-450F-B82A-8EB5D1206CDC}"/>
              </a:ext>
            </a:extLst>
          </p:cNvPr>
          <p:cNvSpPr>
            <a:spLocks noGrp="1"/>
          </p:cNvSpPr>
          <p:nvPr>
            <p:ph type="dt" sz="half" idx="10"/>
          </p:nvPr>
        </p:nvSpPr>
        <p:spPr/>
        <p:txBody>
          <a:bodyPr rtlCol="0"/>
          <a:lstStyle/>
          <a:p>
            <a:pPr rtl="0"/>
            <a:fld id="{EAD62C75-9510-4041-A4D7-177FAB743BF7}" type="datetime1">
              <a:rPr lang="ru-RU" smtClean="0"/>
              <a:pPr rtl="0"/>
              <a:t>20.12.2021</a:t>
            </a:fld>
            <a:endParaRPr lang="ru-RU" dirty="0"/>
          </a:p>
        </p:txBody>
      </p:sp>
      <p:sp>
        <p:nvSpPr>
          <p:cNvPr id="3" name="Нижний колонтитул 2">
            <a:extLst>
              <a:ext uri="{FF2B5EF4-FFF2-40B4-BE49-F238E27FC236}">
                <a16:creationId xmlns:a16="http://schemas.microsoft.com/office/drawing/2014/main" id="{3CF7C3AE-3A6B-4C8B-B32A-82D82E5967FD}"/>
              </a:ext>
            </a:extLst>
          </p:cNvPr>
          <p:cNvSpPr>
            <a:spLocks noGrp="1"/>
          </p:cNvSpPr>
          <p:nvPr>
            <p:ph type="ftr" sz="quarter" idx="11"/>
          </p:nvPr>
        </p:nvSpPr>
        <p:spPr/>
        <p:txBody>
          <a:bodyPr rtlCol="0"/>
          <a:lstStyle/>
          <a:p>
            <a:pPr rtl="0"/>
            <a:endParaRPr lang="ru-RU" dirty="0"/>
          </a:p>
        </p:txBody>
      </p:sp>
      <p:sp>
        <p:nvSpPr>
          <p:cNvPr id="4" name="Номер слайда 3">
            <a:extLst>
              <a:ext uri="{FF2B5EF4-FFF2-40B4-BE49-F238E27FC236}">
                <a16:creationId xmlns:a16="http://schemas.microsoft.com/office/drawing/2014/main" id="{CDDF9F8A-E694-41C4-963B-E3E4EC703FD4}"/>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205189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72C95-0AD4-4269-8C2B-C4797C4EC7A5}"/>
              </a:ext>
            </a:extLst>
          </p:cNvPr>
          <p:cNvSpPr>
            <a:spLocks noGrp="1"/>
          </p:cNvSpPr>
          <p:nvPr>
            <p:ph type="title"/>
          </p:nvPr>
        </p:nvSpPr>
        <p:spPr>
          <a:xfrm>
            <a:off x="839788" y="457200"/>
            <a:ext cx="3932237" cy="1600200"/>
          </a:xfrm>
        </p:spPr>
        <p:txBody>
          <a:bodyPr rtlCol="0" anchor="b"/>
          <a:lstStyle>
            <a:lvl1pPr>
              <a:defRPr sz="3200"/>
            </a:lvl1pPr>
          </a:lstStyle>
          <a:p>
            <a:pPr rtl="0"/>
            <a:r>
              <a:rPr lang="ru-RU"/>
              <a:t>Образец заголовка</a:t>
            </a:r>
            <a:endParaRPr lang="ru-RU" dirty="0"/>
          </a:p>
        </p:txBody>
      </p:sp>
      <p:sp>
        <p:nvSpPr>
          <p:cNvPr id="3" name="Объект 2">
            <a:extLst>
              <a:ext uri="{FF2B5EF4-FFF2-40B4-BE49-F238E27FC236}">
                <a16:creationId xmlns:a16="http://schemas.microsoft.com/office/drawing/2014/main" id="{DCA06414-765F-4A8B-92F6-D0646CCCAB9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Замещающий текст 3">
            <a:extLst>
              <a:ext uri="{FF2B5EF4-FFF2-40B4-BE49-F238E27FC236}">
                <a16:creationId xmlns:a16="http://schemas.microsoft.com/office/drawing/2014/main" id="{385ECD27-EF94-470B-8EFE-BDD4BAA71C5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a:extLst>
              <a:ext uri="{FF2B5EF4-FFF2-40B4-BE49-F238E27FC236}">
                <a16:creationId xmlns:a16="http://schemas.microsoft.com/office/drawing/2014/main" id="{0F720F99-C49A-4BDA-8E4E-70AA217962BD}"/>
              </a:ext>
            </a:extLst>
          </p:cNvPr>
          <p:cNvSpPr>
            <a:spLocks noGrp="1"/>
          </p:cNvSpPr>
          <p:nvPr>
            <p:ph type="dt" sz="half" idx="10"/>
          </p:nvPr>
        </p:nvSpPr>
        <p:spPr/>
        <p:txBody>
          <a:bodyPr rtlCol="0"/>
          <a:lstStyle/>
          <a:p>
            <a:pPr rtl="0"/>
            <a:fld id="{461250B3-E552-4240-8535-32D11B7CDCB7}" type="datetime1">
              <a:rPr lang="ru-RU" smtClean="0"/>
              <a:pPr rtl="0"/>
              <a:t>20.12.2021</a:t>
            </a:fld>
            <a:endParaRPr lang="ru-RU" dirty="0"/>
          </a:p>
        </p:txBody>
      </p:sp>
      <p:sp>
        <p:nvSpPr>
          <p:cNvPr id="6" name="Нижний колонтитул 5">
            <a:extLst>
              <a:ext uri="{FF2B5EF4-FFF2-40B4-BE49-F238E27FC236}">
                <a16:creationId xmlns:a16="http://schemas.microsoft.com/office/drawing/2014/main" id="{F4BE342F-D088-48DF-BF68-ED3DCA16FF4D}"/>
              </a:ext>
            </a:extLst>
          </p:cNvPr>
          <p:cNvSpPr>
            <a:spLocks noGrp="1"/>
          </p:cNvSpPr>
          <p:nvPr>
            <p:ph type="ftr" sz="quarter" idx="11"/>
          </p:nvPr>
        </p:nvSpPr>
        <p:spPr/>
        <p:txBody>
          <a:bodyPr rtlCol="0"/>
          <a:lstStyle/>
          <a:p>
            <a:pPr rtl="0"/>
            <a:endParaRPr lang="ru-RU" dirty="0"/>
          </a:p>
        </p:txBody>
      </p:sp>
      <p:sp>
        <p:nvSpPr>
          <p:cNvPr id="7" name="Номер слайда 6">
            <a:extLst>
              <a:ext uri="{FF2B5EF4-FFF2-40B4-BE49-F238E27FC236}">
                <a16:creationId xmlns:a16="http://schemas.microsoft.com/office/drawing/2014/main" id="{37FB5186-5A08-4217-B8C8-E3C89DE56517}"/>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88299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130A0E-257C-428F-8220-4F7319A3E94B}"/>
              </a:ext>
            </a:extLst>
          </p:cNvPr>
          <p:cNvSpPr>
            <a:spLocks noGrp="1"/>
          </p:cNvSpPr>
          <p:nvPr>
            <p:ph type="title"/>
          </p:nvPr>
        </p:nvSpPr>
        <p:spPr>
          <a:xfrm>
            <a:off x="839788" y="457200"/>
            <a:ext cx="3932237" cy="1600200"/>
          </a:xfrm>
        </p:spPr>
        <p:txBody>
          <a:bodyPr rtlCol="0" anchor="b"/>
          <a:lstStyle>
            <a:lvl1pPr>
              <a:defRPr sz="3200"/>
            </a:lvl1pPr>
          </a:lstStyle>
          <a:p>
            <a:pPr rtl="0"/>
            <a:r>
              <a:rPr lang="ru-RU"/>
              <a:t>Образец заголовка</a:t>
            </a:r>
            <a:endParaRPr lang="ru-RU" dirty="0"/>
          </a:p>
        </p:txBody>
      </p:sp>
      <p:sp>
        <p:nvSpPr>
          <p:cNvPr id="3" name="Рисунок 2">
            <a:extLst>
              <a:ext uri="{FF2B5EF4-FFF2-40B4-BE49-F238E27FC236}">
                <a16:creationId xmlns:a16="http://schemas.microsoft.com/office/drawing/2014/main" id="{B9ACFB04-60BA-40B2-9683-87578BD0DC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4" name="Текст 3">
            <a:extLst>
              <a:ext uri="{FF2B5EF4-FFF2-40B4-BE49-F238E27FC236}">
                <a16:creationId xmlns:a16="http://schemas.microsoft.com/office/drawing/2014/main" id="{B90FF038-F1C0-4D94-B562-F3010035484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5" name="Дата 4">
            <a:extLst>
              <a:ext uri="{FF2B5EF4-FFF2-40B4-BE49-F238E27FC236}">
                <a16:creationId xmlns:a16="http://schemas.microsoft.com/office/drawing/2014/main" id="{9D14D5EB-717A-432F-9FCB-41F026C35E99}"/>
              </a:ext>
            </a:extLst>
          </p:cNvPr>
          <p:cNvSpPr>
            <a:spLocks noGrp="1"/>
          </p:cNvSpPr>
          <p:nvPr>
            <p:ph type="dt" sz="half" idx="10"/>
          </p:nvPr>
        </p:nvSpPr>
        <p:spPr/>
        <p:txBody>
          <a:bodyPr rtlCol="0"/>
          <a:lstStyle/>
          <a:p>
            <a:pPr rtl="0"/>
            <a:fld id="{9CA3373D-49C7-4F91-A238-65F8B81DF961}" type="datetime1">
              <a:rPr lang="ru-RU" smtClean="0"/>
              <a:pPr rtl="0"/>
              <a:t>20.12.2021</a:t>
            </a:fld>
            <a:endParaRPr lang="ru-RU" dirty="0"/>
          </a:p>
        </p:txBody>
      </p:sp>
      <p:sp>
        <p:nvSpPr>
          <p:cNvPr id="6" name="Нижний колонтитул 5">
            <a:extLst>
              <a:ext uri="{FF2B5EF4-FFF2-40B4-BE49-F238E27FC236}">
                <a16:creationId xmlns:a16="http://schemas.microsoft.com/office/drawing/2014/main" id="{1FA96424-0E11-4259-9FFE-96E424A21430}"/>
              </a:ext>
            </a:extLst>
          </p:cNvPr>
          <p:cNvSpPr>
            <a:spLocks noGrp="1"/>
          </p:cNvSpPr>
          <p:nvPr>
            <p:ph type="ftr" sz="quarter" idx="11"/>
          </p:nvPr>
        </p:nvSpPr>
        <p:spPr/>
        <p:txBody>
          <a:bodyPr rtlCol="0"/>
          <a:lstStyle/>
          <a:p>
            <a:pPr rtl="0"/>
            <a:endParaRPr lang="ru-RU" dirty="0"/>
          </a:p>
        </p:txBody>
      </p:sp>
      <p:sp>
        <p:nvSpPr>
          <p:cNvPr id="7" name="Номер слайда 6">
            <a:extLst>
              <a:ext uri="{FF2B5EF4-FFF2-40B4-BE49-F238E27FC236}">
                <a16:creationId xmlns:a16="http://schemas.microsoft.com/office/drawing/2014/main" id="{90324721-6543-486D-A232-9E51E9FB47D6}"/>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300293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C3A876-E09F-447C-AC70-625615722455}"/>
              </a:ext>
            </a:extLst>
          </p:cNvPr>
          <p:cNvSpPr>
            <a:spLocks noGrp="1"/>
          </p:cNvSpPr>
          <p:nvPr>
            <p:ph type="title"/>
          </p:nvPr>
        </p:nvSpPr>
        <p:spPr/>
        <p:txBody>
          <a:bodyPr rtlCol="0"/>
          <a:lstStyle/>
          <a:p>
            <a:pPr rtl="0"/>
            <a:r>
              <a:rPr lang="ru-RU"/>
              <a:t>Образец заголовка</a:t>
            </a:r>
            <a:endParaRPr lang="ru-RU" dirty="0"/>
          </a:p>
        </p:txBody>
      </p:sp>
      <p:sp>
        <p:nvSpPr>
          <p:cNvPr id="3" name="Вертикальный текст 2">
            <a:extLst>
              <a:ext uri="{FF2B5EF4-FFF2-40B4-BE49-F238E27FC236}">
                <a16:creationId xmlns:a16="http://schemas.microsoft.com/office/drawing/2014/main" id="{F6D81AE2-C534-4018-8D54-BFAC1D2E4319}"/>
              </a:ext>
            </a:extLst>
          </p:cNvPr>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a:extLst>
              <a:ext uri="{FF2B5EF4-FFF2-40B4-BE49-F238E27FC236}">
                <a16:creationId xmlns:a16="http://schemas.microsoft.com/office/drawing/2014/main" id="{68AE8180-78B8-4034-88AA-BF38D54756A7}"/>
              </a:ext>
            </a:extLst>
          </p:cNvPr>
          <p:cNvSpPr>
            <a:spLocks noGrp="1"/>
          </p:cNvSpPr>
          <p:nvPr>
            <p:ph type="dt" sz="half" idx="10"/>
          </p:nvPr>
        </p:nvSpPr>
        <p:spPr/>
        <p:txBody>
          <a:bodyPr rtlCol="0"/>
          <a:lstStyle/>
          <a:p>
            <a:pPr rtl="0"/>
            <a:fld id="{F947580D-7266-4AEC-8D52-261B96C462E6}" type="datetime1">
              <a:rPr lang="ru-RU" smtClean="0"/>
              <a:pPr rtl="0"/>
              <a:t>20.12.2021</a:t>
            </a:fld>
            <a:endParaRPr lang="ru-RU" dirty="0"/>
          </a:p>
        </p:txBody>
      </p:sp>
      <p:sp>
        <p:nvSpPr>
          <p:cNvPr id="5" name="Нижний колонтитул 4">
            <a:extLst>
              <a:ext uri="{FF2B5EF4-FFF2-40B4-BE49-F238E27FC236}">
                <a16:creationId xmlns:a16="http://schemas.microsoft.com/office/drawing/2014/main" id="{E902CEA7-6339-43F1-8258-E91DD61E2796}"/>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id="{1BBB3B7F-3DD1-4A58-A7A1-90D3371C9DD8}"/>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154296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548BB54-5323-4DD3-9DB8-5CA26A517102}"/>
              </a:ext>
            </a:extLst>
          </p:cNvPr>
          <p:cNvSpPr>
            <a:spLocks noGrp="1"/>
          </p:cNvSpPr>
          <p:nvPr>
            <p:ph type="title" orient="vert"/>
          </p:nvPr>
        </p:nvSpPr>
        <p:spPr>
          <a:xfrm>
            <a:off x="8724900" y="365125"/>
            <a:ext cx="2628900" cy="5811838"/>
          </a:xfrm>
        </p:spPr>
        <p:txBody>
          <a:bodyPr vert="eaVert" rtlCol="0"/>
          <a:lstStyle/>
          <a:p>
            <a:pPr rtl="0"/>
            <a:r>
              <a:rPr lang="ru-RU"/>
              <a:t>Образец заголовка</a:t>
            </a:r>
            <a:endParaRPr lang="ru-RU" dirty="0"/>
          </a:p>
        </p:txBody>
      </p:sp>
      <p:sp>
        <p:nvSpPr>
          <p:cNvPr id="3" name="Вертикальный текст 2">
            <a:extLst>
              <a:ext uri="{FF2B5EF4-FFF2-40B4-BE49-F238E27FC236}">
                <a16:creationId xmlns:a16="http://schemas.microsoft.com/office/drawing/2014/main" id="{B240E1A9-E35B-44AB-8190-B6A7A068DBD0}"/>
              </a:ext>
            </a:extLst>
          </p:cNvPr>
          <p:cNvSpPr>
            <a:spLocks noGrp="1"/>
          </p:cNvSpPr>
          <p:nvPr>
            <p:ph type="body" orient="vert" idx="1"/>
          </p:nvPr>
        </p:nvSpPr>
        <p:spPr>
          <a:xfrm>
            <a:off x="838200" y="365125"/>
            <a:ext cx="7734300" cy="5811838"/>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a:extLst>
              <a:ext uri="{FF2B5EF4-FFF2-40B4-BE49-F238E27FC236}">
                <a16:creationId xmlns:a16="http://schemas.microsoft.com/office/drawing/2014/main" id="{F76AF8D8-7764-4D06-AE50-0B151AE659FB}"/>
              </a:ext>
            </a:extLst>
          </p:cNvPr>
          <p:cNvSpPr>
            <a:spLocks noGrp="1"/>
          </p:cNvSpPr>
          <p:nvPr>
            <p:ph type="dt" sz="half" idx="10"/>
          </p:nvPr>
        </p:nvSpPr>
        <p:spPr/>
        <p:txBody>
          <a:bodyPr rtlCol="0"/>
          <a:lstStyle/>
          <a:p>
            <a:pPr rtl="0"/>
            <a:fld id="{40679706-6C79-4423-A94A-FB8FED4B640E}" type="datetime1">
              <a:rPr lang="ru-RU" smtClean="0"/>
              <a:pPr rtl="0"/>
              <a:t>20.12.2021</a:t>
            </a:fld>
            <a:endParaRPr lang="ru-RU" dirty="0"/>
          </a:p>
        </p:txBody>
      </p:sp>
      <p:sp>
        <p:nvSpPr>
          <p:cNvPr id="5" name="Нижний колонтитул 4">
            <a:extLst>
              <a:ext uri="{FF2B5EF4-FFF2-40B4-BE49-F238E27FC236}">
                <a16:creationId xmlns:a16="http://schemas.microsoft.com/office/drawing/2014/main" id="{2022F050-008F-40E2-AA46-8DD0CD8CBA3C}"/>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id="{A5663763-705B-464F-AB8B-F02AFAC92A82}"/>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246871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0-50 Правый фотомакет">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a:off x="6129304" y="0"/>
            <a:ext cx="6062696" cy="6856100"/>
          </a:xfrm>
          <a:blipFill>
            <a:blip r:embed="rId2" cstate="print"/>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ru-RU" noProof="1"/>
              <a:t>Щелкните значок, чтобы добавить изображение</a:t>
            </a:r>
          </a:p>
        </p:txBody>
      </p:sp>
      <p:sp>
        <p:nvSpPr>
          <p:cNvPr id="4" name="Номер слайда 5"/>
          <p:cNvSpPr>
            <a:spLocks noGrp="1"/>
          </p:cNvSpPr>
          <p:nvPr>
            <p:ph type="sldNum" sz="quarter" idx="4"/>
          </p:nvPr>
        </p:nvSpPr>
        <p:spPr>
          <a:xfrm>
            <a:off x="11802836" y="6484937"/>
            <a:ext cx="387743" cy="365125"/>
          </a:xfrm>
          <a:prstGeom prst="rect">
            <a:avLst/>
          </a:prstGeom>
        </p:spPr>
        <p:txBody>
          <a:bodyPr vert="horz" lIns="91440" tIns="45720" rIns="91440" bIns="45720" rtlCol="0" anchor="ctr"/>
          <a:lstStyle>
            <a:lvl1pPr algn="r">
              <a:defRPr sz="1200">
                <a:solidFill>
                  <a:schemeClr val="bg1"/>
                </a:solidFill>
              </a:defRPr>
            </a:lvl1pPr>
          </a:lstStyle>
          <a:p>
            <a:pPr rtl="0"/>
            <a:fld id="{5AE1514C-5E56-4738-A1FF-4B1CFD2A3E36}" type="slidenum">
              <a:rPr lang="ru-RU" noProof="1" dirty="0" smtClean="0"/>
              <a:pPr rtl="0"/>
              <a:t>‹#›</a:t>
            </a:fld>
            <a:endParaRPr lang="ru-RU" noProof="1"/>
          </a:p>
        </p:txBody>
      </p:sp>
      <p:sp>
        <p:nvSpPr>
          <p:cNvPr id="6" name="Объект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9" name="Текст 6"/>
          <p:cNvSpPr>
            <a:spLocks noGrp="1"/>
          </p:cNvSpPr>
          <p:nvPr>
            <p:ph type="body" sz="quarter" idx="11"/>
          </p:nvPr>
        </p:nvSpPr>
        <p:spPr>
          <a:xfrm>
            <a:off x="0" y="3429000"/>
            <a:ext cx="6096000" cy="2594043"/>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a:t>Образец текста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10" name="Текст 2"/>
          <p:cNvSpPr>
            <a:spLocks noGrp="1"/>
          </p:cNvSpPr>
          <p:nvPr>
            <p:ph type="body" sz="quarter" idx="19"/>
          </p:nvPr>
        </p:nvSpPr>
        <p:spPr>
          <a:xfrm>
            <a:off x="0" y="1554163"/>
            <a:ext cx="6096000" cy="590931"/>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ru-RU" noProof="1"/>
              <a:t>Образец текста</a:t>
            </a:r>
          </a:p>
        </p:txBody>
      </p:sp>
      <p:sp>
        <p:nvSpPr>
          <p:cNvPr id="12" name="Номер слайда 7" hidden="1"/>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4997E989-D798-4C62-8E93-3D2D613C2488}" type="slidenum">
              <a:rPr lang="ru-RU" noProof="1" smtClean="0">
                <a:solidFill>
                  <a:schemeClr val="bg1"/>
                </a:solidFill>
              </a:rPr>
              <a:pPr rtl="0"/>
              <a:t>‹#›</a:t>
            </a:fld>
            <a:endParaRPr lang="ru-RU" noProof="1">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pic>
        <p:nvPicPr>
          <p:cNvPr id="11" name="Рисунок 10">
            <a:extLst>
              <a:ext uri="{FF2B5EF4-FFF2-40B4-BE49-F238E27FC236}">
                <a16:creationId xmlns:a16="http://schemas.microsoft.com/office/drawing/2014/main" id="{BD312742-FF8F-405A-9B03-FA3BE36135F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13" cstate="print"/>
            <a:stretch>
              <a:fillRect/>
            </a:stretch>
          </a:blipFill>
        </p:spPr>
      </p:pic>
    </p:spTree>
    <p:extLst>
      <p:ext uri="{BB962C8B-B14F-4D97-AF65-F5344CB8AC3E}">
        <p14:creationId xmlns:p14="http://schemas.microsoft.com/office/powerpoint/2010/main" val="112087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
        <p:nvSpPr>
          <p:cNvPr id="11" name="Подзаголовок 2">
            <a:extLst>
              <a:ext uri="{FF2B5EF4-FFF2-40B4-BE49-F238E27FC236}">
                <a16:creationId xmlns:a16="http://schemas.microsoft.com/office/drawing/2014/main" id="{34C0FACC-90E6-4A01-8792-8FA91B7D3E15}"/>
              </a:ext>
            </a:extLst>
          </p:cNvPr>
          <p:cNvSpPr>
            <a:spLocks noGrp="1"/>
          </p:cNvSpPr>
          <p:nvPr>
            <p:ph type="subTitle" idx="1" hasCustomPrompt="1"/>
          </p:nvPr>
        </p:nvSpPr>
        <p:spPr>
          <a:xfrm>
            <a:off x="963827" y="2543436"/>
            <a:ext cx="3760738" cy="4021205"/>
          </a:xfrm>
        </p:spPr>
        <p:txBody>
          <a:bodyPr rtlCol="0">
            <a:normAutofit/>
          </a:bodyPr>
          <a:lstStyle>
            <a:lvl1pPr marL="0" indent="0" algn="l">
              <a:lnSpc>
                <a:spcPct val="110000"/>
              </a:lnSpc>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dirty="0"/>
              <a:t>Питание бортовых компьютеров и научных приборов обеспечивается двумя солнечными панелями размером 2,45 × 7,56 м. Мощность, генерируемая панелями, также используется для зарядки шести водородно-никелевых батарей. Их заряда хватает на питание космического аппарата, проходящего по орбите в тени Земли, в течение примерно 25 минут.</a:t>
            </a:r>
          </a:p>
        </p:txBody>
      </p:sp>
      <p:sp>
        <p:nvSpPr>
          <p:cNvPr id="12" name="Заголовок 1">
            <a:extLst>
              <a:ext uri="{FF2B5EF4-FFF2-40B4-BE49-F238E27FC236}">
                <a16:creationId xmlns:a16="http://schemas.microsoft.com/office/drawing/2014/main" id="{884C55E0-4986-474A-BC74-1B4E8A2F7D16}"/>
              </a:ext>
            </a:extLst>
          </p:cNvPr>
          <p:cNvSpPr>
            <a:spLocks noGrp="1"/>
          </p:cNvSpPr>
          <p:nvPr>
            <p:ph type="ctrTitle" hasCustomPrompt="1"/>
          </p:nvPr>
        </p:nvSpPr>
        <p:spPr>
          <a:xfrm>
            <a:off x="963827" y="192143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СОЛНЕЧНЫЕ ПАНЕЛИ</a:t>
            </a:r>
          </a:p>
        </p:txBody>
      </p:sp>
      <p:grpSp>
        <p:nvGrpSpPr>
          <p:cNvPr id="14" name="Группа 13">
            <a:extLst>
              <a:ext uri="{FF2B5EF4-FFF2-40B4-BE49-F238E27FC236}">
                <a16:creationId xmlns:a16="http://schemas.microsoft.com/office/drawing/2014/main" id="{27E37D6D-34CE-4FE3-A6C6-4FC22C72F7A0}"/>
              </a:ext>
            </a:extLst>
          </p:cNvPr>
          <p:cNvGrpSpPr/>
          <p:nvPr userDrawn="1"/>
        </p:nvGrpSpPr>
        <p:grpSpPr>
          <a:xfrm>
            <a:off x="1013641" y="2259110"/>
            <a:ext cx="5513866" cy="276225"/>
            <a:chOff x="1557338" y="1458610"/>
            <a:chExt cx="5513866" cy="276225"/>
          </a:xfrm>
        </p:grpSpPr>
        <p:cxnSp>
          <p:nvCxnSpPr>
            <p:cNvPr id="15" name="Прямая соединительная линия 14">
              <a:extLst>
                <a:ext uri="{FF2B5EF4-FFF2-40B4-BE49-F238E27FC236}">
                  <a16:creationId xmlns:a16="http://schemas.microsoft.com/office/drawing/2014/main" id="{71CBDA1B-9FA8-429D-A07D-655D394A1C7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id="{B5FBA15E-A7E6-483D-9298-EC007237A71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val="4869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rtlCol="0">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p:sp>
        <p:nvSpPr>
          <p:cNvPr id="2" name="Заголовок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ОБРАЗЕЦ ЗАГОЛОВКА</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
        <p:nvSpPr>
          <p:cNvPr id="10" name="Прямоугольник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Tree>
    <p:extLst>
      <p:ext uri="{BB962C8B-B14F-4D97-AF65-F5344CB8AC3E}">
        <p14:creationId xmlns:p14="http://schemas.microsoft.com/office/powerpoint/2010/main" val="16970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rtlCol="0">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p:sp>
        <p:nvSpPr>
          <p:cNvPr id="2" name="Заголовок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ОБРАЗЕЦ ЗАГОЛОВКА</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
        <p:nvSpPr>
          <p:cNvPr id="10" name="Прямоугольник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Tree>
    <p:extLst>
      <p:ext uri="{BB962C8B-B14F-4D97-AF65-F5344CB8AC3E}">
        <p14:creationId xmlns:p14="http://schemas.microsoft.com/office/powerpoint/2010/main" val="108752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8512A5-4A94-4AD1-8E4A-1EA129F986FD}"/>
              </a:ext>
            </a:extLst>
          </p:cNvPr>
          <p:cNvSpPr>
            <a:spLocks noGrp="1"/>
          </p:cNvSpPr>
          <p:nvPr>
            <p:ph type="title"/>
          </p:nvPr>
        </p:nvSpPr>
        <p:spPr/>
        <p:txBody>
          <a:bodyPr rtlCol="0"/>
          <a:lstStyle/>
          <a:p>
            <a:pPr rtl="0"/>
            <a:r>
              <a:rPr lang="ru-RU"/>
              <a:t>Образец заголовка</a:t>
            </a:r>
            <a:endParaRPr lang="ru-RU" dirty="0"/>
          </a:p>
        </p:txBody>
      </p:sp>
      <p:sp>
        <p:nvSpPr>
          <p:cNvPr id="3" name="Объект 2">
            <a:extLst>
              <a:ext uri="{FF2B5EF4-FFF2-40B4-BE49-F238E27FC236}">
                <a16:creationId xmlns:a16="http://schemas.microsoft.com/office/drawing/2014/main" id="{11FE6721-7958-497F-BDBF-202EA49F193D}"/>
              </a:ext>
            </a:extLst>
          </p:cNvPr>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a:extLst>
              <a:ext uri="{FF2B5EF4-FFF2-40B4-BE49-F238E27FC236}">
                <a16:creationId xmlns:a16="http://schemas.microsoft.com/office/drawing/2014/main" id="{8F3C0A16-F783-4588-B672-5058DF08C081}"/>
              </a:ext>
            </a:extLst>
          </p:cNvPr>
          <p:cNvSpPr>
            <a:spLocks noGrp="1"/>
          </p:cNvSpPr>
          <p:nvPr>
            <p:ph type="dt" sz="half" idx="10"/>
          </p:nvPr>
        </p:nvSpPr>
        <p:spPr/>
        <p:txBody>
          <a:bodyPr rtlCol="0"/>
          <a:lstStyle/>
          <a:p>
            <a:pPr rtl="0"/>
            <a:fld id="{745815E2-5C81-4A1A-B83D-E5A224BBB89A}" type="datetime1">
              <a:rPr lang="ru-RU" smtClean="0"/>
              <a:pPr rtl="0"/>
              <a:t>20.12.2021</a:t>
            </a:fld>
            <a:endParaRPr lang="ru-RU" dirty="0"/>
          </a:p>
        </p:txBody>
      </p:sp>
      <p:sp>
        <p:nvSpPr>
          <p:cNvPr id="5" name="Нижний колонтитул 4">
            <a:extLst>
              <a:ext uri="{FF2B5EF4-FFF2-40B4-BE49-F238E27FC236}">
                <a16:creationId xmlns:a16="http://schemas.microsoft.com/office/drawing/2014/main" id="{BD350778-6411-40BC-969D-A8D237EDD276}"/>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id="{228D5302-3190-447A-93C9-69054625D96A}"/>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167634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A55D5-7F7F-4923-B13A-FB14C9079802}"/>
              </a:ext>
            </a:extLst>
          </p:cNvPr>
          <p:cNvSpPr>
            <a:spLocks noGrp="1"/>
          </p:cNvSpPr>
          <p:nvPr>
            <p:ph type="title"/>
          </p:nvPr>
        </p:nvSpPr>
        <p:spPr>
          <a:xfrm>
            <a:off x="831850" y="1709738"/>
            <a:ext cx="10515600" cy="2852737"/>
          </a:xfrm>
        </p:spPr>
        <p:txBody>
          <a:bodyPr rtlCol="0" anchor="b"/>
          <a:lstStyle>
            <a:lvl1pPr>
              <a:defRPr sz="6000"/>
            </a:lvl1pPr>
          </a:lstStyle>
          <a:p>
            <a:pPr rtl="0"/>
            <a:r>
              <a:rPr lang="ru-RU"/>
              <a:t>Образец заголовка</a:t>
            </a:r>
            <a:endParaRPr lang="ru-RU" dirty="0"/>
          </a:p>
        </p:txBody>
      </p:sp>
      <p:sp>
        <p:nvSpPr>
          <p:cNvPr id="3" name="Замещающий текст 2">
            <a:extLst>
              <a:ext uri="{FF2B5EF4-FFF2-40B4-BE49-F238E27FC236}">
                <a16:creationId xmlns:a16="http://schemas.microsoft.com/office/drawing/2014/main" id="{D7DA3E33-C1C5-4903-B6A0-5DCA0E5DAF7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a:t>Образец текста</a:t>
            </a:r>
          </a:p>
        </p:txBody>
      </p:sp>
      <p:sp>
        <p:nvSpPr>
          <p:cNvPr id="4" name="Дата 3">
            <a:extLst>
              <a:ext uri="{FF2B5EF4-FFF2-40B4-BE49-F238E27FC236}">
                <a16:creationId xmlns:a16="http://schemas.microsoft.com/office/drawing/2014/main" id="{92CEEB41-7B20-4E9D-854C-61E519F596A9}"/>
              </a:ext>
            </a:extLst>
          </p:cNvPr>
          <p:cNvSpPr>
            <a:spLocks noGrp="1"/>
          </p:cNvSpPr>
          <p:nvPr>
            <p:ph type="dt" sz="half" idx="10"/>
          </p:nvPr>
        </p:nvSpPr>
        <p:spPr/>
        <p:txBody>
          <a:bodyPr rtlCol="0"/>
          <a:lstStyle/>
          <a:p>
            <a:pPr rtl="0"/>
            <a:fld id="{5D7C9BC9-FBD5-4750-B940-D2ADEA997AA3}" type="datetime1">
              <a:rPr lang="ru-RU" smtClean="0"/>
              <a:pPr rtl="0"/>
              <a:t>20.12.2021</a:t>
            </a:fld>
            <a:endParaRPr lang="ru-RU" dirty="0"/>
          </a:p>
        </p:txBody>
      </p:sp>
      <p:sp>
        <p:nvSpPr>
          <p:cNvPr id="5" name="Нижний колонтитул 4">
            <a:extLst>
              <a:ext uri="{FF2B5EF4-FFF2-40B4-BE49-F238E27FC236}">
                <a16:creationId xmlns:a16="http://schemas.microsoft.com/office/drawing/2014/main" id="{B15B4E84-AF49-469B-BA25-009B696C4DC6}"/>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id="{38771073-1660-4665-AD08-B1F6EEEC6D09}"/>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423182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164BBC-F386-4C51-801D-CF55F338F87F}"/>
              </a:ext>
            </a:extLst>
          </p:cNvPr>
          <p:cNvSpPr>
            <a:spLocks noGrp="1"/>
          </p:cNvSpPr>
          <p:nvPr>
            <p:ph type="title"/>
          </p:nvPr>
        </p:nvSpPr>
        <p:spPr/>
        <p:txBody>
          <a:bodyPr rtlCol="0"/>
          <a:lstStyle/>
          <a:p>
            <a:pPr rtl="0"/>
            <a:r>
              <a:rPr lang="ru-RU"/>
              <a:t>Образец заголовка</a:t>
            </a:r>
            <a:endParaRPr lang="ru-RU" dirty="0"/>
          </a:p>
        </p:txBody>
      </p:sp>
      <p:sp>
        <p:nvSpPr>
          <p:cNvPr id="3" name="Объект 2">
            <a:extLst>
              <a:ext uri="{FF2B5EF4-FFF2-40B4-BE49-F238E27FC236}">
                <a16:creationId xmlns:a16="http://schemas.microsoft.com/office/drawing/2014/main" id="{3181EA36-CB65-4957-AC4D-117C8B55F58E}"/>
              </a:ext>
            </a:extLst>
          </p:cNvPr>
          <p:cNvSpPr>
            <a:spLocks noGrp="1"/>
          </p:cNvSpPr>
          <p:nvPr>
            <p:ph sz="half" idx="1"/>
          </p:nvPr>
        </p:nvSpPr>
        <p:spPr>
          <a:xfrm>
            <a:off x="838200" y="1825625"/>
            <a:ext cx="5181600" cy="435133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a:extLst>
              <a:ext uri="{FF2B5EF4-FFF2-40B4-BE49-F238E27FC236}">
                <a16:creationId xmlns:a16="http://schemas.microsoft.com/office/drawing/2014/main" id="{9191E4BF-C484-4876-8267-5595D143311C}"/>
              </a:ext>
            </a:extLst>
          </p:cNvPr>
          <p:cNvSpPr>
            <a:spLocks noGrp="1"/>
          </p:cNvSpPr>
          <p:nvPr>
            <p:ph sz="half" idx="2"/>
          </p:nvPr>
        </p:nvSpPr>
        <p:spPr>
          <a:xfrm>
            <a:off x="6172200" y="1825625"/>
            <a:ext cx="5181600" cy="435133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a:extLst>
              <a:ext uri="{FF2B5EF4-FFF2-40B4-BE49-F238E27FC236}">
                <a16:creationId xmlns:a16="http://schemas.microsoft.com/office/drawing/2014/main" id="{4E481A05-B3B3-484A-B9A2-C693BFC1850D}"/>
              </a:ext>
            </a:extLst>
          </p:cNvPr>
          <p:cNvSpPr>
            <a:spLocks noGrp="1"/>
          </p:cNvSpPr>
          <p:nvPr>
            <p:ph type="dt" sz="half" idx="10"/>
          </p:nvPr>
        </p:nvSpPr>
        <p:spPr/>
        <p:txBody>
          <a:bodyPr rtlCol="0"/>
          <a:lstStyle/>
          <a:p>
            <a:pPr rtl="0"/>
            <a:fld id="{B5B305EB-339B-403F-B54F-0D89E94941EF}" type="datetime1">
              <a:rPr lang="ru-RU" smtClean="0"/>
              <a:pPr rtl="0"/>
              <a:t>20.12.2021</a:t>
            </a:fld>
            <a:endParaRPr lang="ru-RU" dirty="0"/>
          </a:p>
        </p:txBody>
      </p:sp>
      <p:sp>
        <p:nvSpPr>
          <p:cNvPr id="6" name="Нижний колонтитул 5">
            <a:extLst>
              <a:ext uri="{FF2B5EF4-FFF2-40B4-BE49-F238E27FC236}">
                <a16:creationId xmlns:a16="http://schemas.microsoft.com/office/drawing/2014/main" id="{C4A2926F-1DF1-4A3A-B966-52626B39B862}"/>
              </a:ext>
            </a:extLst>
          </p:cNvPr>
          <p:cNvSpPr>
            <a:spLocks noGrp="1"/>
          </p:cNvSpPr>
          <p:nvPr>
            <p:ph type="ftr" sz="quarter" idx="11"/>
          </p:nvPr>
        </p:nvSpPr>
        <p:spPr/>
        <p:txBody>
          <a:bodyPr rtlCol="0"/>
          <a:lstStyle/>
          <a:p>
            <a:pPr rtl="0"/>
            <a:endParaRPr lang="ru-RU" dirty="0"/>
          </a:p>
        </p:txBody>
      </p:sp>
      <p:sp>
        <p:nvSpPr>
          <p:cNvPr id="7" name="Номер слайда 6">
            <a:extLst>
              <a:ext uri="{FF2B5EF4-FFF2-40B4-BE49-F238E27FC236}">
                <a16:creationId xmlns:a16="http://schemas.microsoft.com/office/drawing/2014/main" id="{D39902F3-1A49-445A-A094-55BF9A3AAF1A}"/>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32665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A7F405-2652-4BEF-A9E4-BCBF252A1AC2}"/>
              </a:ext>
            </a:extLst>
          </p:cNvPr>
          <p:cNvSpPr>
            <a:spLocks noGrp="1"/>
          </p:cNvSpPr>
          <p:nvPr>
            <p:ph type="title"/>
          </p:nvPr>
        </p:nvSpPr>
        <p:spPr>
          <a:xfrm>
            <a:off x="839788" y="365125"/>
            <a:ext cx="10515600" cy="1325563"/>
          </a:xfrm>
        </p:spPr>
        <p:txBody>
          <a:bodyPr rtlCol="0"/>
          <a:lstStyle/>
          <a:p>
            <a:pPr rtl="0"/>
            <a:r>
              <a:rPr lang="ru-RU"/>
              <a:t>Образец заголовка</a:t>
            </a:r>
            <a:endParaRPr lang="ru-RU" dirty="0"/>
          </a:p>
        </p:txBody>
      </p:sp>
      <p:sp>
        <p:nvSpPr>
          <p:cNvPr id="3" name="Замещающий текст 2">
            <a:extLst>
              <a:ext uri="{FF2B5EF4-FFF2-40B4-BE49-F238E27FC236}">
                <a16:creationId xmlns:a16="http://schemas.microsoft.com/office/drawing/2014/main" id="{F8998658-AC9F-419A-9D28-703117D9C164}"/>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a:extLst>
              <a:ext uri="{FF2B5EF4-FFF2-40B4-BE49-F238E27FC236}">
                <a16:creationId xmlns:a16="http://schemas.microsoft.com/office/drawing/2014/main" id="{997BF43B-ACB8-4022-9478-4B58FB2AC89A}"/>
              </a:ext>
            </a:extLst>
          </p:cNvPr>
          <p:cNvSpPr>
            <a:spLocks noGrp="1"/>
          </p:cNvSpPr>
          <p:nvPr>
            <p:ph sz="half" idx="2"/>
          </p:nvPr>
        </p:nvSpPr>
        <p:spPr>
          <a:xfrm>
            <a:off x="839788" y="2505075"/>
            <a:ext cx="5157787" cy="368458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Замещающий текст 4">
            <a:extLst>
              <a:ext uri="{FF2B5EF4-FFF2-40B4-BE49-F238E27FC236}">
                <a16:creationId xmlns:a16="http://schemas.microsoft.com/office/drawing/2014/main" id="{4B47381A-DF82-4E57-86F2-79DDC1FDB83A}"/>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a:extLst>
              <a:ext uri="{FF2B5EF4-FFF2-40B4-BE49-F238E27FC236}">
                <a16:creationId xmlns:a16="http://schemas.microsoft.com/office/drawing/2014/main" id="{E295A9D4-5434-4053-BEF7-D8D6112F6842}"/>
              </a:ext>
            </a:extLst>
          </p:cNvPr>
          <p:cNvSpPr>
            <a:spLocks noGrp="1"/>
          </p:cNvSpPr>
          <p:nvPr>
            <p:ph sz="quarter" idx="4"/>
          </p:nvPr>
        </p:nvSpPr>
        <p:spPr>
          <a:xfrm>
            <a:off x="6172200" y="2505075"/>
            <a:ext cx="5183188" cy="3684588"/>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a:extLst>
              <a:ext uri="{FF2B5EF4-FFF2-40B4-BE49-F238E27FC236}">
                <a16:creationId xmlns:a16="http://schemas.microsoft.com/office/drawing/2014/main" id="{5A2203A2-768C-4C32-B8C9-5731FBE96FE5}"/>
              </a:ext>
            </a:extLst>
          </p:cNvPr>
          <p:cNvSpPr>
            <a:spLocks noGrp="1"/>
          </p:cNvSpPr>
          <p:nvPr>
            <p:ph type="dt" sz="half" idx="10"/>
          </p:nvPr>
        </p:nvSpPr>
        <p:spPr/>
        <p:txBody>
          <a:bodyPr rtlCol="0"/>
          <a:lstStyle/>
          <a:p>
            <a:pPr rtl="0"/>
            <a:fld id="{1227DAFC-C997-4AA0-BFEE-ED8F9C93979F}" type="datetime1">
              <a:rPr lang="ru-RU" smtClean="0"/>
              <a:pPr rtl="0"/>
              <a:t>20.12.2021</a:t>
            </a:fld>
            <a:endParaRPr lang="ru-RU" dirty="0"/>
          </a:p>
        </p:txBody>
      </p:sp>
      <p:sp>
        <p:nvSpPr>
          <p:cNvPr id="8" name="Нижний колонтитул 7">
            <a:extLst>
              <a:ext uri="{FF2B5EF4-FFF2-40B4-BE49-F238E27FC236}">
                <a16:creationId xmlns:a16="http://schemas.microsoft.com/office/drawing/2014/main" id="{217F5DD0-FF5E-4C8E-BF51-AAA6F15FFC45}"/>
              </a:ext>
            </a:extLst>
          </p:cNvPr>
          <p:cNvSpPr>
            <a:spLocks noGrp="1"/>
          </p:cNvSpPr>
          <p:nvPr>
            <p:ph type="ftr" sz="quarter" idx="11"/>
          </p:nvPr>
        </p:nvSpPr>
        <p:spPr/>
        <p:txBody>
          <a:bodyPr rtlCol="0"/>
          <a:lstStyle/>
          <a:p>
            <a:pPr rtl="0"/>
            <a:endParaRPr lang="ru-RU" dirty="0"/>
          </a:p>
        </p:txBody>
      </p:sp>
      <p:sp>
        <p:nvSpPr>
          <p:cNvPr id="9" name="Номер слайда 8">
            <a:extLst>
              <a:ext uri="{FF2B5EF4-FFF2-40B4-BE49-F238E27FC236}">
                <a16:creationId xmlns:a16="http://schemas.microsoft.com/office/drawing/2014/main" id="{9CB89CD3-37F2-4CFC-B1A1-898657145547}"/>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378450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9A825-7557-4500-8CCD-1373C95FF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dirty="0"/>
              <a:t>Образец заголовка</a:t>
            </a:r>
          </a:p>
        </p:txBody>
      </p:sp>
      <p:sp>
        <p:nvSpPr>
          <p:cNvPr id="3" name="Замещающий текст 2">
            <a:extLst>
              <a:ext uri="{FF2B5EF4-FFF2-40B4-BE49-F238E27FC236}">
                <a16:creationId xmlns:a16="http://schemas.microsoft.com/office/drawing/2014/main" id="{84C4F931-B635-4B85-BE10-74008338E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a:extLst>
              <a:ext uri="{FF2B5EF4-FFF2-40B4-BE49-F238E27FC236}">
                <a16:creationId xmlns:a16="http://schemas.microsoft.com/office/drawing/2014/main" id="{159AE95C-FC17-478C-AA9E-710213A4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4A2D6AB-5EC8-4248-A35C-7D1B72D91CE4}" type="datetime1">
              <a:rPr lang="ru-RU" smtClean="0"/>
              <a:pPr rtl="0"/>
              <a:t>20.12.2021</a:t>
            </a:fld>
            <a:endParaRPr lang="ru-RU" dirty="0"/>
          </a:p>
        </p:txBody>
      </p:sp>
      <p:sp>
        <p:nvSpPr>
          <p:cNvPr id="5" name="Нижний колонтитул 4">
            <a:extLst>
              <a:ext uri="{FF2B5EF4-FFF2-40B4-BE49-F238E27FC236}">
                <a16:creationId xmlns:a16="http://schemas.microsoft.com/office/drawing/2014/main" id="{15D4E31F-5B11-490E-AD3F-BE92E0F2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a:extLst>
              <a:ext uri="{FF2B5EF4-FFF2-40B4-BE49-F238E27FC236}">
                <a16:creationId xmlns:a16="http://schemas.microsoft.com/office/drawing/2014/main" id="{6FBDD7FA-F9F4-4DC4-9791-ACD49568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val="10342481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emf"/><Relationship Id="rId4" Type="http://schemas.openxmlformats.org/officeDocument/2006/relationships/customXml" Target="../ink/ink2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0.emf"/><Relationship Id="rId4" Type="http://schemas.openxmlformats.org/officeDocument/2006/relationships/customXml" Target="../ink/ink28.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0.emf"/><Relationship Id="rId4" Type="http://schemas.openxmlformats.org/officeDocument/2006/relationships/customXml" Target="../ink/ink29.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0.emf"/><Relationship Id="rId4" Type="http://schemas.openxmlformats.org/officeDocument/2006/relationships/customXml" Target="../ink/ink30.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s://lb.ua/blog/custody_records/468242_yak_protesti_velikiy_britanii.html"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4A5B7E-0F58-488F-B149-1D1DC9B6B9AA}"/>
              </a:ext>
            </a:extLst>
          </p:cNvPr>
          <p:cNvSpPr>
            <a:spLocks noGrp="1"/>
          </p:cNvSpPr>
          <p:nvPr>
            <p:ph type="ctrTitle"/>
          </p:nvPr>
        </p:nvSpPr>
        <p:spPr>
          <a:xfrm>
            <a:off x="1548447" y="5672489"/>
            <a:ext cx="9144000" cy="710726"/>
          </a:xfrm>
        </p:spPr>
        <p:txBody>
          <a:bodyPr rtlCol="0">
            <a:noAutofit/>
          </a:bodyPr>
          <a:lstStyle/>
          <a:p>
            <a:pPr algn="ctr"/>
            <a:r>
              <a:rPr lang="en-US" sz="4400" dirty="0">
                <a:solidFill>
                  <a:srgbClr val="FF0000"/>
                </a:solidFill>
                <a:latin typeface="+mn-lt"/>
              </a:rPr>
              <a:t>National Academy of Internal Affairs</a:t>
            </a:r>
            <a:br>
              <a:rPr lang="ru-RU" sz="4400" dirty="0">
                <a:solidFill>
                  <a:srgbClr val="FF0000"/>
                </a:solidFill>
                <a:latin typeface="+mn-lt"/>
              </a:rPr>
            </a:br>
            <a:endParaRPr lang="ru-RU" sz="4400" dirty="0">
              <a:solidFill>
                <a:srgbClr val="FF0000"/>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xmlns="">
          <p:pic>
            <p:nvPicPr>
              <p:cNvPr id="7" name="Рукописное примечание 6" descr="Точка с чертой">
                <a:extLst>
                  <a:ext uri="{FF2B5EF4-FFF2-40B4-BE49-F238E27FC236}">
                    <a16:creationId xmlns:p14="http://schemas.microsoft.com/office/powerpoint/2010/main" xmlns="" xmlns:a16="http://schemas.microsoft.com/office/drawing/2014/main" id="{9FE62378-625A-40E4-A5E5-226DF2DDE541}"/>
                  </a:ext>
                </a:extLst>
              </p:cNvPr>
              <p:cNvPicPr/>
              <p:nvPr/>
            </p:nvPicPr>
            <p:blipFill>
              <a:blip r:embed="rId4" cstate="print"/>
              <a:stretch>
                <a:fillRect/>
              </a:stretch>
            </p:blipFill>
            <p:spPr>
              <a:xfrm>
                <a:off x="3829395" y="7363005"/>
                <a:ext cx="18000" cy="27360"/>
              </a:xfrm>
              <a:prstGeom prst="rect">
                <a:avLst/>
              </a:prstGeom>
            </p:spPr>
          </p:pic>
        </mc:Fallback>
      </mc:AlternateContent>
      <p:sp>
        <p:nvSpPr>
          <p:cNvPr id="9" name="Заголовок 1">
            <a:extLst>
              <a:ext uri="{FF2B5EF4-FFF2-40B4-BE49-F238E27FC236}">
                <a16:creationId xmlns:a16="http://schemas.microsoft.com/office/drawing/2014/main" id="{B44A5B7E-0F58-488F-B149-1D1DC9B6B9AA}"/>
              </a:ext>
            </a:extLst>
          </p:cNvPr>
          <p:cNvSpPr txBox="1">
            <a:spLocks/>
          </p:cNvSpPr>
          <p:nvPr/>
        </p:nvSpPr>
        <p:spPr>
          <a:xfrm>
            <a:off x="1736015" y="4418121"/>
            <a:ext cx="9144000" cy="710726"/>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4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rPr>
              <a:t>НАЦІОНАЛЬНА АКАДЕМІЯ ВНУТРІШНІХ СПРАВ</a:t>
            </a:r>
            <a:br>
              <a:rPr kumimoji="0" lang="ru-RU" sz="4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rPr>
            </a:br>
            <a:endParaRPr kumimoji="0" lang="ru-RU" sz="4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endParaRPr>
          </a:p>
        </p:txBody>
      </p:sp>
      <p:pic>
        <p:nvPicPr>
          <p:cNvPr id="8" name="Рисунок 7" descr="National_Academy_of_Internal_Affairs_of_Ukraine.png"/>
          <p:cNvPicPr>
            <a:picLocks noChangeAspect="1"/>
          </p:cNvPicPr>
          <p:nvPr/>
        </p:nvPicPr>
        <p:blipFill>
          <a:blip r:embed="rId5" cstate="print"/>
          <a:stretch>
            <a:fillRect/>
          </a:stretch>
        </p:blipFill>
        <p:spPr>
          <a:xfrm>
            <a:off x="3908242" y="0"/>
            <a:ext cx="4303774" cy="4275272"/>
          </a:xfrm>
          <a:prstGeom prst="rect">
            <a:avLst/>
          </a:prstGeom>
        </p:spPr>
      </p:pic>
    </p:spTree>
    <p:extLst>
      <p:ext uri="{BB962C8B-B14F-4D97-AF65-F5344CB8AC3E}">
        <p14:creationId xmlns:p14="http://schemas.microsoft.com/office/powerpoint/2010/main" val="290900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900" decel="100000" fill="hold"/>
                                        <p:tgtEl>
                                          <p:spTgt spid="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10</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457200" y="171552"/>
            <a:ext cx="11181806" cy="6370975"/>
          </a:xfrm>
          <a:prstGeom prst="rect">
            <a:avLst/>
          </a:prstGeom>
        </p:spPr>
        <p:txBody>
          <a:bodyPr wrap="square">
            <a:spAutoFit/>
          </a:bodyPr>
          <a:lstStyle/>
          <a:p>
            <a:pPr algn="ctr"/>
            <a:r>
              <a:rPr lang="ru-RU" sz="4400" b="1" dirty="0" err="1"/>
              <a:t>Основні</a:t>
            </a:r>
            <a:r>
              <a:rPr lang="ru-RU" sz="4400" b="1" dirty="0"/>
              <a:t> </a:t>
            </a:r>
            <a:r>
              <a:rPr lang="ru-RU" sz="4400" b="1" dirty="0" err="1">
                <a:solidFill>
                  <a:srgbClr val="FF0000"/>
                </a:solidFill>
              </a:rPr>
              <a:t>елементи</a:t>
            </a:r>
            <a:r>
              <a:rPr lang="ru-RU" sz="4400" b="1" dirty="0">
                <a:solidFill>
                  <a:srgbClr val="FF0000"/>
                </a:solidFill>
              </a:rPr>
              <a:t> </a:t>
            </a:r>
            <a:r>
              <a:rPr lang="ru-RU" sz="4400" b="1" dirty="0" err="1"/>
              <a:t>системи</a:t>
            </a:r>
            <a:r>
              <a:rPr lang="ru-RU" sz="4400" b="1" dirty="0"/>
              <a:t> </a:t>
            </a:r>
            <a:r>
              <a:rPr lang="ru-RU" sz="4400" b="1" dirty="0">
                <a:solidFill>
                  <a:srgbClr val="FF0000"/>
                </a:solidFill>
              </a:rPr>
              <a:t>«</a:t>
            </a:r>
            <a:r>
              <a:rPr lang="en-US" sz="4400" b="1" dirty="0">
                <a:solidFill>
                  <a:srgbClr val="FF0000"/>
                </a:solidFill>
              </a:rPr>
              <a:t>Custody Records»</a:t>
            </a:r>
            <a:r>
              <a:rPr lang="en-US" sz="4400" b="1" dirty="0"/>
              <a:t> </a:t>
            </a:r>
            <a:r>
              <a:rPr lang="ru-RU" sz="4400" b="1" dirty="0"/>
              <a:t>на </a:t>
            </a:r>
            <a:r>
              <a:rPr lang="ru-RU" sz="4400" b="1" dirty="0" err="1"/>
              <a:t>рівні</a:t>
            </a:r>
            <a:r>
              <a:rPr lang="ru-RU" sz="4400" b="1" dirty="0"/>
              <a:t> ІТТ </a:t>
            </a:r>
          </a:p>
          <a:p>
            <a:endParaRPr lang="ru-RU" sz="3200" b="1" dirty="0"/>
          </a:p>
          <a:p>
            <a:pPr marL="514350" indent="-514350">
              <a:buAutoNum type="arabicPeriod"/>
            </a:pPr>
            <a:r>
              <a:rPr lang="ru-RU" sz="4800" dirty="0" err="1">
                <a:solidFill>
                  <a:schemeClr val="tx1">
                    <a:lumMod val="20000"/>
                    <a:lumOff val="80000"/>
                  </a:schemeClr>
                </a:solidFill>
              </a:rPr>
              <a:t>Інститут</a:t>
            </a:r>
            <a:r>
              <a:rPr lang="ru-RU" sz="4800" dirty="0">
                <a:solidFill>
                  <a:schemeClr val="tx1">
                    <a:lumMod val="20000"/>
                    <a:lumOff val="80000"/>
                  </a:schemeClr>
                </a:solidFill>
              </a:rPr>
              <a:t> </a:t>
            </a:r>
            <a:r>
              <a:rPr lang="ru-RU" sz="4800" dirty="0" err="1">
                <a:solidFill>
                  <a:schemeClr val="tx1">
                    <a:lumMod val="20000"/>
                    <a:lumOff val="80000"/>
                  </a:schemeClr>
                </a:solidFill>
              </a:rPr>
              <a:t>інспекторів</a:t>
            </a:r>
            <a:r>
              <a:rPr lang="ru-RU" sz="4800" dirty="0">
                <a:solidFill>
                  <a:schemeClr val="tx1">
                    <a:lumMod val="20000"/>
                    <a:lumOff val="80000"/>
                  </a:schemeClr>
                </a:solidFill>
              </a:rPr>
              <a:t> </a:t>
            </a:r>
            <a:r>
              <a:rPr lang="ru-RU" sz="4800" dirty="0" err="1">
                <a:solidFill>
                  <a:schemeClr val="tx1">
                    <a:lumMod val="20000"/>
                    <a:lumOff val="80000"/>
                  </a:schemeClr>
                </a:solidFill>
              </a:rPr>
              <a:t>з</a:t>
            </a:r>
            <a:r>
              <a:rPr lang="ru-RU" sz="4800" dirty="0">
                <a:solidFill>
                  <a:schemeClr val="tx1">
                    <a:lumMod val="20000"/>
                    <a:lumOff val="80000"/>
                  </a:schemeClr>
                </a:solidFill>
              </a:rPr>
              <a:t> </a:t>
            </a:r>
            <a:r>
              <a:rPr lang="ru-RU" sz="4800" dirty="0" err="1">
                <a:solidFill>
                  <a:schemeClr val="tx1">
                    <a:lumMod val="20000"/>
                    <a:lumOff val="80000"/>
                  </a:schemeClr>
                </a:solidFill>
              </a:rPr>
              <a:t>дотримання</a:t>
            </a:r>
            <a:r>
              <a:rPr lang="ru-RU" sz="4800" dirty="0">
                <a:solidFill>
                  <a:schemeClr val="tx1">
                    <a:lumMod val="20000"/>
                    <a:lumOff val="80000"/>
                  </a:schemeClr>
                </a:solidFill>
              </a:rPr>
              <a:t> прав </a:t>
            </a:r>
            <a:r>
              <a:rPr lang="ru-RU" sz="4800" dirty="0" err="1">
                <a:solidFill>
                  <a:schemeClr val="tx1">
                    <a:lumMod val="20000"/>
                    <a:lumOff val="80000"/>
                  </a:schemeClr>
                </a:solidFill>
              </a:rPr>
              <a:t>людини</a:t>
            </a:r>
            <a:r>
              <a:rPr lang="ru-RU" sz="4800" dirty="0">
                <a:solidFill>
                  <a:schemeClr val="tx1">
                    <a:lumMod val="20000"/>
                    <a:lumOff val="80000"/>
                  </a:schemeClr>
                </a:solidFill>
              </a:rPr>
              <a:t> </a:t>
            </a:r>
          </a:p>
          <a:p>
            <a:pPr marL="514350" indent="-514350">
              <a:buAutoNum type="arabicPeriod"/>
            </a:pPr>
            <a:r>
              <a:rPr lang="ru-RU" sz="4800" dirty="0" err="1">
                <a:solidFill>
                  <a:schemeClr val="tx1">
                    <a:lumMod val="20000"/>
                    <a:lumOff val="80000"/>
                  </a:schemeClr>
                </a:solidFill>
              </a:rPr>
              <a:t>Єдина</a:t>
            </a:r>
            <a:r>
              <a:rPr lang="ru-RU" sz="4800" dirty="0">
                <a:solidFill>
                  <a:schemeClr val="tx1">
                    <a:lumMod val="20000"/>
                    <a:lumOff val="80000"/>
                  </a:schemeClr>
                </a:solidFill>
              </a:rPr>
              <a:t> </a:t>
            </a:r>
            <a:r>
              <a:rPr lang="ru-RU" sz="4800" dirty="0" err="1">
                <a:solidFill>
                  <a:schemeClr val="tx1">
                    <a:lumMod val="20000"/>
                    <a:lumOff val="80000"/>
                  </a:schemeClr>
                </a:solidFill>
              </a:rPr>
              <a:t>електронна</a:t>
            </a:r>
            <a:r>
              <a:rPr lang="ru-RU" sz="4800" dirty="0">
                <a:solidFill>
                  <a:schemeClr val="tx1">
                    <a:lumMod val="20000"/>
                    <a:lumOff val="80000"/>
                  </a:schemeClr>
                </a:solidFill>
              </a:rPr>
              <a:t> база </a:t>
            </a:r>
            <a:r>
              <a:rPr lang="ru-RU" sz="4800" dirty="0" err="1">
                <a:solidFill>
                  <a:schemeClr val="tx1">
                    <a:lumMod val="20000"/>
                    <a:lumOff val="80000"/>
                  </a:schemeClr>
                </a:solidFill>
              </a:rPr>
              <a:t>обліку</a:t>
            </a:r>
            <a:r>
              <a:rPr lang="ru-RU" sz="4800" dirty="0">
                <a:solidFill>
                  <a:schemeClr val="tx1">
                    <a:lumMod val="20000"/>
                    <a:lumOff val="80000"/>
                  </a:schemeClr>
                </a:solidFill>
              </a:rPr>
              <a:t> </a:t>
            </a:r>
            <a:r>
              <a:rPr lang="ru-RU" sz="4800" dirty="0" err="1">
                <a:solidFill>
                  <a:schemeClr val="tx1">
                    <a:lumMod val="20000"/>
                    <a:lumOff val="80000"/>
                  </a:schemeClr>
                </a:solidFill>
              </a:rPr>
              <a:t>усіх</a:t>
            </a:r>
            <a:r>
              <a:rPr lang="ru-RU" sz="4800" dirty="0">
                <a:solidFill>
                  <a:schemeClr val="tx1">
                    <a:lumMod val="20000"/>
                    <a:lumOff val="80000"/>
                  </a:schemeClr>
                </a:solidFill>
              </a:rPr>
              <a:t> </a:t>
            </a:r>
            <a:r>
              <a:rPr lang="ru-RU" sz="4800" dirty="0" err="1">
                <a:solidFill>
                  <a:schemeClr val="tx1">
                    <a:lumMod val="20000"/>
                    <a:lumOff val="80000"/>
                  </a:schemeClr>
                </a:solidFill>
              </a:rPr>
              <a:t>дій</a:t>
            </a:r>
            <a:r>
              <a:rPr lang="ru-RU" sz="4800" dirty="0">
                <a:solidFill>
                  <a:schemeClr val="tx1">
                    <a:lumMod val="20000"/>
                    <a:lumOff val="80000"/>
                  </a:schemeClr>
                </a:solidFill>
              </a:rPr>
              <a:t> </a:t>
            </a:r>
            <a:r>
              <a:rPr lang="ru-RU" sz="4800" dirty="0" err="1">
                <a:solidFill>
                  <a:schemeClr val="tx1">
                    <a:lumMod val="20000"/>
                    <a:lumOff val="80000"/>
                  </a:schemeClr>
                </a:solidFill>
              </a:rPr>
              <a:t>із</a:t>
            </a:r>
            <a:r>
              <a:rPr lang="ru-RU" sz="4800" dirty="0">
                <a:solidFill>
                  <a:schemeClr val="tx1">
                    <a:lumMod val="20000"/>
                    <a:lumOff val="80000"/>
                  </a:schemeClr>
                </a:solidFill>
              </a:rPr>
              <a:t> </a:t>
            </a:r>
            <a:r>
              <a:rPr lang="ru-RU" sz="4800" dirty="0" err="1">
                <a:solidFill>
                  <a:schemeClr val="tx1">
                    <a:lumMod val="20000"/>
                    <a:lumOff val="80000"/>
                  </a:schemeClr>
                </a:solidFill>
              </a:rPr>
              <a:t>затриманою</a:t>
            </a:r>
            <a:r>
              <a:rPr lang="ru-RU" sz="4800" dirty="0">
                <a:solidFill>
                  <a:schemeClr val="tx1">
                    <a:lumMod val="20000"/>
                    <a:lumOff val="80000"/>
                  </a:schemeClr>
                </a:solidFill>
              </a:rPr>
              <a:t> особою </a:t>
            </a:r>
          </a:p>
          <a:p>
            <a:pPr marL="514350" indent="-514350">
              <a:buAutoNum type="arabicPeriod"/>
            </a:pPr>
            <a:r>
              <a:rPr lang="ru-RU" sz="4800" dirty="0" err="1">
                <a:solidFill>
                  <a:schemeClr val="tx1">
                    <a:lumMod val="20000"/>
                    <a:lumOff val="80000"/>
                  </a:schemeClr>
                </a:solidFill>
              </a:rPr>
              <a:t>Постійний</a:t>
            </a:r>
            <a:r>
              <a:rPr lang="ru-RU" sz="4800" dirty="0">
                <a:solidFill>
                  <a:schemeClr val="tx1">
                    <a:lumMod val="20000"/>
                    <a:lumOff val="80000"/>
                  </a:schemeClr>
                </a:solidFill>
              </a:rPr>
              <a:t> </a:t>
            </a:r>
            <a:r>
              <a:rPr lang="ru-RU" sz="4800" dirty="0" err="1">
                <a:solidFill>
                  <a:schemeClr val="tx1">
                    <a:lumMod val="20000"/>
                    <a:lumOff val="80000"/>
                  </a:schemeClr>
                </a:solidFill>
              </a:rPr>
              <a:t>зовнішній</a:t>
            </a:r>
            <a:r>
              <a:rPr lang="ru-RU" sz="4800" dirty="0">
                <a:solidFill>
                  <a:schemeClr val="tx1">
                    <a:lumMod val="20000"/>
                    <a:lumOff val="80000"/>
                  </a:schemeClr>
                </a:solidFill>
              </a:rPr>
              <a:t> контроль за ІТТ в </a:t>
            </a:r>
            <a:r>
              <a:rPr lang="ru-RU" sz="4800" dirty="0" err="1">
                <a:solidFill>
                  <a:schemeClr val="tx1">
                    <a:lumMod val="20000"/>
                    <a:lumOff val="80000"/>
                  </a:schemeClr>
                </a:solidFill>
              </a:rPr>
              <a:t>он-лайн</a:t>
            </a:r>
            <a:r>
              <a:rPr lang="ru-RU" sz="4800" dirty="0">
                <a:solidFill>
                  <a:schemeClr val="tx1">
                    <a:lumMod val="20000"/>
                    <a:lumOff val="80000"/>
                  </a:schemeClr>
                </a:solidFill>
              </a:rPr>
              <a:t> </a:t>
            </a:r>
            <a:r>
              <a:rPr lang="ru-RU" sz="4800" dirty="0" err="1">
                <a:solidFill>
                  <a:schemeClr val="tx1">
                    <a:lumMod val="20000"/>
                    <a:lumOff val="80000"/>
                  </a:schemeClr>
                </a:solidFill>
              </a:rPr>
              <a:t>режимі</a:t>
            </a:r>
            <a:r>
              <a:rPr lang="ru-RU" sz="4800" dirty="0">
                <a:solidFill>
                  <a:schemeClr val="tx1">
                    <a:lumMod val="20000"/>
                    <a:lumOff val="80000"/>
                  </a:schemeClr>
                </a:solidFill>
              </a:rPr>
              <a:t> </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11</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Прямоугольник 8"/>
          <p:cNvSpPr/>
          <p:nvPr/>
        </p:nvSpPr>
        <p:spPr>
          <a:xfrm>
            <a:off x="326571" y="339634"/>
            <a:ext cx="5930538" cy="5693866"/>
          </a:xfrm>
          <a:prstGeom prst="rect">
            <a:avLst/>
          </a:prstGeom>
        </p:spPr>
        <p:txBody>
          <a:bodyPr wrap="square">
            <a:spAutoFit/>
          </a:bodyPr>
          <a:lstStyle/>
          <a:p>
            <a:r>
              <a:rPr lang="ru-RU" sz="2800" dirty="0" err="1">
                <a:solidFill>
                  <a:srgbClr val="FF0000"/>
                </a:solidFill>
              </a:rPr>
              <a:t>Інспектор</a:t>
            </a:r>
            <a:r>
              <a:rPr lang="ru-RU" sz="2800" dirty="0"/>
              <a:t> </a:t>
            </a:r>
            <a:r>
              <a:rPr lang="ru-RU" sz="2800" dirty="0">
                <a:solidFill>
                  <a:schemeClr val="tx1">
                    <a:lumMod val="20000"/>
                    <a:lumOff val="80000"/>
                  </a:schemeClr>
                </a:solidFill>
              </a:rPr>
              <a:t>вносить в </a:t>
            </a:r>
            <a:r>
              <a:rPr lang="ru-RU" sz="2800" dirty="0" err="1">
                <a:solidFill>
                  <a:schemeClr val="tx1">
                    <a:lumMod val="20000"/>
                    <a:lumOff val="80000"/>
                  </a:schemeClr>
                </a:solidFill>
              </a:rPr>
              <a:t>електронну</a:t>
            </a:r>
            <a:r>
              <a:rPr lang="ru-RU" sz="2800" dirty="0">
                <a:solidFill>
                  <a:schemeClr val="tx1">
                    <a:lumMod val="20000"/>
                    <a:lumOff val="80000"/>
                  </a:schemeClr>
                </a:solidFill>
              </a:rPr>
              <a:t> базу всю </a:t>
            </a:r>
            <a:r>
              <a:rPr lang="ru-RU" sz="2800" dirty="0" err="1">
                <a:solidFill>
                  <a:schemeClr val="tx1">
                    <a:lumMod val="20000"/>
                    <a:lumOff val="80000"/>
                  </a:schemeClr>
                </a:solidFill>
              </a:rPr>
              <a:t>інформацію</a:t>
            </a:r>
            <a:r>
              <a:rPr lang="ru-RU" sz="2800"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a:t>
            </a:r>
            <a:r>
              <a:rPr lang="ru-RU" sz="2800" dirty="0" err="1">
                <a:solidFill>
                  <a:schemeClr val="tx1">
                    <a:lumMod val="20000"/>
                    <a:lumOff val="80000"/>
                  </a:schemeClr>
                </a:solidFill>
              </a:rPr>
              <a:t>документів</a:t>
            </a:r>
            <a:r>
              <a:rPr lang="ru-RU" sz="2800"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a:t>
            </a:r>
            <a:r>
              <a:rPr lang="ru-RU" sz="2800" dirty="0" err="1">
                <a:solidFill>
                  <a:schemeClr val="tx1">
                    <a:lumMod val="20000"/>
                    <a:lumOff val="80000"/>
                  </a:schemeClr>
                </a:solidFill>
              </a:rPr>
              <a:t>якими</a:t>
            </a:r>
            <a:r>
              <a:rPr lang="ru-RU" sz="2800" dirty="0">
                <a:solidFill>
                  <a:schemeClr val="tx1">
                    <a:lumMod val="20000"/>
                    <a:lumOff val="80000"/>
                  </a:schemeClr>
                </a:solidFill>
              </a:rPr>
              <a:t> доставлено особу в ІТТ, проводить </a:t>
            </a:r>
            <a:r>
              <a:rPr lang="ru-RU" sz="2800" dirty="0" err="1">
                <a:solidFill>
                  <a:schemeClr val="tx1">
                    <a:lumMod val="20000"/>
                    <a:lumOff val="80000"/>
                  </a:schemeClr>
                </a:solidFill>
              </a:rPr>
              <a:t>інтерв’ю</a:t>
            </a:r>
            <a:r>
              <a:rPr lang="ru-RU" sz="2800" dirty="0">
                <a:solidFill>
                  <a:schemeClr val="tx1">
                    <a:lumMod val="20000"/>
                    <a:lumOff val="80000"/>
                  </a:schemeClr>
                </a:solidFill>
              </a:rPr>
              <a:t> (</a:t>
            </a:r>
            <a:r>
              <a:rPr lang="ru-RU" sz="2800" dirty="0" err="1"/>
              <a:t>інспектор</a:t>
            </a:r>
            <a:r>
              <a:rPr lang="ru-RU" sz="2800" dirty="0"/>
              <a:t> </a:t>
            </a:r>
            <a:r>
              <a:rPr lang="ru-RU" sz="2800" dirty="0" err="1"/>
              <a:t>дізнається</a:t>
            </a:r>
            <a:r>
              <a:rPr lang="ru-RU" sz="2800" dirty="0"/>
              <a:t> про стан </a:t>
            </a:r>
            <a:r>
              <a:rPr lang="ru-RU" sz="2800" dirty="0" err="1"/>
              <a:t>здоров’я</a:t>
            </a:r>
            <a:r>
              <a:rPr lang="ru-RU" sz="2800" dirty="0"/>
              <a:t> </a:t>
            </a:r>
            <a:r>
              <a:rPr lang="ru-RU" sz="2800" dirty="0" err="1"/>
              <a:t>людини</a:t>
            </a:r>
            <a:r>
              <a:rPr lang="ru-RU" sz="2800" dirty="0"/>
              <a:t> та про </a:t>
            </a:r>
            <a:r>
              <a:rPr lang="ru-RU" sz="2800" dirty="0" err="1"/>
              <a:t>її</a:t>
            </a:r>
            <a:r>
              <a:rPr lang="ru-RU" sz="2800" dirty="0"/>
              <a:t> </a:t>
            </a:r>
            <a:r>
              <a:rPr lang="ru-RU" sz="2800" dirty="0" err="1"/>
              <a:t>базові</a:t>
            </a:r>
            <a:r>
              <a:rPr lang="ru-RU" sz="2800" dirty="0"/>
              <a:t> потреби</a:t>
            </a:r>
            <a:r>
              <a:rPr lang="ru-RU" sz="2800" dirty="0">
                <a:solidFill>
                  <a:schemeClr val="tx1">
                    <a:lumMod val="20000"/>
                    <a:lumOff val="80000"/>
                  </a:schemeClr>
                </a:solidFill>
              </a:rPr>
              <a:t>) та </a:t>
            </a:r>
            <a:r>
              <a:rPr lang="ru-RU" sz="2800" dirty="0" err="1">
                <a:solidFill>
                  <a:schemeClr val="tx1">
                    <a:lumMod val="20000"/>
                    <a:lumOff val="80000"/>
                  </a:schemeClr>
                </a:solidFill>
              </a:rPr>
              <a:t>фіксує</a:t>
            </a:r>
            <a:r>
              <a:rPr lang="ru-RU" sz="2800" dirty="0">
                <a:solidFill>
                  <a:schemeClr val="tx1">
                    <a:lumMod val="20000"/>
                    <a:lumOff val="80000"/>
                  </a:schemeClr>
                </a:solidFill>
              </a:rPr>
              <a:t> </a:t>
            </a:r>
            <a:r>
              <a:rPr lang="ru-RU" sz="2800" dirty="0" err="1">
                <a:solidFill>
                  <a:schemeClr val="tx1">
                    <a:lumMod val="20000"/>
                    <a:lumOff val="80000"/>
                  </a:schemeClr>
                </a:solidFill>
              </a:rPr>
              <a:t>дані</a:t>
            </a:r>
            <a:r>
              <a:rPr lang="ru-RU" sz="2800" dirty="0">
                <a:solidFill>
                  <a:schemeClr val="tx1">
                    <a:lumMod val="20000"/>
                    <a:lumOff val="80000"/>
                  </a:schemeClr>
                </a:solidFill>
              </a:rPr>
              <a:t> </a:t>
            </a:r>
            <a:r>
              <a:rPr lang="ru-RU" sz="2800" dirty="0" err="1">
                <a:solidFill>
                  <a:schemeClr val="tx1">
                    <a:lumMod val="20000"/>
                    <a:lumOff val="80000"/>
                  </a:schemeClr>
                </a:solidFill>
              </a:rPr>
              <a:t>зі</a:t>
            </a:r>
            <a:r>
              <a:rPr lang="ru-RU" sz="2800" dirty="0">
                <a:solidFill>
                  <a:schemeClr val="tx1">
                    <a:lumMod val="20000"/>
                    <a:lumOff val="80000"/>
                  </a:schemeClr>
                </a:solidFill>
              </a:rPr>
              <a:t> </a:t>
            </a:r>
            <a:r>
              <a:rPr lang="ru-RU" sz="2800" dirty="0" err="1">
                <a:solidFill>
                  <a:schemeClr val="tx1">
                    <a:lumMod val="20000"/>
                    <a:lumOff val="80000"/>
                  </a:schemeClr>
                </a:solidFill>
              </a:rPr>
              <a:t>слів</a:t>
            </a:r>
            <a:r>
              <a:rPr lang="ru-RU" sz="2800" dirty="0">
                <a:solidFill>
                  <a:schemeClr val="tx1">
                    <a:lumMod val="20000"/>
                    <a:lumOff val="80000"/>
                  </a:schemeClr>
                </a:solidFill>
              </a:rPr>
              <a:t> особи. </a:t>
            </a:r>
            <a:r>
              <a:rPr lang="ru-RU" sz="2800" dirty="0" err="1">
                <a:solidFill>
                  <a:schemeClr val="tx1">
                    <a:lumMod val="20000"/>
                    <a:lumOff val="80000"/>
                  </a:schemeClr>
                </a:solidFill>
              </a:rPr>
              <a:t>Після</a:t>
            </a:r>
            <a:r>
              <a:rPr lang="ru-RU" sz="2800" dirty="0">
                <a:solidFill>
                  <a:schemeClr val="tx1">
                    <a:lumMod val="20000"/>
                    <a:lumOff val="80000"/>
                  </a:schemeClr>
                </a:solidFill>
              </a:rPr>
              <a:t> </a:t>
            </a:r>
            <a:r>
              <a:rPr lang="ru-RU" sz="2800" dirty="0" err="1">
                <a:solidFill>
                  <a:schemeClr val="tx1">
                    <a:lumMod val="20000"/>
                    <a:lumOff val="80000"/>
                  </a:schemeClr>
                </a:solidFill>
              </a:rPr>
              <a:t>поміщення</a:t>
            </a:r>
            <a:r>
              <a:rPr lang="ru-RU" sz="2800" dirty="0">
                <a:solidFill>
                  <a:schemeClr val="tx1">
                    <a:lumMod val="20000"/>
                    <a:lumOff val="80000"/>
                  </a:schemeClr>
                </a:solidFill>
              </a:rPr>
              <a:t> особи в камеру </a:t>
            </a:r>
            <a:r>
              <a:rPr lang="ru-RU" sz="2800" dirty="0" err="1">
                <a:solidFill>
                  <a:schemeClr val="tx1">
                    <a:lumMod val="20000"/>
                    <a:lumOff val="80000"/>
                  </a:schemeClr>
                </a:solidFill>
              </a:rPr>
              <a:t>інспектор</a:t>
            </a:r>
            <a:r>
              <a:rPr lang="ru-RU" sz="2800" dirty="0">
                <a:solidFill>
                  <a:schemeClr val="tx1">
                    <a:lumMod val="20000"/>
                    <a:lumOff val="80000"/>
                  </a:schemeClr>
                </a:solidFill>
              </a:rPr>
              <a:t> </a:t>
            </a:r>
            <a:r>
              <a:rPr lang="ru-RU" sz="2800" dirty="0" err="1">
                <a:solidFill>
                  <a:schemeClr val="tx1">
                    <a:lumMod val="20000"/>
                    <a:lumOff val="80000"/>
                  </a:schemeClr>
                </a:solidFill>
              </a:rPr>
              <a:t>фіксує</a:t>
            </a:r>
            <a:r>
              <a:rPr lang="ru-RU" sz="2800" dirty="0">
                <a:solidFill>
                  <a:schemeClr val="tx1">
                    <a:lumMod val="20000"/>
                    <a:lumOff val="80000"/>
                  </a:schemeClr>
                </a:solidFill>
              </a:rPr>
              <a:t> </a:t>
            </a:r>
            <a:r>
              <a:rPr lang="ru-RU" sz="2800" dirty="0" err="1">
                <a:solidFill>
                  <a:schemeClr val="tx1">
                    <a:lumMod val="20000"/>
                    <a:lumOff val="80000"/>
                  </a:schemeClr>
                </a:solidFill>
              </a:rPr>
              <a:t>кожну</a:t>
            </a:r>
            <a:r>
              <a:rPr lang="ru-RU" sz="2800" dirty="0">
                <a:solidFill>
                  <a:schemeClr val="tx1">
                    <a:lumMod val="20000"/>
                    <a:lumOff val="80000"/>
                  </a:schemeClr>
                </a:solidFill>
              </a:rPr>
              <a:t> </a:t>
            </a:r>
            <a:r>
              <a:rPr lang="ru-RU" sz="2800" dirty="0" err="1">
                <a:solidFill>
                  <a:schemeClr val="tx1">
                    <a:lumMod val="20000"/>
                    <a:lumOff val="80000"/>
                  </a:schemeClr>
                </a:solidFill>
              </a:rPr>
              <a:t>подію</a:t>
            </a:r>
            <a:r>
              <a:rPr lang="ru-RU" sz="2800" dirty="0">
                <a:solidFill>
                  <a:schemeClr val="tx1">
                    <a:lumMod val="20000"/>
                    <a:lumOff val="80000"/>
                  </a:schemeClr>
                </a:solidFill>
              </a:rPr>
              <a:t>, яка </a:t>
            </a:r>
            <a:r>
              <a:rPr lang="ru-RU" sz="2800" dirty="0" err="1">
                <a:solidFill>
                  <a:schemeClr val="tx1">
                    <a:lumMod val="20000"/>
                    <a:lumOff val="80000"/>
                  </a:schemeClr>
                </a:solidFill>
              </a:rPr>
              <a:t>відбувається</a:t>
            </a:r>
            <a:r>
              <a:rPr lang="ru-RU" sz="2800"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особою: </a:t>
            </a:r>
            <a:r>
              <a:rPr lang="ru-RU" sz="2800" dirty="0" err="1">
                <a:solidFill>
                  <a:schemeClr val="tx1">
                    <a:lumMod val="20000"/>
                    <a:lumOff val="80000"/>
                  </a:schemeClr>
                </a:solidFill>
              </a:rPr>
              <a:t>харчування</a:t>
            </a:r>
            <a:r>
              <a:rPr lang="ru-RU" sz="2800" dirty="0">
                <a:solidFill>
                  <a:schemeClr val="tx1">
                    <a:lumMod val="20000"/>
                    <a:lumOff val="80000"/>
                  </a:schemeClr>
                </a:solidFill>
              </a:rPr>
              <a:t>, </a:t>
            </a:r>
            <a:r>
              <a:rPr lang="ru-RU" sz="2800" dirty="0" err="1">
                <a:solidFill>
                  <a:schemeClr val="tx1">
                    <a:lumMod val="20000"/>
                    <a:lumOff val="80000"/>
                  </a:schemeClr>
                </a:solidFill>
              </a:rPr>
              <a:t>прогулянки</a:t>
            </a:r>
            <a:r>
              <a:rPr lang="ru-RU" sz="2800" dirty="0">
                <a:solidFill>
                  <a:schemeClr val="tx1">
                    <a:lumMod val="20000"/>
                    <a:lumOff val="80000"/>
                  </a:schemeClr>
                </a:solidFill>
              </a:rPr>
              <a:t>, </a:t>
            </a:r>
            <a:r>
              <a:rPr lang="ru-RU" sz="2800" dirty="0" err="1">
                <a:solidFill>
                  <a:schemeClr val="tx1">
                    <a:lumMod val="20000"/>
                    <a:lumOff val="80000"/>
                  </a:schemeClr>
                </a:solidFill>
              </a:rPr>
              <a:t>зустрічі</a:t>
            </a:r>
            <a:r>
              <a:rPr lang="ru-RU" sz="2800" dirty="0">
                <a:solidFill>
                  <a:schemeClr val="tx1">
                    <a:lumMod val="20000"/>
                    <a:lumOff val="80000"/>
                  </a:schemeClr>
                </a:solidFill>
              </a:rPr>
              <a:t>, </a:t>
            </a:r>
            <a:r>
              <a:rPr lang="ru-RU" sz="2800" dirty="0" err="1">
                <a:solidFill>
                  <a:schemeClr val="tx1">
                    <a:lumMod val="20000"/>
                    <a:lumOff val="80000"/>
                  </a:schemeClr>
                </a:solidFill>
              </a:rPr>
              <a:t>чутливі</a:t>
            </a:r>
            <a:r>
              <a:rPr lang="ru-RU" sz="2800" dirty="0">
                <a:solidFill>
                  <a:schemeClr val="tx1">
                    <a:lumMod val="20000"/>
                    <a:lumOff val="80000"/>
                  </a:schemeClr>
                </a:solidFill>
              </a:rPr>
              <a:t> </a:t>
            </a:r>
            <a:r>
              <a:rPr lang="ru-RU" sz="2800" dirty="0" err="1">
                <a:solidFill>
                  <a:schemeClr val="tx1">
                    <a:lumMod val="20000"/>
                    <a:lumOff val="80000"/>
                  </a:schemeClr>
                </a:solidFill>
              </a:rPr>
              <a:t>дані</a:t>
            </a:r>
            <a:r>
              <a:rPr lang="ru-RU" sz="2800" dirty="0">
                <a:solidFill>
                  <a:schemeClr val="tx1">
                    <a:lumMod val="20000"/>
                    <a:lumOff val="80000"/>
                  </a:schemeClr>
                </a:solidFill>
              </a:rPr>
              <a:t>, </a:t>
            </a:r>
            <a:r>
              <a:rPr lang="ru-RU" sz="2800" dirty="0" err="1">
                <a:solidFill>
                  <a:schemeClr val="tx1">
                    <a:lumMod val="20000"/>
                    <a:lumOff val="80000"/>
                  </a:schemeClr>
                </a:solidFill>
              </a:rPr>
              <a:t>режимні</a:t>
            </a:r>
            <a:r>
              <a:rPr lang="ru-RU" sz="2800" dirty="0">
                <a:solidFill>
                  <a:schemeClr val="tx1">
                    <a:lumMod val="20000"/>
                    <a:lumOff val="80000"/>
                  </a:schemeClr>
                </a:solidFill>
              </a:rPr>
              <a:t> заходи, </a:t>
            </a:r>
            <a:r>
              <a:rPr lang="ru-RU" sz="2800" dirty="0" err="1">
                <a:solidFill>
                  <a:schemeClr val="tx1">
                    <a:lumMod val="20000"/>
                    <a:lumOff val="80000"/>
                  </a:schemeClr>
                </a:solidFill>
              </a:rPr>
              <a:t>вибуття</a:t>
            </a:r>
            <a:r>
              <a:rPr lang="ru-RU" sz="2800"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ІТТ та </a:t>
            </a:r>
            <a:r>
              <a:rPr lang="ru-RU" sz="2800" dirty="0" err="1">
                <a:solidFill>
                  <a:schemeClr val="tx1">
                    <a:lumMod val="20000"/>
                    <a:lumOff val="80000"/>
                  </a:schemeClr>
                </a:solidFill>
              </a:rPr>
              <a:t>інші</a:t>
            </a:r>
            <a:r>
              <a:rPr lang="ru-RU" sz="2800" dirty="0">
                <a:solidFill>
                  <a:schemeClr val="tx1">
                    <a:lumMod val="20000"/>
                    <a:lumOff val="80000"/>
                  </a:schemeClr>
                </a:solidFill>
              </a:rPr>
              <a:t> </a:t>
            </a:r>
            <a:r>
              <a:rPr lang="ru-RU" sz="2800" dirty="0" err="1">
                <a:solidFill>
                  <a:schemeClr val="tx1">
                    <a:lumMod val="20000"/>
                    <a:lumOff val="80000"/>
                  </a:schemeClr>
                </a:solidFill>
              </a:rPr>
              <a:t>події</a:t>
            </a:r>
            <a:r>
              <a:rPr lang="ru-RU" sz="2800" dirty="0">
                <a:solidFill>
                  <a:schemeClr val="tx1">
                    <a:lumMod val="20000"/>
                    <a:lumOff val="80000"/>
                  </a:schemeClr>
                </a:solidFill>
              </a:rPr>
              <a:t>, </a:t>
            </a:r>
            <a:r>
              <a:rPr lang="ru-RU" sz="2800" dirty="0" err="1">
                <a:solidFill>
                  <a:schemeClr val="tx1">
                    <a:lumMod val="20000"/>
                    <a:lumOff val="80000"/>
                  </a:schemeClr>
                </a:solidFill>
              </a:rPr>
              <a:t>які</a:t>
            </a:r>
            <a:r>
              <a:rPr lang="ru-RU" sz="2800" dirty="0">
                <a:solidFill>
                  <a:schemeClr val="tx1">
                    <a:lumMod val="20000"/>
                    <a:lumOff val="80000"/>
                  </a:schemeClr>
                </a:solidFill>
              </a:rPr>
              <a:t> </a:t>
            </a:r>
            <a:r>
              <a:rPr lang="ru-RU" sz="2800" dirty="0" err="1">
                <a:solidFill>
                  <a:schemeClr val="tx1">
                    <a:lumMod val="20000"/>
                    <a:lumOff val="80000"/>
                  </a:schemeClr>
                </a:solidFill>
              </a:rPr>
              <a:t>можуть</a:t>
            </a:r>
            <a:r>
              <a:rPr lang="ru-RU" sz="2800" dirty="0">
                <a:solidFill>
                  <a:schemeClr val="tx1">
                    <a:lumMod val="20000"/>
                    <a:lumOff val="80000"/>
                  </a:schemeClr>
                </a:solidFill>
              </a:rPr>
              <a:t> </a:t>
            </a:r>
            <a:r>
              <a:rPr lang="ru-RU" sz="2800" dirty="0" err="1">
                <a:solidFill>
                  <a:schemeClr val="tx1">
                    <a:lumMod val="20000"/>
                    <a:lumOff val="80000"/>
                  </a:schemeClr>
                </a:solidFill>
              </a:rPr>
              <a:t>відбуватися</a:t>
            </a:r>
            <a:r>
              <a:rPr lang="ru-RU" sz="2800"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a:t>
            </a:r>
            <a:r>
              <a:rPr lang="ru-RU" sz="2800" dirty="0" err="1">
                <a:solidFill>
                  <a:schemeClr val="tx1">
                    <a:lumMod val="20000"/>
                    <a:lumOff val="80000"/>
                  </a:schemeClr>
                </a:solidFill>
              </a:rPr>
              <a:t>людиною</a:t>
            </a:r>
            <a:r>
              <a:rPr lang="ru-RU" sz="2800" dirty="0">
                <a:solidFill>
                  <a:schemeClr val="tx1">
                    <a:lumMod val="20000"/>
                    <a:lumOff val="80000"/>
                  </a:schemeClr>
                </a:solidFill>
              </a:rPr>
              <a:t> в ІТТ. </a:t>
            </a:r>
          </a:p>
        </p:txBody>
      </p:sp>
      <p:pic>
        <p:nvPicPr>
          <p:cNvPr id="11266" name="Picture 2"/>
          <p:cNvPicPr>
            <a:picLocks noChangeAspect="1" noChangeArrowheads="1"/>
          </p:cNvPicPr>
          <p:nvPr/>
        </p:nvPicPr>
        <p:blipFill>
          <a:blip r:embed="rId4" cstate="print"/>
          <a:srcRect/>
          <a:stretch>
            <a:fillRect/>
          </a:stretch>
        </p:blipFill>
        <p:spPr bwMode="auto">
          <a:xfrm>
            <a:off x="6374674" y="264591"/>
            <a:ext cx="5603966" cy="6095660"/>
          </a:xfrm>
          <a:prstGeom prst="rect">
            <a:avLst/>
          </a:prstGeom>
          <a:noFill/>
          <a:ln w="9525">
            <a:noFill/>
            <a:miter lim="800000"/>
            <a:headEnd/>
            <a:tailEnd/>
          </a:ln>
        </p:spPr>
      </p:pic>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teren5a632fffe3f0c3.jpg"/>
          <p:cNvPicPr>
            <a:picLocks noChangeAspect="1"/>
          </p:cNvPicPr>
          <p:nvPr/>
        </p:nvPicPr>
        <p:blipFill>
          <a:blip r:embed="rId3" cstate="print"/>
          <a:stretch>
            <a:fillRect/>
          </a:stretch>
        </p:blipFill>
        <p:spPr>
          <a:xfrm>
            <a:off x="7195930" y="390498"/>
            <a:ext cx="4678017" cy="2504688"/>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12</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br>
              <a:rPr lang="en-US" sz="5400" dirty="0"/>
            </a:br>
            <a:endParaRPr lang="ru-RU" sz="5300" kern="1200" dirty="0"/>
          </a:p>
        </p:txBody>
      </p:sp>
      <p:sp>
        <p:nvSpPr>
          <p:cNvPr id="3" name="Прямоугольник 2"/>
          <p:cNvSpPr/>
          <p:nvPr/>
        </p:nvSpPr>
        <p:spPr>
          <a:xfrm>
            <a:off x="990732" y="2107364"/>
            <a:ext cx="6096000" cy="1569660"/>
          </a:xfrm>
          <a:prstGeom prst="rect">
            <a:avLst/>
          </a:prstGeom>
        </p:spPr>
        <p:txBody>
          <a:bodyPr>
            <a:spAutoFit/>
          </a:bodyPr>
          <a:lstStyle/>
          <a:p>
            <a:pPr indent="450215" algn="just">
              <a:spcAft>
                <a:spcPts val="0"/>
              </a:spcAft>
            </a:pPr>
            <a:r>
              <a:rPr lang="uk-UA" sz="2400" dirty="0">
                <a:solidFill>
                  <a:srgbClr val="FFFFFF"/>
                </a:solidFill>
                <a:ea typeface="Calibri" panose="020F0502020204030204" pitchFamily="34" charset="0"/>
                <a:cs typeface="Segoe UI Semibold" pitchFamily="34" charset="0"/>
              </a:rPr>
              <a:t>Метою діяльності є гарантія безпечного перебування затриманих осіб у територіальному орга­ні поліції/ізоляторі тимчасового тримання</a:t>
            </a:r>
            <a:endParaRPr lang="en-US" sz="2400" dirty="0">
              <a:solidFill>
                <a:srgbClr val="FFFFFF"/>
              </a:solidFill>
              <a:effectLst/>
              <a:ea typeface="Calibri" panose="020F0502020204030204" pitchFamily="34" charset="0"/>
              <a:cs typeface="Segoe UI Semibold" pitchFamily="34" charset="0"/>
            </a:endParaRPr>
          </a:p>
        </p:txBody>
      </p:sp>
      <p:sp>
        <p:nvSpPr>
          <p:cNvPr id="4" name="Прямоугольник 3"/>
          <p:cNvSpPr/>
          <p:nvPr/>
        </p:nvSpPr>
        <p:spPr>
          <a:xfrm>
            <a:off x="370546" y="312023"/>
            <a:ext cx="6282045" cy="1754326"/>
          </a:xfrm>
          <a:prstGeom prst="rect">
            <a:avLst/>
          </a:prstGeom>
        </p:spPr>
        <p:txBody>
          <a:bodyPr wrap="square">
            <a:spAutoFit/>
          </a:bodyPr>
          <a:lstStyle/>
          <a:p>
            <a:pPr algn="ctr"/>
            <a:r>
              <a:rPr lang="uk-UA" sz="4400" b="1" dirty="0">
                <a:solidFill>
                  <a:schemeClr val="bg1"/>
                </a:solidFill>
                <a:ea typeface="Calibri" panose="020F0502020204030204" pitchFamily="34" charset="0"/>
                <a:cs typeface="Times New Roman" panose="02020603050405020304" pitchFamily="18" charset="0"/>
              </a:rPr>
              <a:t> </a:t>
            </a:r>
            <a:r>
              <a:rPr lang="uk-UA" sz="4400" b="1" dirty="0">
                <a:solidFill>
                  <a:srgbClr val="FFFFFF"/>
                </a:solidFill>
                <a:ea typeface="Calibri" panose="020F0502020204030204" pitchFamily="34" charset="0"/>
                <a:cs typeface="Times New Roman" panose="02020603050405020304" pitchFamily="18" charset="0"/>
              </a:rPr>
              <a:t>С</a:t>
            </a:r>
            <a:r>
              <a:rPr lang="ru-RU" sz="4400" b="1" dirty="0" err="1">
                <a:solidFill>
                  <a:srgbClr val="FFFFFF"/>
                </a:solidFill>
                <a:ea typeface="Calibri" panose="020F0502020204030204" pitchFamily="34" charset="0"/>
                <a:cs typeface="Times New Roman" panose="02020603050405020304" pitchFamily="18" charset="0"/>
              </a:rPr>
              <a:t>ustody</a:t>
            </a:r>
            <a:r>
              <a:rPr lang="ru-RU" sz="4400" b="1" dirty="0">
                <a:solidFill>
                  <a:srgbClr val="FFFFFF"/>
                </a:solidFill>
                <a:ea typeface="Calibri" panose="020F0502020204030204" pitchFamily="34" charset="0"/>
                <a:cs typeface="Times New Roman" panose="02020603050405020304" pitchFamily="18" charset="0"/>
              </a:rPr>
              <a:t> </a:t>
            </a:r>
            <a:r>
              <a:rPr lang="ru-RU" sz="4400" b="1" dirty="0" err="1">
                <a:solidFill>
                  <a:srgbClr val="FFFFFF"/>
                </a:solidFill>
                <a:ea typeface="Calibri" panose="020F0502020204030204" pitchFamily="34" charset="0"/>
                <a:cs typeface="Times New Roman" panose="02020603050405020304" pitchFamily="18" charset="0"/>
              </a:rPr>
              <a:t>officer</a:t>
            </a:r>
            <a:r>
              <a:rPr lang="uk-UA" sz="4400" b="1" dirty="0">
                <a:solidFill>
                  <a:srgbClr val="FFFFFF"/>
                </a:solidFill>
                <a:ea typeface="Calibri" panose="020F0502020204030204" pitchFamily="34" charset="0"/>
                <a:cs typeface="Times New Roman" panose="02020603050405020304" pitchFamily="18" charset="0"/>
              </a:rPr>
              <a:t> –</a:t>
            </a:r>
            <a:endParaRPr lang="en-US" sz="4400" b="1" dirty="0">
              <a:solidFill>
                <a:srgbClr val="FFFFFF"/>
              </a:solidFill>
            </a:endParaRPr>
          </a:p>
          <a:p>
            <a:pPr algn="ctr"/>
            <a:r>
              <a:rPr lang="uk-UA" sz="3200" dirty="0">
                <a:solidFill>
                  <a:srgbClr val="FFFFFF"/>
                </a:solidFill>
                <a:ea typeface="Calibri" panose="020F0502020204030204" pitchFamily="34" charset="0"/>
                <a:cs typeface="Times New Roman" panose="02020603050405020304" pitchFamily="18" charset="0"/>
              </a:rPr>
              <a:t>особа, відповідальна за затрима­них </a:t>
            </a:r>
            <a:endParaRPr lang="en-US" sz="3200" dirty="0">
              <a:solidFill>
                <a:srgbClr val="FFFFFF"/>
              </a:solidFill>
            </a:endParaRPr>
          </a:p>
        </p:txBody>
      </p:sp>
      <p:sp>
        <p:nvSpPr>
          <p:cNvPr id="5" name="Прямоугольник 4"/>
          <p:cNvSpPr/>
          <p:nvPr/>
        </p:nvSpPr>
        <p:spPr>
          <a:xfrm>
            <a:off x="1081061" y="3764649"/>
            <a:ext cx="6096000" cy="830997"/>
          </a:xfrm>
          <a:prstGeom prst="rect">
            <a:avLst/>
          </a:prstGeom>
        </p:spPr>
        <p:txBody>
          <a:bodyPr>
            <a:spAutoFit/>
          </a:bodyPr>
          <a:lstStyle/>
          <a:p>
            <a:r>
              <a:rPr lang="uk-UA" sz="2400" dirty="0">
                <a:solidFill>
                  <a:srgbClr val="FFFFFF"/>
                </a:solidFill>
                <a:ea typeface="Calibri" panose="020F0502020204030204" pitchFamily="34" charset="0"/>
                <a:cs typeface="Times New Roman" panose="02020603050405020304" pitchFamily="18" charset="0"/>
              </a:rPr>
              <a:t>(С</a:t>
            </a:r>
            <a:r>
              <a:rPr lang="ru-RU" sz="2400" dirty="0" err="1">
                <a:solidFill>
                  <a:srgbClr val="FFFFFF"/>
                </a:solidFill>
                <a:ea typeface="Calibri" panose="020F0502020204030204" pitchFamily="34" charset="0"/>
                <a:cs typeface="Times New Roman" panose="02020603050405020304" pitchFamily="18" charset="0"/>
              </a:rPr>
              <a:t>ustody</a:t>
            </a:r>
            <a:r>
              <a:rPr lang="ru-RU" sz="2400" dirty="0">
                <a:solidFill>
                  <a:srgbClr val="FFFFFF"/>
                </a:solidFill>
                <a:ea typeface="Calibri" panose="020F0502020204030204" pitchFamily="34" charset="0"/>
                <a:cs typeface="Times New Roman" panose="02020603050405020304" pitchFamily="18" charset="0"/>
              </a:rPr>
              <a:t> </a:t>
            </a:r>
            <a:r>
              <a:rPr lang="ru-RU" sz="2400" dirty="0" err="1">
                <a:solidFill>
                  <a:srgbClr val="FFFFFF"/>
                </a:solidFill>
                <a:ea typeface="Calibri" panose="020F0502020204030204" pitchFamily="34" charset="0"/>
                <a:cs typeface="Times New Roman" panose="02020603050405020304" pitchFamily="18" charset="0"/>
              </a:rPr>
              <a:t>officer</a:t>
            </a:r>
            <a:r>
              <a:rPr lang="uk-UA" sz="2400" dirty="0">
                <a:solidFill>
                  <a:srgbClr val="FFFFFF"/>
                </a:solidFill>
                <a:ea typeface="Calibri" panose="020F0502020204030204" pitchFamily="34" charset="0"/>
                <a:cs typeface="Times New Roman" panose="02020603050405020304" pitchFamily="18" charset="0"/>
              </a:rPr>
              <a:t>)</a:t>
            </a:r>
            <a:r>
              <a:rPr lang="ru-RU" sz="2400" dirty="0">
                <a:solidFill>
                  <a:srgbClr val="FFFFFF"/>
                </a:solidFill>
              </a:rPr>
              <a:t> </a:t>
            </a:r>
            <a:r>
              <a:rPr lang="uk-UA" sz="2400" dirty="0">
                <a:solidFill>
                  <a:srgbClr val="FFFFFF"/>
                </a:solidFill>
                <a:ea typeface="Calibri" panose="020F0502020204030204" pitchFamily="34" charset="0"/>
                <a:cs typeface="Times New Roman" panose="02020603050405020304" pitchFamily="18" charset="0"/>
              </a:rPr>
              <a:t>є в структурі органів досудового розслідування (ст. 212 КПК)</a:t>
            </a:r>
            <a:endParaRPr lang="en-US" sz="2400" dirty="0">
              <a:solidFill>
                <a:srgbClr val="FFFFFF"/>
              </a:solidFill>
            </a:endParaRPr>
          </a:p>
        </p:txBody>
      </p:sp>
      <p:sp>
        <p:nvSpPr>
          <p:cNvPr id="6" name="Прямоугольник 5"/>
          <p:cNvSpPr/>
          <p:nvPr/>
        </p:nvSpPr>
        <p:spPr>
          <a:xfrm>
            <a:off x="1345474" y="5322096"/>
            <a:ext cx="9522823" cy="1569660"/>
          </a:xfrm>
          <a:prstGeom prst="rect">
            <a:avLst/>
          </a:prstGeom>
        </p:spPr>
        <p:txBody>
          <a:bodyPr wrap="square">
            <a:spAutoFit/>
          </a:bodyPr>
          <a:lstStyle/>
          <a:p>
            <a:r>
              <a:rPr lang="uk-UA" sz="2400" dirty="0">
                <a:solidFill>
                  <a:srgbClr val="FFFFFF"/>
                </a:solidFill>
                <a:ea typeface="Calibri" panose="020F0502020204030204" pitchFamily="34" charset="0"/>
                <a:cs typeface="Times New Roman" panose="02020603050405020304" pitchFamily="18" charset="0"/>
              </a:rPr>
              <a:t>що призводить до конфлікту інтересів, адже з одного боку — службові особи є працівниками підрозділів, що безпосередньо здійснюють розслідування, а з іншого — вони мають відповідати за безпеку затриманих осіб. </a:t>
            </a:r>
            <a:endParaRPr lang="en-US" sz="2400" dirty="0">
              <a:solidFill>
                <a:srgbClr val="FFFFFF"/>
              </a:solidFill>
            </a:endParaRPr>
          </a:p>
        </p:txBody>
      </p:sp>
      <p:sp>
        <p:nvSpPr>
          <p:cNvPr id="13" name="Стрелка вправо 12"/>
          <p:cNvSpPr/>
          <p:nvPr/>
        </p:nvSpPr>
        <p:spPr>
          <a:xfrm>
            <a:off x="206455" y="2220785"/>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5400000">
            <a:off x="5468137" y="467527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3353295"/>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000"/>
                                        <p:tgtEl>
                                          <p:spTgt spid="4"/>
                                        </p:tgtEl>
                                      </p:cBhvr>
                                    </p:animEffect>
                                    <p:set>
                                      <p:cBhvr>
                                        <p:cTn id="69" dur="1" fill="hold">
                                          <p:stCondLst>
                                            <p:cond delay="1999"/>
                                          </p:stCondLst>
                                        </p:cTn>
                                        <p:tgtEl>
                                          <p:spTgt spid="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2000"/>
                                        <p:tgtEl>
                                          <p:spTgt spid="3"/>
                                        </p:tgtEl>
                                      </p:cBhvr>
                                    </p:animEffect>
                                    <p:set>
                                      <p:cBhvr>
                                        <p:cTn id="74" dur="1" fill="hold">
                                          <p:stCondLst>
                                            <p:cond delay="1999"/>
                                          </p:stCondLst>
                                        </p:cTn>
                                        <p:tgtEl>
                                          <p:spTgt spid="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2000"/>
                                        <p:tgtEl>
                                          <p:spTgt spid="5"/>
                                        </p:tgtEl>
                                      </p:cBhvr>
                                    </p:animEffect>
                                    <p:set>
                                      <p:cBhvr>
                                        <p:cTn id="79" dur="1" fill="hold">
                                          <p:stCondLst>
                                            <p:cond delay="1999"/>
                                          </p:stCondLst>
                                        </p:cTn>
                                        <p:tgtEl>
                                          <p:spTgt spid="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2000"/>
                                        <p:tgtEl>
                                          <p:spTgt spid="6"/>
                                        </p:tgtEl>
                                      </p:cBhvr>
                                    </p:animEffect>
                                    <p:set>
                                      <p:cBhvr>
                                        <p:cTn id="8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Поліція показала систему відеофіксації дій правоохоронців в ізоляторах Custody Records"/>
          <p:cNvPicPr/>
          <p:nvPr/>
        </p:nvPicPr>
        <p:blipFill>
          <a:blip r:embed="rId3" cstate="print"/>
          <a:srcRect/>
          <a:stretch>
            <a:fillRect/>
          </a:stretch>
        </p:blipFill>
        <p:spPr bwMode="auto">
          <a:xfrm>
            <a:off x="7282069" y="326086"/>
            <a:ext cx="4572000" cy="3051810"/>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13</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Прямоугольник 6"/>
          <p:cNvSpPr/>
          <p:nvPr/>
        </p:nvSpPr>
        <p:spPr>
          <a:xfrm>
            <a:off x="613954" y="197346"/>
            <a:ext cx="9966960" cy="5940088"/>
          </a:xfrm>
          <a:prstGeom prst="rect">
            <a:avLst/>
          </a:prstGeom>
        </p:spPr>
        <p:txBody>
          <a:bodyPr wrap="square">
            <a:spAutoFit/>
          </a:bodyPr>
          <a:lstStyle/>
          <a:p>
            <a:pPr algn="ctr"/>
            <a:r>
              <a:rPr lang="ru-RU" sz="3600" b="1" dirty="0" err="1">
                <a:solidFill>
                  <a:schemeClr val="tx1">
                    <a:lumMod val="60000"/>
                    <a:lumOff val="40000"/>
                  </a:schemeClr>
                </a:solidFill>
              </a:rPr>
              <a:t>Єдина</a:t>
            </a:r>
            <a:r>
              <a:rPr lang="ru-RU" sz="3600" b="1" dirty="0">
                <a:solidFill>
                  <a:schemeClr val="tx1">
                    <a:lumMod val="60000"/>
                    <a:lumOff val="40000"/>
                  </a:schemeClr>
                </a:solidFill>
              </a:rPr>
              <a:t> </a:t>
            </a:r>
            <a:r>
              <a:rPr lang="ru-RU" sz="3600" b="1" dirty="0" err="1">
                <a:solidFill>
                  <a:schemeClr val="tx1">
                    <a:lumMod val="60000"/>
                    <a:lumOff val="40000"/>
                  </a:schemeClr>
                </a:solidFill>
              </a:rPr>
              <a:t>електронна</a:t>
            </a:r>
            <a:r>
              <a:rPr lang="ru-RU" sz="3600" b="1" dirty="0">
                <a:solidFill>
                  <a:schemeClr val="tx1">
                    <a:lumMod val="60000"/>
                    <a:lumOff val="40000"/>
                  </a:schemeClr>
                </a:solidFill>
              </a:rPr>
              <a:t> база </a:t>
            </a:r>
            <a:r>
              <a:rPr lang="ru-RU" sz="3600" b="1" dirty="0" err="1">
                <a:solidFill>
                  <a:schemeClr val="tx1">
                    <a:lumMod val="60000"/>
                    <a:lumOff val="40000"/>
                  </a:schemeClr>
                </a:solidFill>
              </a:rPr>
              <a:t>обліку</a:t>
            </a:r>
            <a:r>
              <a:rPr lang="ru-RU" sz="3600" b="1" dirty="0">
                <a:solidFill>
                  <a:schemeClr val="tx1">
                    <a:lumMod val="60000"/>
                    <a:lumOff val="40000"/>
                  </a:schemeClr>
                </a:solidFill>
              </a:rPr>
              <a:t> </a:t>
            </a:r>
            <a:r>
              <a:rPr lang="ru-RU" sz="3600" b="1" dirty="0" err="1">
                <a:solidFill>
                  <a:schemeClr val="tx1">
                    <a:lumMod val="60000"/>
                    <a:lumOff val="40000"/>
                  </a:schemeClr>
                </a:solidFill>
              </a:rPr>
              <a:t>усіх</a:t>
            </a:r>
            <a:r>
              <a:rPr lang="ru-RU" sz="3600" b="1" dirty="0">
                <a:solidFill>
                  <a:schemeClr val="tx1">
                    <a:lumMod val="60000"/>
                    <a:lumOff val="40000"/>
                  </a:schemeClr>
                </a:solidFill>
              </a:rPr>
              <a:t> </a:t>
            </a:r>
            <a:r>
              <a:rPr lang="ru-RU" sz="3600" b="1" dirty="0" err="1">
                <a:solidFill>
                  <a:schemeClr val="tx1">
                    <a:lumMod val="60000"/>
                    <a:lumOff val="40000"/>
                  </a:schemeClr>
                </a:solidFill>
              </a:rPr>
              <a:t>дій</a:t>
            </a:r>
            <a:r>
              <a:rPr lang="ru-RU" sz="3600" b="1" dirty="0">
                <a:solidFill>
                  <a:schemeClr val="tx1">
                    <a:lumMod val="60000"/>
                    <a:lumOff val="40000"/>
                  </a:schemeClr>
                </a:solidFill>
              </a:rPr>
              <a:t> </a:t>
            </a:r>
            <a:r>
              <a:rPr lang="ru-RU" sz="3600" b="1" dirty="0" err="1">
                <a:solidFill>
                  <a:schemeClr val="tx1">
                    <a:lumMod val="60000"/>
                    <a:lumOff val="40000"/>
                  </a:schemeClr>
                </a:solidFill>
              </a:rPr>
              <a:t>із</a:t>
            </a:r>
            <a:r>
              <a:rPr lang="ru-RU" sz="3600" b="1" dirty="0">
                <a:solidFill>
                  <a:schemeClr val="tx1">
                    <a:lumMod val="60000"/>
                    <a:lumOff val="40000"/>
                  </a:schemeClr>
                </a:solidFill>
              </a:rPr>
              <a:t> </a:t>
            </a:r>
            <a:r>
              <a:rPr lang="ru-RU" sz="3600" b="1" dirty="0" err="1">
                <a:solidFill>
                  <a:schemeClr val="tx1">
                    <a:lumMod val="60000"/>
                    <a:lumOff val="40000"/>
                  </a:schemeClr>
                </a:solidFill>
              </a:rPr>
              <a:t>затриманою</a:t>
            </a:r>
            <a:r>
              <a:rPr lang="ru-RU" sz="3600" b="1" dirty="0">
                <a:solidFill>
                  <a:schemeClr val="tx1">
                    <a:lumMod val="60000"/>
                    <a:lumOff val="40000"/>
                  </a:schemeClr>
                </a:solidFill>
              </a:rPr>
              <a:t> особою </a:t>
            </a:r>
          </a:p>
          <a:p>
            <a:endParaRPr lang="ru-RU" sz="2800" dirty="0">
              <a:solidFill>
                <a:schemeClr val="tx1">
                  <a:lumMod val="20000"/>
                  <a:lumOff val="80000"/>
                </a:schemeClr>
              </a:solidFill>
            </a:endParaRPr>
          </a:p>
          <a:p>
            <a:r>
              <a:rPr lang="ru-RU" sz="2800" dirty="0" err="1">
                <a:solidFill>
                  <a:schemeClr val="tx1">
                    <a:lumMod val="20000"/>
                    <a:lumOff val="80000"/>
                  </a:schemeClr>
                </a:solidFill>
              </a:rPr>
              <a:t>Електронна</a:t>
            </a:r>
            <a:r>
              <a:rPr lang="ru-RU" sz="2800" dirty="0">
                <a:solidFill>
                  <a:schemeClr val="tx1">
                    <a:lumMod val="20000"/>
                    <a:lumOff val="80000"/>
                  </a:schemeClr>
                </a:solidFill>
              </a:rPr>
              <a:t> база створена в </a:t>
            </a:r>
            <a:r>
              <a:rPr lang="ru-RU" sz="2800" dirty="0" err="1">
                <a:solidFill>
                  <a:schemeClr val="tx1">
                    <a:lumMod val="20000"/>
                    <a:lumOff val="80000"/>
                  </a:schemeClr>
                </a:solidFill>
              </a:rPr>
              <a:t>інформаційному</a:t>
            </a:r>
            <a:r>
              <a:rPr lang="ru-RU" sz="2800" dirty="0">
                <a:solidFill>
                  <a:schemeClr val="tx1">
                    <a:lumMod val="20000"/>
                    <a:lumOff val="80000"/>
                  </a:schemeClr>
                </a:solidFill>
              </a:rPr>
              <a:t> </a:t>
            </a:r>
            <a:r>
              <a:rPr lang="ru-RU" sz="2800" dirty="0" err="1">
                <a:solidFill>
                  <a:schemeClr val="tx1">
                    <a:lumMod val="20000"/>
                    <a:lumOff val="80000"/>
                  </a:schemeClr>
                </a:solidFill>
              </a:rPr>
              <a:t>порталі</a:t>
            </a:r>
            <a:r>
              <a:rPr lang="ru-RU" sz="2800" dirty="0">
                <a:solidFill>
                  <a:schemeClr val="tx1">
                    <a:lumMod val="20000"/>
                    <a:lumOff val="80000"/>
                  </a:schemeClr>
                </a:solidFill>
              </a:rPr>
              <a:t> </a:t>
            </a:r>
            <a:r>
              <a:rPr lang="ru-RU" sz="2800" dirty="0" err="1">
                <a:solidFill>
                  <a:schemeClr val="tx1">
                    <a:lumMod val="20000"/>
                    <a:lumOff val="80000"/>
                  </a:schemeClr>
                </a:solidFill>
              </a:rPr>
              <a:t>Національної</a:t>
            </a:r>
            <a:r>
              <a:rPr lang="ru-RU" sz="2800" dirty="0">
                <a:solidFill>
                  <a:schemeClr val="tx1">
                    <a:lumMod val="20000"/>
                    <a:lumOff val="80000"/>
                  </a:schemeClr>
                </a:solidFill>
              </a:rPr>
              <a:t> </a:t>
            </a:r>
            <a:r>
              <a:rPr lang="ru-RU" sz="2800" dirty="0" err="1">
                <a:solidFill>
                  <a:schemeClr val="tx1">
                    <a:lumMod val="20000"/>
                    <a:lumOff val="80000"/>
                  </a:schemeClr>
                </a:solidFill>
              </a:rPr>
              <a:t>поліції</a:t>
            </a:r>
            <a:r>
              <a:rPr lang="ru-RU" sz="2800" dirty="0">
                <a:solidFill>
                  <a:schemeClr val="tx1">
                    <a:lumMod val="20000"/>
                    <a:lumOff val="80000"/>
                  </a:schemeClr>
                </a:solidFill>
              </a:rPr>
              <a:t> (</a:t>
            </a:r>
            <a:r>
              <a:rPr lang="ru-RU" sz="2800" dirty="0" err="1">
                <a:solidFill>
                  <a:schemeClr val="tx1">
                    <a:lumMod val="20000"/>
                    <a:lumOff val="80000"/>
                  </a:schemeClr>
                </a:solidFill>
              </a:rPr>
              <a:t>системі</a:t>
            </a:r>
            <a:r>
              <a:rPr lang="ru-RU" sz="2800" dirty="0">
                <a:solidFill>
                  <a:schemeClr val="tx1">
                    <a:lumMod val="20000"/>
                    <a:lumOff val="80000"/>
                  </a:schemeClr>
                </a:solidFill>
              </a:rPr>
              <a:t> «</a:t>
            </a:r>
            <a:r>
              <a:rPr lang="ru-RU" sz="2800" dirty="0">
                <a:solidFill>
                  <a:srgbClr val="FF0000"/>
                </a:solidFill>
              </a:rPr>
              <a:t>АРМОР</a:t>
            </a:r>
            <a:r>
              <a:rPr lang="ru-RU" sz="2800" dirty="0">
                <a:solidFill>
                  <a:schemeClr val="tx1">
                    <a:lumMod val="20000"/>
                    <a:lumOff val="80000"/>
                  </a:schemeClr>
                </a:solidFill>
              </a:rPr>
              <a:t>»). </a:t>
            </a:r>
            <a:r>
              <a:rPr lang="ru-RU" sz="2800" dirty="0" err="1">
                <a:solidFill>
                  <a:schemeClr val="tx1">
                    <a:lumMod val="20000"/>
                    <a:lumOff val="80000"/>
                  </a:schemeClr>
                </a:solidFill>
              </a:rPr>
              <a:t>Запровадження</a:t>
            </a:r>
            <a:r>
              <a:rPr lang="ru-RU" sz="2800" dirty="0">
                <a:solidFill>
                  <a:schemeClr val="tx1">
                    <a:lumMod val="20000"/>
                    <a:lumOff val="80000"/>
                  </a:schemeClr>
                </a:solidFill>
              </a:rPr>
              <a:t> </a:t>
            </a:r>
            <a:r>
              <a:rPr lang="ru-RU" sz="2800" dirty="0" err="1">
                <a:solidFill>
                  <a:schemeClr val="tx1">
                    <a:lumMod val="20000"/>
                    <a:lumOff val="80000"/>
                  </a:schemeClr>
                </a:solidFill>
              </a:rPr>
              <a:t>електронної</a:t>
            </a:r>
            <a:r>
              <a:rPr lang="ru-RU" sz="2800" dirty="0">
                <a:solidFill>
                  <a:schemeClr val="tx1">
                    <a:lumMod val="20000"/>
                    <a:lumOff val="80000"/>
                  </a:schemeClr>
                </a:solidFill>
              </a:rPr>
              <a:t> </a:t>
            </a:r>
            <a:r>
              <a:rPr lang="ru-RU" sz="2800" dirty="0" err="1">
                <a:solidFill>
                  <a:schemeClr val="tx1">
                    <a:lumMod val="20000"/>
                    <a:lumOff val="80000"/>
                  </a:schemeClr>
                </a:solidFill>
              </a:rPr>
              <a:t>бази</a:t>
            </a:r>
            <a:r>
              <a:rPr lang="ru-RU" sz="2800" dirty="0">
                <a:solidFill>
                  <a:schemeClr val="tx1">
                    <a:lumMod val="20000"/>
                    <a:lumOff val="80000"/>
                  </a:schemeClr>
                </a:solidFill>
              </a:rPr>
              <a:t> покликано </a:t>
            </a:r>
            <a:r>
              <a:rPr lang="ru-RU" sz="2800" dirty="0" err="1">
                <a:solidFill>
                  <a:schemeClr val="tx1">
                    <a:lumMod val="20000"/>
                    <a:lumOff val="80000"/>
                  </a:schemeClr>
                </a:solidFill>
              </a:rPr>
              <a:t>зменшити</a:t>
            </a:r>
            <a:r>
              <a:rPr lang="ru-RU" sz="2800" dirty="0">
                <a:solidFill>
                  <a:schemeClr val="tx1">
                    <a:lumMod val="20000"/>
                    <a:lumOff val="80000"/>
                  </a:schemeClr>
                </a:solidFill>
              </a:rPr>
              <a:t> </a:t>
            </a:r>
            <a:r>
              <a:rPr lang="ru-RU" sz="2800" dirty="0" err="1">
                <a:solidFill>
                  <a:schemeClr val="tx1">
                    <a:lumMod val="20000"/>
                    <a:lumOff val="80000"/>
                  </a:schemeClr>
                </a:solidFill>
              </a:rPr>
              <a:t>робоче</a:t>
            </a:r>
            <a:r>
              <a:rPr lang="ru-RU" sz="2800" dirty="0">
                <a:solidFill>
                  <a:schemeClr val="tx1">
                    <a:lumMod val="20000"/>
                    <a:lumOff val="80000"/>
                  </a:schemeClr>
                </a:solidFill>
              </a:rPr>
              <a:t> </a:t>
            </a:r>
            <a:r>
              <a:rPr lang="ru-RU" sz="2800" dirty="0" err="1">
                <a:solidFill>
                  <a:schemeClr val="tx1">
                    <a:lumMod val="20000"/>
                    <a:lumOff val="80000"/>
                  </a:schemeClr>
                </a:solidFill>
              </a:rPr>
              <a:t>навантаження</a:t>
            </a:r>
            <a:r>
              <a:rPr lang="ru-RU" sz="2800" dirty="0">
                <a:solidFill>
                  <a:schemeClr val="tx1">
                    <a:lumMod val="20000"/>
                    <a:lumOff val="80000"/>
                  </a:schemeClr>
                </a:solidFill>
              </a:rPr>
              <a:t> на персонал ІТТ шляхом </a:t>
            </a:r>
            <a:r>
              <a:rPr lang="ru-RU" sz="2800" dirty="0" err="1">
                <a:solidFill>
                  <a:schemeClr val="tx1">
                    <a:lumMod val="20000"/>
                    <a:lumOff val="80000"/>
                  </a:schemeClr>
                </a:solidFill>
              </a:rPr>
              <a:t>відміни</a:t>
            </a:r>
            <a:r>
              <a:rPr lang="ru-RU" sz="2800" dirty="0">
                <a:solidFill>
                  <a:schemeClr val="tx1">
                    <a:lumMod val="20000"/>
                    <a:lumOff val="80000"/>
                  </a:schemeClr>
                </a:solidFill>
              </a:rPr>
              <a:t> </a:t>
            </a:r>
            <a:r>
              <a:rPr lang="ru-RU" sz="2800" dirty="0" err="1">
                <a:solidFill>
                  <a:schemeClr val="tx1">
                    <a:lumMod val="20000"/>
                    <a:lumOff val="80000"/>
                  </a:schemeClr>
                </a:solidFill>
              </a:rPr>
              <a:t>більшості</a:t>
            </a:r>
            <a:r>
              <a:rPr lang="ru-RU" sz="2800" dirty="0">
                <a:solidFill>
                  <a:schemeClr val="tx1">
                    <a:lumMod val="20000"/>
                    <a:lumOff val="80000"/>
                  </a:schemeClr>
                </a:solidFill>
              </a:rPr>
              <a:t> </a:t>
            </a:r>
            <a:r>
              <a:rPr lang="ru-RU" sz="2800" dirty="0" err="1">
                <a:solidFill>
                  <a:schemeClr val="tx1">
                    <a:lumMod val="20000"/>
                    <a:lumOff val="80000"/>
                  </a:schemeClr>
                </a:solidFill>
              </a:rPr>
              <a:t>паперових</a:t>
            </a:r>
            <a:r>
              <a:rPr lang="ru-RU" sz="2800" dirty="0">
                <a:solidFill>
                  <a:schemeClr val="tx1">
                    <a:lumMod val="20000"/>
                    <a:lumOff val="80000"/>
                  </a:schemeClr>
                </a:solidFill>
              </a:rPr>
              <a:t> книг </a:t>
            </a:r>
            <a:r>
              <a:rPr lang="ru-RU" sz="2800" dirty="0" err="1">
                <a:solidFill>
                  <a:schemeClr val="tx1">
                    <a:lumMod val="20000"/>
                    <a:lumOff val="80000"/>
                  </a:schemeClr>
                </a:solidFill>
              </a:rPr>
              <a:t>і</a:t>
            </a:r>
            <a:r>
              <a:rPr lang="ru-RU" sz="2800" dirty="0">
                <a:solidFill>
                  <a:schemeClr val="tx1">
                    <a:lumMod val="20000"/>
                    <a:lumOff val="80000"/>
                  </a:schemeClr>
                </a:solidFill>
              </a:rPr>
              <a:t> </a:t>
            </a:r>
            <a:r>
              <a:rPr lang="ru-RU" sz="2800" dirty="0" err="1">
                <a:solidFill>
                  <a:schemeClr val="tx1">
                    <a:lumMod val="20000"/>
                    <a:lumOff val="80000"/>
                  </a:schemeClr>
                </a:solidFill>
              </a:rPr>
              <a:t>журналів</a:t>
            </a:r>
            <a:r>
              <a:rPr lang="ru-RU" sz="2800" dirty="0">
                <a:solidFill>
                  <a:schemeClr val="tx1">
                    <a:lumMod val="20000"/>
                    <a:lumOff val="80000"/>
                  </a:schemeClr>
                </a:solidFill>
              </a:rPr>
              <a:t>, </a:t>
            </a:r>
            <a:r>
              <a:rPr lang="ru-RU" sz="2800" dirty="0" err="1">
                <a:solidFill>
                  <a:schemeClr val="tx1">
                    <a:lumMod val="20000"/>
                    <a:lumOff val="80000"/>
                  </a:schemeClr>
                </a:solidFill>
              </a:rPr>
              <a:t>які</a:t>
            </a:r>
            <a:r>
              <a:rPr lang="ru-RU" sz="2800" dirty="0">
                <a:solidFill>
                  <a:schemeClr val="tx1">
                    <a:lumMod val="20000"/>
                    <a:lumOff val="80000"/>
                  </a:schemeClr>
                </a:solidFill>
              </a:rPr>
              <a:t> </a:t>
            </a:r>
            <a:r>
              <a:rPr lang="ru-RU" sz="2800" dirty="0" err="1">
                <a:solidFill>
                  <a:schemeClr val="tx1">
                    <a:lumMod val="20000"/>
                    <a:lumOff val="80000"/>
                  </a:schemeClr>
                </a:solidFill>
              </a:rPr>
              <a:t>наразі</a:t>
            </a:r>
            <a:r>
              <a:rPr lang="ru-RU" sz="2800" dirty="0">
                <a:solidFill>
                  <a:schemeClr val="tx1">
                    <a:lumMod val="20000"/>
                    <a:lumOff val="80000"/>
                  </a:schemeClr>
                </a:solidFill>
              </a:rPr>
              <a:t> </a:t>
            </a:r>
            <a:r>
              <a:rPr lang="ru-RU" sz="2800" dirty="0" err="1">
                <a:solidFill>
                  <a:schemeClr val="tx1">
                    <a:lumMod val="20000"/>
                    <a:lumOff val="80000"/>
                  </a:schemeClr>
                </a:solidFill>
              </a:rPr>
              <a:t>використовуються</a:t>
            </a:r>
            <a:r>
              <a:rPr lang="ru-RU" sz="2800" dirty="0">
                <a:solidFill>
                  <a:schemeClr val="tx1">
                    <a:lumMod val="20000"/>
                    <a:lumOff val="80000"/>
                  </a:schemeClr>
                </a:solidFill>
              </a:rPr>
              <a:t> для </a:t>
            </a:r>
            <a:r>
              <a:rPr lang="ru-RU" sz="2800" dirty="0" err="1">
                <a:solidFill>
                  <a:schemeClr val="tx1">
                    <a:lumMod val="20000"/>
                    <a:lumOff val="80000"/>
                  </a:schemeClr>
                </a:solidFill>
              </a:rPr>
              <a:t>фіксування</a:t>
            </a:r>
            <a:r>
              <a:rPr lang="ru-RU" sz="2800" dirty="0">
                <a:solidFill>
                  <a:schemeClr val="tx1">
                    <a:lumMod val="20000"/>
                    <a:lumOff val="80000"/>
                  </a:schemeClr>
                </a:solidFill>
              </a:rPr>
              <a:t> </a:t>
            </a:r>
            <a:r>
              <a:rPr lang="ru-RU" sz="2800" dirty="0" err="1">
                <a:solidFill>
                  <a:schemeClr val="tx1">
                    <a:lumMod val="20000"/>
                    <a:lumOff val="80000"/>
                  </a:schemeClr>
                </a:solidFill>
              </a:rPr>
              <a:t>різноманітних</a:t>
            </a:r>
            <a:r>
              <a:rPr lang="ru-RU" sz="2800" dirty="0">
                <a:solidFill>
                  <a:schemeClr val="tx1">
                    <a:lumMod val="20000"/>
                    <a:lumOff val="80000"/>
                  </a:schemeClr>
                </a:solidFill>
              </a:rPr>
              <a:t> </a:t>
            </a:r>
            <a:r>
              <a:rPr lang="ru-RU" sz="2800" dirty="0" err="1">
                <a:solidFill>
                  <a:schemeClr val="tx1">
                    <a:lumMod val="20000"/>
                    <a:lumOff val="80000"/>
                  </a:schemeClr>
                </a:solidFill>
              </a:rPr>
              <a:t>дій</a:t>
            </a:r>
            <a:r>
              <a:rPr lang="ru-RU" sz="2800" dirty="0">
                <a:solidFill>
                  <a:schemeClr val="tx1">
                    <a:lumMod val="20000"/>
                    <a:lumOff val="80000"/>
                  </a:schemeClr>
                </a:solidFill>
              </a:rPr>
              <a:t>. </a:t>
            </a:r>
            <a:r>
              <a:rPr lang="ru-RU" sz="2800" dirty="0" err="1">
                <a:solidFill>
                  <a:schemeClr val="tx1">
                    <a:lumMod val="20000"/>
                    <a:lumOff val="80000"/>
                  </a:schemeClr>
                </a:solidFill>
              </a:rPr>
              <a:t>Окрім</a:t>
            </a:r>
            <a:r>
              <a:rPr lang="ru-RU" sz="2800" dirty="0">
                <a:solidFill>
                  <a:schemeClr val="tx1">
                    <a:lumMod val="20000"/>
                    <a:lumOff val="80000"/>
                  </a:schemeClr>
                </a:solidFill>
              </a:rPr>
              <a:t> </a:t>
            </a:r>
            <a:r>
              <a:rPr lang="ru-RU" sz="2800" dirty="0" err="1">
                <a:solidFill>
                  <a:schemeClr val="tx1">
                    <a:lumMod val="20000"/>
                    <a:lumOff val="80000"/>
                  </a:schemeClr>
                </a:solidFill>
              </a:rPr>
              <a:t>фіксації</a:t>
            </a:r>
            <a:r>
              <a:rPr lang="ru-RU" sz="2800" dirty="0">
                <a:solidFill>
                  <a:schemeClr val="tx1">
                    <a:lumMod val="20000"/>
                    <a:lumOff val="80000"/>
                  </a:schemeClr>
                </a:solidFill>
              </a:rPr>
              <a:t>, система </a:t>
            </a:r>
            <a:r>
              <a:rPr lang="ru-RU" sz="2800" dirty="0" err="1">
                <a:solidFill>
                  <a:schemeClr val="tx1">
                    <a:lumMod val="20000"/>
                    <a:lumOff val="80000"/>
                  </a:schemeClr>
                </a:solidFill>
              </a:rPr>
              <a:t>також</a:t>
            </a:r>
            <a:r>
              <a:rPr lang="ru-RU" sz="2800" dirty="0">
                <a:solidFill>
                  <a:schemeClr val="tx1">
                    <a:lumMod val="20000"/>
                    <a:lumOff val="80000"/>
                  </a:schemeClr>
                </a:solidFill>
              </a:rPr>
              <a:t> </a:t>
            </a:r>
            <a:r>
              <a:rPr lang="ru-RU" sz="2800" dirty="0" err="1">
                <a:solidFill>
                  <a:schemeClr val="tx1">
                    <a:lumMod val="20000"/>
                    <a:lumOff val="80000"/>
                  </a:schemeClr>
                </a:solidFill>
              </a:rPr>
              <a:t>нагадує</a:t>
            </a:r>
            <a:r>
              <a:rPr lang="ru-RU" sz="2800" dirty="0">
                <a:solidFill>
                  <a:schemeClr val="tx1">
                    <a:lumMod val="20000"/>
                    <a:lumOff val="80000"/>
                  </a:schemeClr>
                </a:solidFill>
              </a:rPr>
              <a:t> </a:t>
            </a:r>
            <a:r>
              <a:rPr lang="ru-RU" sz="2800" dirty="0" err="1">
                <a:solidFill>
                  <a:schemeClr val="tx1">
                    <a:lumMod val="20000"/>
                    <a:lumOff val="80000"/>
                  </a:schemeClr>
                </a:solidFill>
              </a:rPr>
              <a:t>працівнику</a:t>
            </a:r>
            <a:r>
              <a:rPr lang="ru-RU" sz="2800" dirty="0">
                <a:solidFill>
                  <a:schemeClr val="tx1">
                    <a:lumMod val="20000"/>
                    <a:lumOff val="80000"/>
                  </a:schemeClr>
                </a:solidFill>
              </a:rPr>
              <a:t> ІТТ про </a:t>
            </a:r>
            <a:r>
              <a:rPr lang="ru-RU" sz="2800" dirty="0" err="1">
                <a:solidFill>
                  <a:schemeClr val="tx1">
                    <a:lumMod val="20000"/>
                    <a:lumOff val="80000"/>
                  </a:schemeClr>
                </a:solidFill>
              </a:rPr>
              <a:t>необхідність</a:t>
            </a:r>
            <a:r>
              <a:rPr lang="ru-RU" sz="2800" dirty="0">
                <a:solidFill>
                  <a:schemeClr val="tx1">
                    <a:lumMod val="20000"/>
                    <a:lumOff val="80000"/>
                  </a:schemeClr>
                </a:solidFill>
              </a:rPr>
              <a:t> </a:t>
            </a:r>
            <a:r>
              <a:rPr lang="ru-RU" sz="2800" dirty="0" err="1">
                <a:solidFill>
                  <a:schemeClr val="tx1">
                    <a:lumMod val="20000"/>
                    <a:lumOff val="80000"/>
                  </a:schemeClr>
                </a:solidFill>
              </a:rPr>
              <a:t>вчинити</a:t>
            </a:r>
            <a:r>
              <a:rPr lang="ru-RU" sz="2800" dirty="0">
                <a:solidFill>
                  <a:schemeClr val="tx1">
                    <a:lumMod val="20000"/>
                    <a:lumOff val="80000"/>
                  </a:schemeClr>
                </a:solidFill>
              </a:rPr>
              <a:t> </a:t>
            </a:r>
            <a:r>
              <a:rPr lang="ru-RU" sz="2800" dirty="0" err="1">
                <a:solidFill>
                  <a:schemeClr val="tx1">
                    <a:lumMod val="20000"/>
                    <a:lumOff val="80000"/>
                  </a:schemeClr>
                </a:solidFill>
              </a:rPr>
              <a:t>ті</a:t>
            </a:r>
            <a:r>
              <a:rPr lang="ru-RU" sz="2800" dirty="0">
                <a:solidFill>
                  <a:schemeClr val="tx1">
                    <a:lumMod val="20000"/>
                    <a:lumOff val="80000"/>
                  </a:schemeClr>
                </a:solidFill>
              </a:rPr>
              <a:t> </a:t>
            </a:r>
            <a:r>
              <a:rPr lang="ru-RU" sz="2800" dirty="0" err="1">
                <a:solidFill>
                  <a:schemeClr val="tx1">
                    <a:lumMod val="20000"/>
                    <a:lumOff val="80000"/>
                  </a:schemeClr>
                </a:solidFill>
              </a:rPr>
              <a:t>чи</a:t>
            </a:r>
            <a:r>
              <a:rPr lang="ru-RU" sz="2800" dirty="0">
                <a:solidFill>
                  <a:schemeClr val="tx1">
                    <a:lumMod val="20000"/>
                    <a:lumOff val="80000"/>
                  </a:schemeClr>
                </a:solidFill>
              </a:rPr>
              <a:t> </a:t>
            </a:r>
            <a:r>
              <a:rPr lang="ru-RU" sz="2800" dirty="0" err="1">
                <a:solidFill>
                  <a:schemeClr val="tx1">
                    <a:lumMod val="20000"/>
                    <a:lumOff val="80000"/>
                  </a:schemeClr>
                </a:solidFill>
              </a:rPr>
              <a:t>інші</a:t>
            </a:r>
            <a:r>
              <a:rPr lang="ru-RU" sz="2800" dirty="0">
                <a:solidFill>
                  <a:schemeClr val="tx1">
                    <a:lumMod val="20000"/>
                    <a:lumOff val="80000"/>
                  </a:schemeClr>
                </a:solidFill>
              </a:rPr>
              <a:t> </a:t>
            </a:r>
            <a:r>
              <a:rPr lang="ru-RU" sz="2800" dirty="0" err="1">
                <a:solidFill>
                  <a:schemeClr val="tx1">
                    <a:lumMod val="20000"/>
                    <a:lumOff val="80000"/>
                  </a:schemeClr>
                </a:solidFill>
              </a:rPr>
              <a:t>дії</a:t>
            </a:r>
            <a:r>
              <a:rPr lang="ru-RU" sz="2800" dirty="0">
                <a:solidFill>
                  <a:schemeClr val="tx1">
                    <a:lumMod val="20000"/>
                    <a:lumOff val="80000"/>
                  </a:schemeClr>
                </a:solidFill>
              </a:rPr>
              <a:t> </a:t>
            </a:r>
            <a:r>
              <a:rPr lang="ru-RU" sz="2800" dirty="0" err="1">
                <a:solidFill>
                  <a:schemeClr val="tx1">
                    <a:lumMod val="20000"/>
                    <a:lumOff val="80000"/>
                  </a:schemeClr>
                </a:solidFill>
              </a:rPr>
              <a:t>із</a:t>
            </a:r>
            <a:r>
              <a:rPr lang="ru-RU" sz="2800" dirty="0">
                <a:solidFill>
                  <a:schemeClr val="tx1">
                    <a:lumMod val="20000"/>
                    <a:lumOff val="80000"/>
                  </a:schemeClr>
                </a:solidFill>
              </a:rPr>
              <a:t> </a:t>
            </a:r>
            <a:r>
              <a:rPr lang="ru-RU" sz="2800" dirty="0" err="1">
                <a:solidFill>
                  <a:schemeClr val="tx1">
                    <a:lumMod val="20000"/>
                    <a:lumOff val="80000"/>
                  </a:schemeClr>
                </a:solidFill>
              </a:rPr>
              <a:t>затриманими</a:t>
            </a:r>
            <a:r>
              <a:rPr lang="ru-RU" sz="2800" dirty="0">
                <a:solidFill>
                  <a:schemeClr val="tx1">
                    <a:lumMod val="20000"/>
                    <a:lumOff val="80000"/>
                  </a:schemeClr>
                </a:solidFill>
              </a:rPr>
              <a:t> (</a:t>
            </a:r>
            <a:r>
              <a:rPr lang="ru-RU" sz="2800" dirty="0" err="1">
                <a:solidFill>
                  <a:schemeClr val="tx1">
                    <a:lumMod val="20000"/>
                    <a:lumOff val="80000"/>
                  </a:schemeClr>
                </a:solidFill>
              </a:rPr>
              <a:t>вручити</a:t>
            </a:r>
            <a:r>
              <a:rPr lang="ru-RU" sz="2800" dirty="0">
                <a:solidFill>
                  <a:schemeClr val="tx1">
                    <a:lumMod val="20000"/>
                    <a:lumOff val="80000"/>
                  </a:schemeClr>
                </a:solidFill>
              </a:rPr>
              <a:t> </a:t>
            </a:r>
            <a:r>
              <a:rPr lang="ru-RU" sz="2800" dirty="0" err="1">
                <a:solidFill>
                  <a:schemeClr val="tx1">
                    <a:lumMod val="20000"/>
                    <a:lumOff val="80000"/>
                  </a:schemeClr>
                </a:solidFill>
              </a:rPr>
              <a:t>підозру</a:t>
            </a:r>
            <a:r>
              <a:rPr lang="ru-RU" sz="2800" dirty="0">
                <a:solidFill>
                  <a:schemeClr val="tx1">
                    <a:lumMod val="20000"/>
                    <a:lumOff val="80000"/>
                  </a:schemeClr>
                </a:solidFill>
              </a:rPr>
              <a:t>, </a:t>
            </a:r>
            <a:r>
              <a:rPr lang="ru-RU" sz="2800" dirty="0" err="1">
                <a:solidFill>
                  <a:schemeClr val="tx1">
                    <a:lumMod val="20000"/>
                    <a:lumOff val="80000"/>
                  </a:schemeClr>
                </a:solidFill>
              </a:rPr>
              <a:t>доставити</a:t>
            </a:r>
            <a:r>
              <a:rPr lang="ru-RU" sz="2800" dirty="0">
                <a:solidFill>
                  <a:schemeClr val="tx1">
                    <a:lumMod val="20000"/>
                    <a:lumOff val="80000"/>
                  </a:schemeClr>
                </a:solidFill>
              </a:rPr>
              <a:t> до суду </a:t>
            </a:r>
            <a:r>
              <a:rPr lang="ru-RU" sz="2800" dirty="0" err="1">
                <a:solidFill>
                  <a:schemeClr val="tx1">
                    <a:lumMod val="20000"/>
                    <a:lumOff val="80000"/>
                  </a:schemeClr>
                </a:solidFill>
              </a:rPr>
              <a:t>або</a:t>
            </a:r>
            <a:r>
              <a:rPr lang="ru-RU" sz="2800" dirty="0">
                <a:solidFill>
                  <a:schemeClr val="tx1">
                    <a:lumMod val="20000"/>
                    <a:lumOff val="80000"/>
                  </a:schemeClr>
                </a:solidFill>
              </a:rPr>
              <a:t> закладу </a:t>
            </a:r>
            <a:r>
              <a:rPr lang="ru-RU" sz="2800" dirty="0" err="1">
                <a:solidFill>
                  <a:schemeClr val="tx1">
                    <a:lumMod val="20000"/>
                    <a:lumOff val="80000"/>
                  </a:schemeClr>
                </a:solidFill>
              </a:rPr>
              <a:t>охорони</a:t>
            </a:r>
            <a:r>
              <a:rPr lang="ru-RU" sz="2800" dirty="0">
                <a:solidFill>
                  <a:schemeClr val="tx1">
                    <a:lumMod val="20000"/>
                    <a:lumOff val="80000"/>
                  </a:schemeClr>
                </a:solidFill>
              </a:rPr>
              <a:t> </a:t>
            </a:r>
            <a:r>
              <a:rPr lang="ru-RU" sz="2800" dirty="0" err="1">
                <a:solidFill>
                  <a:schemeClr val="tx1">
                    <a:lumMod val="20000"/>
                    <a:lumOff val="80000"/>
                  </a:schemeClr>
                </a:solidFill>
              </a:rPr>
              <a:t>здоров’я</a:t>
            </a:r>
            <a:r>
              <a:rPr lang="ru-RU" sz="2800" dirty="0">
                <a:solidFill>
                  <a:schemeClr val="tx1">
                    <a:lumMod val="20000"/>
                    <a:lumOff val="80000"/>
                  </a:schemeClr>
                </a:solidFill>
              </a:rPr>
              <a:t> </a:t>
            </a:r>
            <a:r>
              <a:rPr lang="ru-RU" sz="2800" dirty="0" err="1">
                <a:solidFill>
                  <a:schemeClr val="tx1">
                    <a:lumMod val="20000"/>
                    <a:lumOff val="80000"/>
                  </a:schemeClr>
                </a:solidFill>
              </a:rPr>
              <a:t>тощо</a:t>
            </a:r>
            <a:r>
              <a:rPr lang="ru-RU" sz="2800" dirty="0">
                <a:solidFill>
                  <a:schemeClr val="tx1">
                    <a:lumMod val="20000"/>
                    <a:lumOff val="80000"/>
                  </a:schemeClr>
                </a:solidFill>
              </a:rPr>
              <a:t>), а </a:t>
            </a:r>
            <a:r>
              <a:rPr lang="ru-RU" sz="2800" dirty="0" err="1">
                <a:solidFill>
                  <a:schemeClr val="tx1">
                    <a:lumMod val="20000"/>
                    <a:lumOff val="80000"/>
                  </a:schemeClr>
                </a:solidFill>
              </a:rPr>
              <a:t>також</a:t>
            </a:r>
            <a:r>
              <a:rPr lang="ru-RU" sz="2800" dirty="0">
                <a:solidFill>
                  <a:schemeClr val="tx1">
                    <a:lumMod val="20000"/>
                    <a:lumOff val="80000"/>
                  </a:schemeClr>
                </a:solidFill>
              </a:rPr>
              <a:t> </a:t>
            </a:r>
            <a:r>
              <a:rPr lang="ru-RU" sz="2800" dirty="0" err="1">
                <a:solidFill>
                  <a:schemeClr val="tx1">
                    <a:lumMod val="20000"/>
                    <a:lumOff val="80000"/>
                  </a:schemeClr>
                </a:solidFill>
              </a:rPr>
              <a:t>дозволяє</a:t>
            </a:r>
            <a:r>
              <a:rPr lang="ru-RU" sz="2800" dirty="0">
                <a:solidFill>
                  <a:schemeClr val="tx1">
                    <a:lumMod val="20000"/>
                    <a:lumOff val="80000"/>
                  </a:schemeClr>
                </a:solidFill>
              </a:rPr>
              <a:t> автоматично </a:t>
            </a:r>
            <a:r>
              <a:rPr lang="ru-RU" sz="2800" dirty="0" err="1">
                <a:solidFill>
                  <a:schemeClr val="tx1">
                    <a:lumMod val="20000"/>
                    <a:lumOff val="80000"/>
                  </a:schemeClr>
                </a:solidFill>
              </a:rPr>
              <a:t>сформувати</a:t>
            </a:r>
            <a:r>
              <a:rPr lang="ru-RU" sz="2800" dirty="0">
                <a:solidFill>
                  <a:schemeClr val="tx1">
                    <a:lumMod val="20000"/>
                    <a:lumOff val="80000"/>
                  </a:schemeClr>
                </a:solidFill>
              </a:rPr>
              <a:t> </a:t>
            </a:r>
            <a:r>
              <a:rPr lang="ru-RU" sz="2800" dirty="0" err="1">
                <a:solidFill>
                  <a:schemeClr val="tx1">
                    <a:lumMod val="20000"/>
                    <a:lumOff val="80000"/>
                  </a:schemeClr>
                </a:solidFill>
              </a:rPr>
              <a:t>звіти</a:t>
            </a:r>
            <a:r>
              <a:rPr lang="ru-RU" sz="2800" dirty="0">
                <a:solidFill>
                  <a:schemeClr val="tx1">
                    <a:lumMod val="20000"/>
                    <a:lumOff val="80000"/>
                  </a:schemeClr>
                </a:solidFill>
              </a:rPr>
              <a:t> </a:t>
            </a:r>
            <a:r>
              <a:rPr lang="ru-RU" sz="2800" dirty="0" err="1">
                <a:solidFill>
                  <a:schemeClr val="tx1">
                    <a:lumMod val="20000"/>
                    <a:lumOff val="80000"/>
                  </a:schemeClr>
                </a:solidFill>
              </a:rPr>
              <a:t>щодо</a:t>
            </a:r>
            <a:r>
              <a:rPr lang="ru-RU" sz="2800" dirty="0">
                <a:solidFill>
                  <a:schemeClr val="tx1">
                    <a:lumMod val="20000"/>
                    <a:lumOff val="80000"/>
                  </a:schemeClr>
                </a:solidFill>
              </a:rPr>
              <a:t> </a:t>
            </a:r>
            <a:r>
              <a:rPr lang="ru-RU" sz="2800" dirty="0" err="1">
                <a:solidFill>
                  <a:schemeClr val="tx1">
                    <a:lumMod val="20000"/>
                    <a:lumOff val="80000"/>
                  </a:schemeClr>
                </a:solidFill>
              </a:rPr>
              <a:t>будь-якої</a:t>
            </a:r>
            <a:r>
              <a:rPr lang="ru-RU" sz="2800" dirty="0">
                <a:solidFill>
                  <a:schemeClr val="tx1">
                    <a:lumMod val="20000"/>
                    <a:lumOff val="80000"/>
                  </a:schemeClr>
                </a:solidFill>
              </a:rPr>
              <a:t> особи, яка </a:t>
            </a:r>
            <a:r>
              <a:rPr lang="ru-RU" sz="2800" dirty="0" err="1">
                <a:solidFill>
                  <a:schemeClr val="tx1">
                    <a:lumMod val="20000"/>
                    <a:lumOff val="80000"/>
                  </a:schemeClr>
                </a:solidFill>
              </a:rPr>
              <a:t>утримувалась</a:t>
            </a:r>
            <a:r>
              <a:rPr lang="ru-RU" sz="2800" dirty="0">
                <a:solidFill>
                  <a:schemeClr val="tx1">
                    <a:lumMod val="20000"/>
                    <a:lumOff val="80000"/>
                  </a:schemeClr>
                </a:solidFill>
              </a:rPr>
              <a:t> в ІТТ. </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s://i.lb.ua/098/17/5edf8c4fba5c2.jpeg"/>
          <p:cNvPicPr/>
          <p:nvPr/>
        </p:nvPicPr>
        <p:blipFill>
          <a:blip r:embed="rId3" cstate="print"/>
          <a:srcRect/>
          <a:stretch>
            <a:fillRect/>
          </a:stretch>
        </p:blipFill>
        <p:spPr bwMode="auto">
          <a:xfrm>
            <a:off x="9091749" y="215821"/>
            <a:ext cx="2758090" cy="1717482"/>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14</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Прямоугольник 6"/>
          <p:cNvSpPr/>
          <p:nvPr/>
        </p:nvSpPr>
        <p:spPr>
          <a:xfrm>
            <a:off x="378822" y="927464"/>
            <a:ext cx="10933612" cy="5262979"/>
          </a:xfrm>
          <a:prstGeom prst="rect">
            <a:avLst/>
          </a:prstGeom>
        </p:spPr>
        <p:txBody>
          <a:bodyPr wrap="square">
            <a:spAutoFit/>
          </a:bodyPr>
          <a:lstStyle/>
          <a:p>
            <a:pPr algn="ctr"/>
            <a:r>
              <a:rPr lang="ru-RU" sz="2800" b="1" dirty="0" err="1">
                <a:solidFill>
                  <a:srgbClr val="FF0000"/>
                </a:solidFill>
              </a:rPr>
              <a:t>Постійний</a:t>
            </a:r>
            <a:r>
              <a:rPr lang="ru-RU" sz="2800" b="1" dirty="0">
                <a:solidFill>
                  <a:srgbClr val="FF0000"/>
                </a:solidFill>
              </a:rPr>
              <a:t> </a:t>
            </a:r>
            <a:r>
              <a:rPr lang="ru-RU" sz="2800" b="1" dirty="0" err="1">
                <a:solidFill>
                  <a:srgbClr val="FF0000"/>
                </a:solidFill>
              </a:rPr>
              <a:t>зовнішній</a:t>
            </a:r>
            <a:r>
              <a:rPr lang="ru-RU" sz="2800" b="1" dirty="0">
                <a:solidFill>
                  <a:srgbClr val="FF0000"/>
                </a:solidFill>
              </a:rPr>
              <a:t> контроль за ІТТ в </a:t>
            </a:r>
            <a:r>
              <a:rPr lang="ru-RU" sz="2800" b="1" dirty="0" err="1">
                <a:solidFill>
                  <a:srgbClr val="FF0000"/>
                </a:solidFill>
              </a:rPr>
              <a:t>он-лайн</a:t>
            </a:r>
            <a:r>
              <a:rPr lang="ru-RU" sz="2800" b="1" dirty="0">
                <a:solidFill>
                  <a:srgbClr val="FF0000"/>
                </a:solidFill>
              </a:rPr>
              <a:t> </a:t>
            </a:r>
            <a:r>
              <a:rPr lang="ru-RU" sz="2800" b="1" dirty="0" err="1">
                <a:solidFill>
                  <a:srgbClr val="FF0000"/>
                </a:solidFill>
              </a:rPr>
              <a:t>режимі</a:t>
            </a:r>
            <a:r>
              <a:rPr lang="ru-RU" sz="2800" b="1" dirty="0">
                <a:solidFill>
                  <a:srgbClr val="FF0000"/>
                </a:solidFill>
              </a:rPr>
              <a:t> </a:t>
            </a:r>
          </a:p>
          <a:p>
            <a:pPr algn="ctr"/>
            <a:endParaRPr lang="ru-RU" sz="2800" b="1" dirty="0">
              <a:solidFill>
                <a:schemeClr val="tx1">
                  <a:lumMod val="60000"/>
                  <a:lumOff val="40000"/>
                </a:schemeClr>
              </a:solidFill>
            </a:endParaRPr>
          </a:p>
          <a:p>
            <a:r>
              <a:rPr lang="ru-RU" sz="2000" dirty="0" err="1">
                <a:solidFill>
                  <a:schemeClr val="tx1">
                    <a:lumMod val="20000"/>
                    <a:lumOff val="80000"/>
                  </a:schemeClr>
                </a:solidFill>
              </a:rPr>
              <a:t>Наявність</a:t>
            </a:r>
            <a:r>
              <a:rPr lang="ru-RU" sz="2000" dirty="0">
                <a:solidFill>
                  <a:schemeClr val="tx1">
                    <a:lumMod val="20000"/>
                    <a:lumOff val="80000"/>
                  </a:schemeClr>
                </a:solidFill>
              </a:rPr>
              <a:t> </a:t>
            </a:r>
            <a:r>
              <a:rPr lang="ru-RU" sz="2000" dirty="0" err="1">
                <a:solidFill>
                  <a:schemeClr val="tx1">
                    <a:lumMod val="20000"/>
                    <a:lumOff val="80000"/>
                  </a:schemeClr>
                </a:solidFill>
              </a:rPr>
              <a:t>зовнішнього</a:t>
            </a:r>
            <a:r>
              <a:rPr lang="ru-RU" sz="2000" dirty="0">
                <a:solidFill>
                  <a:schemeClr val="tx1">
                    <a:lumMod val="20000"/>
                    <a:lumOff val="80000"/>
                  </a:schemeClr>
                </a:solidFill>
              </a:rPr>
              <a:t> </a:t>
            </a:r>
            <a:r>
              <a:rPr lang="ru-RU" sz="2000" dirty="0" err="1">
                <a:solidFill>
                  <a:schemeClr val="tx1">
                    <a:lumMod val="20000"/>
                    <a:lumOff val="80000"/>
                  </a:schemeClr>
                </a:solidFill>
              </a:rPr>
              <a:t>незалежного</a:t>
            </a:r>
            <a:r>
              <a:rPr lang="ru-RU" sz="2000" dirty="0">
                <a:solidFill>
                  <a:schemeClr val="tx1">
                    <a:lumMod val="20000"/>
                    <a:lumOff val="80000"/>
                  </a:schemeClr>
                </a:solidFill>
              </a:rPr>
              <a:t> контролю за </a:t>
            </a:r>
            <a:r>
              <a:rPr lang="ru-RU" sz="2000" dirty="0" err="1">
                <a:solidFill>
                  <a:schemeClr val="tx1">
                    <a:lumMod val="20000"/>
                    <a:lumOff val="80000"/>
                  </a:schemeClr>
                </a:solidFill>
              </a:rPr>
              <a:t>процесами</a:t>
            </a:r>
            <a:r>
              <a:rPr lang="ru-RU" sz="2000" dirty="0">
                <a:solidFill>
                  <a:schemeClr val="tx1">
                    <a:lumMod val="20000"/>
                    <a:lumOff val="80000"/>
                  </a:schemeClr>
                </a:solidFill>
              </a:rPr>
              <a:t>, </a:t>
            </a:r>
            <a:r>
              <a:rPr lang="ru-RU" sz="2000" dirty="0" err="1">
                <a:solidFill>
                  <a:schemeClr val="tx1">
                    <a:lumMod val="20000"/>
                    <a:lumOff val="80000"/>
                  </a:schemeClr>
                </a:solidFill>
              </a:rPr>
              <a:t>які</a:t>
            </a:r>
            <a:r>
              <a:rPr lang="ru-RU" sz="2000" dirty="0">
                <a:solidFill>
                  <a:schemeClr val="tx1">
                    <a:lumMod val="20000"/>
                    <a:lumOff val="80000"/>
                  </a:schemeClr>
                </a:solidFill>
              </a:rPr>
              <a:t> </a:t>
            </a:r>
            <a:r>
              <a:rPr lang="ru-RU" sz="2000" dirty="0" err="1">
                <a:solidFill>
                  <a:schemeClr val="tx1">
                    <a:lumMod val="20000"/>
                    <a:lumOff val="80000"/>
                  </a:schemeClr>
                </a:solidFill>
              </a:rPr>
              <a:t>відбуваються</a:t>
            </a:r>
            <a:r>
              <a:rPr lang="ru-RU" sz="2000" dirty="0">
                <a:solidFill>
                  <a:schemeClr val="tx1">
                    <a:lumMod val="20000"/>
                    <a:lumOff val="80000"/>
                  </a:schemeClr>
                </a:solidFill>
              </a:rPr>
              <a:t> у </a:t>
            </a:r>
            <a:r>
              <a:rPr lang="ru-RU" sz="2000" dirty="0" err="1">
                <a:solidFill>
                  <a:schemeClr val="tx1">
                    <a:lumMod val="20000"/>
                    <a:lumOff val="80000"/>
                  </a:schemeClr>
                </a:solidFill>
              </a:rPr>
              <a:t>закритій</a:t>
            </a:r>
            <a:r>
              <a:rPr lang="ru-RU" sz="2000" dirty="0">
                <a:solidFill>
                  <a:schemeClr val="tx1">
                    <a:lumMod val="20000"/>
                    <a:lumOff val="80000"/>
                  </a:schemeClr>
                </a:solidFill>
              </a:rPr>
              <a:t> </a:t>
            </a:r>
            <a:r>
              <a:rPr lang="ru-RU" sz="2000" dirty="0" err="1">
                <a:solidFill>
                  <a:schemeClr val="tx1">
                    <a:lumMod val="20000"/>
                    <a:lumOff val="80000"/>
                  </a:schemeClr>
                </a:solidFill>
              </a:rPr>
              <a:t>спеціальній</a:t>
            </a:r>
            <a:r>
              <a:rPr lang="ru-RU" sz="2000" dirty="0">
                <a:solidFill>
                  <a:schemeClr val="tx1">
                    <a:lumMod val="20000"/>
                    <a:lumOff val="80000"/>
                  </a:schemeClr>
                </a:solidFill>
              </a:rPr>
              <a:t> </a:t>
            </a:r>
            <a:r>
              <a:rPr lang="ru-RU" sz="2000" dirty="0" err="1">
                <a:solidFill>
                  <a:schemeClr val="tx1">
                    <a:lumMod val="20000"/>
                    <a:lumOff val="80000"/>
                  </a:schemeClr>
                </a:solidFill>
              </a:rPr>
              <a:t>установі</a:t>
            </a:r>
            <a:r>
              <a:rPr lang="ru-RU" sz="2000" dirty="0">
                <a:solidFill>
                  <a:schemeClr val="tx1">
                    <a:lumMod val="20000"/>
                    <a:lumOff val="80000"/>
                  </a:schemeClr>
                </a:solidFill>
              </a:rPr>
              <a:t>, </a:t>
            </a:r>
            <a:r>
              <a:rPr lang="ru-RU" sz="2000" dirty="0" err="1">
                <a:solidFill>
                  <a:schemeClr val="tx1">
                    <a:lumMod val="20000"/>
                    <a:lumOff val="80000"/>
                  </a:schemeClr>
                </a:solidFill>
              </a:rPr>
              <a:t>є</a:t>
            </a:r>
            <a:r>
              <a:rPr lang="ru-RU" sz="2000" dirty="0">
                <a:solidFill>
                  <a:schemeClr val="tx1">
                    <a:lumMod val="20000"/>
                    <a:lumOff val="80000"/>
                  </a:schemeClr>
                </a:solidFill>
              </a:rPr>
              <a:t> </a:t>
            </a:r>
            <a:r>
              <a:rPr lang="ru-RU" sz="2000" dirty="0" err="1">
                <a:solidFill>
                  <a:schemeClr val="tx1">
                    <a:lumMod val="20000"/>
                    <a:lumOff val="80000"/>
                  </a:schemeClr>
                </a:solidFill>
              </a:rPr>
              <a:t>серйозним</a:t>
            </a:r>
            <a:r>
              <a:rPr lang="ru-RU" sz="2000" dirty="0">
                <a:solidFill>
                  <a:schemeClr val="tx1">
                    <a:lumMod val="20000"/>
                    <a:lumOff val="80000"/>
                  </a:schemeClr>
                </a:solidFill>
              </a:rPr>
              <a:t> </a:t>
            </a:r>
            <a:r>
              <a:rPr lang="ru-RU" sz="2000" dirty="0" err="1">
                <a:solidFill>
                  <a:schemeClr val="tx1">
                    <a:lumMod val="20000"/>
                    <a:lumOff val="80000"/>
                  </a:schemeClr>
                </a:solidFill>
              </a:rPr>
              <a:t>стримуючим</a:t>
            </a:r>
            <a:r>
              <a:rPr lang="ru-RU" sz="2000" dirty="0">
                <a:solidFill>
                  <a:schemeClr val="tx1">
                    <a:lumMod val="20000"/>
                    <a:lumOff val="80000"/>
                  </a:schemeClr>
                </a:solidFill>
              </a:rPr>
              <a:t> фактором як для </a:t>
            </a:r>
            <a:r>
              <a:rPr lang="ru-RU" sz="2000" dirty="0" err="1">
                <a:solidFill>
                  <a:schemeClr val="tx1">
                    <a:lumMod val="20000"/>
                    <a:lumOff val="80000"/>
                  </a:schemeClr>
                </a:solidFill>
              </a:rPr>
              <a:t>клієнтів</a:t>
            </a:r>
            <a:r>
              <a:rPr lang="ru-RU" sz="2000" dirty="0">
                <a:solidFill>
                  <a:schemeClr val="tx1">
                    <a:lumMod val="20000"/>
                    <a:lumOff val="80000"/>
                  </a:schemeClr>
                </a:solidFill>
              </a:rPr>
              <a:t>, так </a:t>
            </a:r>
            <a:r>
              <a:rPr lang="ru-RU" sz="2000" dirty="0" err="1">
                <a:solidFill>
                  <a:schemeClr val="tx1">
                    <a:lumMod val="20000"/>
                    <a:lumOff val="80000"/>
                  </a:schemeClr>
                </a:solidFill>
              </a:rPr>
              <a:t>і</a:t>
            </a:r>
            <a:r>
              <a:rPr lang="ru-RU" sz="2000" dirty="0">
                <a:solidFill>
                  <a:schemeClr val="tx1">
                    <a:lumMod val="20000"/>
                    <a:lumOff val="80000"/>
                  </a:schemeClr>
                </a:solidFill>
              </a:rPr>
              <a:t> для персоналу. </a:t>
            </a:r>
          </a:p>
          <a:p>
            <a:endParaRPr lang="ru-RU" sz="2000" dirty="0">
              <a:solidFill>
                <a:schemeClr val="tx1">
                  <a:lumMod val="20000"/>
                  <a:lumOff val="80000"/>
                </a:schemeClr>
              </a:solidFill>
            </a:endParaRPr>
          </a:p>
          <a:p>
            <a:r>
              <a:rPr lang="ru-RU" sz="2000" dirty="0" err="1">
                <a:solidFill>
                  <a:schemeClr val="tx1">
                    <a:lumMod val="20000"/>
                    <a:lumOff val="80000"/>
                  </a:schemeClr>
                </a:solidFill>
              </a:rPr>
              <a:t>Наразі</a:t>
            </a:r>
            <a:r>
              <a:rPr lang="ru-RU" sz="2000" dirty="0">
                <a:solidFill>
                  <a:schemeClr val="tx1">
                    <a:lumMod val="20000"/>
                    <a:lumOff val="80000"/>
                  </a:schemeClr>
                </a:solidFill>
              </a:rPr>
              <a:t> </a:t>
            </a:r>
            <a:r>
              <a:rPr lang="ru-RU" sz="2000" dirty="0" err="1">
                <a:solidFill>
                  <a:schemeClr val="tx1">
                    <a:lumMod val="20000"/>
                    <a:lumOff val="80000"/>
                  </a:schemeClr>
                </a:solidFill>
              </a:rPr>
              <a:t>повноцінний</a:t>
            </a:r>
            <a:r>
              <a:rPr lang="ru-RU" sz="2000" dirty="0">
                <a:solidFill>
                  <a:schemeClr val="tx1">
                    <a:lumMod val="20000"/>
                    <a:lumOff val="80000"/>
                  </a:schemeClr>
                </a:solidFill>
              </a:rPr>
              <a:t> </a:t>
            </a:r>
            <a:r>
              <a:rPr lang="ru-RU" sz="2000" dirty="0" err="1">
                <a:solidFill>
                  <a:schemeClr val="tx1">
                    <a:lumMod val="20000"/>
                    <a:lumOff val="80000"/>
                  </a:schemeClr>
                </a:solidFill>
              </a:rPr>
              <a:t>дистанційний</a:t>
            </a:r>
            <a:r>
              <a:rPr lang="ru-RU" sz="2000" dirty="0">
                <a:solidFill>
                  <a:schemeClr val="tx1">
                    <a:lumMod val="20000"/>
                    <a:lumOff val="80000"/>
                  </a:schemeClr>
                </a:solidFill>
              </a:rPr>
              <a:t> контроль за </a:t>
            </a:r>
            <a:r>
              <a:rPr lang="ru-RU" sz="2000" dirty="0" err="1">
                <a:solidFill>
                  <a:schemeClr val="tx1">
                    <a:lumMod val="20000"/>
                    <a:lumOff val="80000"/>
                  </a:schemeClr>
                </a:solidFill>
              </a:rPr>
              <a:t>усіма</a:t>
            </a:r>
            <a:r>
              <a:rPr lang="ru-RU" sz="2000" dirty="0">
                <a:solidFill>
                  <a:schemeClr val="tx1">
                    <a:lumMod val="20000"/>
                    <a:lumOff val="80000"/>
                  </a:schemeClr>
                </a:solidFill>
              </a:rPr>
              <a:t> </a:t>
            </a:r>
            <a:r>
              <a:rPr lang="ru-RU" sz="2000" dirty="0" err="1">
                <a:solidFill>
                  <a:schemeClr val="tx1">
                    <a:lumMod val="20000"/>
                    <a:lumOff val="80000"/>
                  </a:schemeClr>
                </a:solidFill>
              </a:rPr>
              <a:t>приміщеннями</a:t>
            </a:r>
            <a:r>
              <a:rPr lang="ru-RU" sz="2000" dirty="0">
                <a:solidFill>
                  <a:schemeClr val="tx1">
                    <a:lumMod val="20000"/>
                    <a:lumOff val="80000"/>
                  </a:schemeClr>
                </a:solidFill>
              </a:rPr>
              <a:t>, де </a:t>
            </a:r>
            <a:r>
              <a:rPr lang="ru-RU" sz="2000" dirty="0" err="1">
                <a:solidFill>
                  <a:schemeClr val="tx1">
                    <a:lumMod val="20000"/>
                    <a:lumOff val="80000"/>
                  </a:schemeClr>
                </a:solidFill>
              </a:rPr>
              <a:t>можуть</a:t>
            </a:r>
            <a:r>
              <a:rPr lang="ru-RU" sz="2000" dirty="0">
                <a:solidFill>
                  <a:schemeClr val="tx1">
                    <a:lumMod val="20000"/>
                    <a:lumOff val="80000"/>
                  </a:schemeClr>
                </a:solidFill>
              </a:rPr>
              <a:t> </a:t>
            </a:r>
            <a:r>
              <a:rPr lang="ru-RU" sz="2000" dirty="0" err="1">
                <a:solidFill>
                  <a:schemeClr val="tx1">
                    <a:lumMod val="20000"/>
                    <a:lumOff val="80000"/>
                  </a:schemeClr>
                </a:solidFill>
              </a:rPr>
              <a:t>перебувати</a:t>
            </a:r>
            <a:r>
              <a:rPr lang="ru-RU" sz="2000" dirty="0">
                <a:solidFill>
                  <a:schemeClr val="tx1">
                    <a:lumMod val="20000"/>
                    <a:lumOff val="80000"/>
                  </a:schemeClr>
                </a:solidFill>
              </a:rPr>
              <a:t> </a:t>
            </a:r>
            <a:r>
              <a:rPr lang="ru-RU" sz="2000" dirty="0" err="1">
                <a:solidFill>
                  <a:schemeClr val="tx1">
                    <a:lumMod val="20000"/>
                    <a:lumOff val="80000"/>
                  </a:schemeClr>
                </a:solidFill>
              </a:rPr>
              <a:t>затримані</a:t>
            </a:r>
            <a:r>
              <a:rPr lang="ru-RU" sz="2000" dirty="0">
                <a:solidFill>
                  <a:schemeClr val="tx1">
                    <a:lumMod val="20000"/>
                    <a:lumOff val="80000"/>
                  </a:schemeClr>
                </a:solidFill>
              </a:rPr>
              <a:t>, </a:t>
            </a:r>
            <a:r>
              <a:rPr lang="ru-RU" sz="2000" dirty="0" err="1">
                <a:solidFill>
                  <a:schemeClr val="tx1">
                    <a:lumMod val="20000"/>
                    <a:lumOff val="80000"/>
                  </a:schemeClr>
                </a:solidFill>
              </a:rPr>
              <a:t>забезпечено</a:t>
            </a:r>
            <a:r>
              <a:rPr lang="ru-RU" sz="2000" dirty="0">
                <a:solidFill>
                  <a:schemeClr val="tx1">
                    <a:lumMod val="20000"/>
                    <a:lumOff val="80000"/>
                  </a:schemeClr>
                </a:solidFill>
              </a:rPr>
              <a:t> </a:t>
            </a:r>
            <a:r>
              <a:rPr lang="ru-RU" sz="2000" dirty="0" err="1">
                <a:solidFill>
                  <a:schemeClr val="tx1">
                    <a:lumMod val="20000"/>
                    <a:lumOff val="80000"/>
                  </a:schemeClr>
                </a:solidFill>
              </a:rPr>
              <a:t>обладнанням</a:t>
            </a:r>
            <a:r>
              <a:rPr lang="ru-RU" sz="2000" dirty="0">
                <a:solidFill>
                  <a:schemeClr val="tx1">
                    <a:lumMod val="20000"/>
                    <a:lumOff val="80000"/>
                  </a:schemeClr>
                </a:solidFill>
              </a:rPr>
              <a:t> </a:t>
            </a:r>
            <a:r>
              <a:rPr lang="ru-RU" sz="2000" dirty="0" err="1">
                <a:solidFill>
                  <a:schemeClr val="tx1">
                    <a:lumMod val="20000"/>
                    <a:lumOff val="80000"/>
                  </a:schemeClr>
                </a:solidFill>
              </a:rPr>
              <a:t>цих</a:t>
            </a:r>
            <a:r>
              <a:rPr lang="ru-RU" sz="2000" dirty="0">
                <a:solidFill>
                  <a:schemeClr val="tx1">
                    <a:lumMod val="20000"/>
                    <a:lumOff val="80000"/>
                  </a:schemeClr>
                </a:solidFill>
              </a:rPr>
              <a:t> </a:t>
            </a:r>
            <a:r>
              <a:rPr lang="ru-RU" sz="2000" dirty="0" err="1">
                <a:solidFill>
                  <a:schemeClr val="tx1">
                    <a:lumMod val="20000"/>
                    <a:lumOff val="80000"/>
                  </a:schemeClr>
                </a:solidFill>
              </a:rPr>
              <a:t>приміщень</a:t>
            </a:r>
            <a:r>
              <a:rPr lang="ru-RU" sz="2000" dirty="0">
                <a:solidFill>
                  <a:schemeClr val="tx1">
                    <a:lumMod val="20000"/>
                    <a:lumOff val="80000"/>
                  </a:schemeClr>
                </a:solidFill>
              </a:rPr>
              <a:t> </a:t>
            </a:r>
            <a:r>
              <a:rPr lang="ru-RU" sz="2000" dirty="0" err="1">
                <a:solidFill>
                  <a:schemeClr val="tx1">
                    <a:lumMod val="20000"/>
                    <a:lumOff val="80000"/>
                  </a:schemeClr>
                </a:solidFill>
              </a:rPr>
              <a:t>цифровими</a:t>
            </a:r>
            <a:r>
              <a:rPr lang="ru-RU" sz="2000" dirty="0">
                <a:solidFill>
                  <a:schemeClr val="tx1">
                    <a:lumMod val="20000"/>
                    <a:lumOff val="80000"/>
                  </a:schemeClr>
                </a:solidFill>
              </a:rPr>
              <a:t> камерами </a:t>
            </a:r>
            <a:r>
              <a:rPr lang="ru-RU" sz="2000" dirty="0" err="1">
                <a:solidFill>
                  <a:schemeClr val="tx1">
                    <a:lumMod val="20000"/>
                    <a:lumOff val="80000"/>
                  </a:schemeClr>
                </a:solidFill>
              </a:rPr>
              <a:t>відеоспостереження</a:t>
            </a:r>
            <a:r>
              <a:rPr lang="ru-RU" sz="2000" dirty="0">
                <a:solidFill>
                  <a:schemeClr val="tx1">
                    <a:lumMod val="20000"/>
                    <a:lumOff val="80000"/>
                  </a:schemeClr>
                </a:solidFill>
              </a:rPr>
              <a:t>. </a:t>
            </a:r>
            <a:r>
              <a:rPr lang="ru-RU" sz="2000" dirty="0" err="1">
                <a:solidFill>
                  <a:schemeClr val="tx1">
                    <a:lumMod val="20000"/>
                    <a:lumOff val="80000"/>
                  </a:schemeClr>
                </a:solidFill>
              </a:rPr>
              <a:t>Технічні</a:t>
            </a:r>
            <a:r>
              <a:rPr lang="ru-RU" sz="2000" dirty="0">
                <a:solidFill>
                  <a:schemeClr val="tx1">
                    <a:lumMod val="20000"/>
                    <a:lumOff val="80000"/>
                  </a:schemeClr>
                </a:solidFill>
              </a:rPr>
              <a:t> </a:t>
            </a:r>
            <a:r>
              <a:rPr lang="ru-RU" sz="2000" dirty="0" err="1">
                <a:solidFill>
                  <a:schemeClr val="tx1">
                    <a:lumMod val="20000"/>
                    <a:lumOff val="80000"/>
                  </a:schemeClr>
                </a:solidFill>
              </a:rPr>
              <a:t>можливості</a:t>
            </a:r>
            <a:r>
              <a:rPr lang="ru-RU" sz="2000" dirty="0">
                <a:solidFill>
                  <a:schemeClr val="tx1">
                    <a:lumMod val="20000"/>
                    <a:lumOff val="80000"/>
                  </a:schemeClr>
                </a:solidFill>
              </a:rPr>
              <a:t> IP камер </a:t>
            </a:r>
            <a:r>
              <a:rPr lang="ru-RU" sz="2000" dirty="0" err="1">
                <a:solidFill>
                  <a:schemeClr val="tx1">
                    <a:lumMod val="20000"/>
                    <a:lumOff val="80000"/>
                  </a:schemeClr>
                </a:solidFill>
              </a:rPr>
              <a:t>дозволяють</a:t>
            </a:r>
            <a:r>
              <a:rPr lang="ru-RU" sz="2000" dirty="0">
                <a:solidFill>
                  <a:schemeClr val="tx1">
                    <a:lumMod val="20000"/>
                    <a:lumOff val="80000"/>
                  </a:schemeClr>
                </a:solidFill>
              </a:rPr>
              <a:t> через </a:t>
            </a:r>
            <a:r>
              <a:rPr lang="ru-RU" sz="2000" dirty="0" err="1">
                <a:solidFill>
                  <a:schemeClr val="tx1">
                    <a:lumMod val="20000"/>
                    <a:lumOff val="80000"/>
                  </a:schemeClr>
                </a:solidFill>
              </a:rPr>
              <a:t>канали</a:t>
            </a:r>
            <a:r>
              <a:rPr lang="ru-RU" sz="2000" dirty="0">
                <a:solidFill>
                  <a:schemeClr val="tx1">
                    <a:lumMod val="20000"/>
                    <a:lumOff val="80000"/>
                  </a:schemeClr>
                </a:solidFill>
              </a:rPr>
              <a:t> </a:t>
            </a:r>
            <a:r>
              <a:rPr lang="ru-RU" sz="2000" dirty="0" err="1">
                <a:solidFill>
                  <a:schemeClr val="tx1">
                    <a:lumMod val="20000"/>
                    <a:lumOff val="80000"/>
                  </a:schemeClr>
                </a:solidFill>
              </a:rPr>
              <a:t>зв’язку</a:t>
            </a:r>
            <a:r>
              <a:rPr lang="ru-RU" sz="2000" dirty="0">
                <a:solidFill>
                  <a:schemeClr val="tx1">
                    <a:lumMod val="20000"/>
                    <a:lumOff val="80000"/>
                  </a:schemeClr>
                </a:solidFill>
              </a:rPr>
              <a:t> </a:t>
            </a:r>
            <a:r>
              <a:rPr lang="ru-RU" sz="2000" dirty="0" err="1">
                <a:solidFill>
                  <a:schemeClr val="tx1">
                    <a:lumMod val="20000"/>
                    <a:lumOff val="80000"/>
                  </a:schemeClr>
                </a:solidFill>
              </a:rPr>
              <a:t>дистанційно</a:t>
            </a:r>
            <a:r>
              <a:rPr lang="ru-RU" sz="2000" dirty="0">
                <a:solidFill>
                  <a:schemeClr val="tx1">
                    <a:lumMod val="20000"/>
                    <a:lumOff val="80000"/>
                  </a:schemeClr>
                </a:solidFill>
              </a:rPr>
              <a:t> </a:t>
            </a:r>
            <a:r>
              <a:rPr lang="ru-RU" sz="2000" dirty="0" err="1">
                <a:solidFill>
                  <a:schemeClr val="tx1">
                    <a:lumMod val="20000"/>
                    <a:lumOff val="80000"/>
                  </a:schemeClr>
                </a:solidFill>
              </a:rPr>
              <a:t>спостерігати</a:t>
            </a:r>
            <a:r>
              <a:rPr lang="ru-RU" sz="2000" dirty="0">
                <a:solidFill>
                  <a:schemeClr val="tx1">
                    <a:lumMod val="20000"/>
                    <a:lumOff val="80000"/>
                  </a:schemeClr>
                </a:solidFill>
              </a:rPr>
              <a:t> за станом </a:t>
            </a:r>
            <a:r>
              <a:rPr lang="ru-RU" sz="2000" dirty="0" err="1">
                <a:solidFill>
                  <a:schemeClr val="tx1">
                    <a:lumMod val="20000"/>
                    <a:lumOff val="80000"/>
                  </a:schemeClr>
                </a:solidFill>
              </a:rPr>
              <a:t>забезпечення</a:t>
            </a:r>
            <a:r>
              <a:rPr lang="ru-RU" sz="2000" dirty="0">
                <a:solidFill>
                  <a:schemeClr val="tx1">
                    <a:lumMod val="20000"/>
                    <a:lumOff val="80000"/>
                  </a:schemeClr>
                </a:solidFill>
              </a:rPr>
              <a:t> прав </a:t>
            </a:r>
            <a:r>
              <a:rPr lang="ru-RU" sz="2000" dirty="0" err="1">
                <a:solidFill>
                  <a:schemeClr val="tx1">
                    <a:lumMod val="20000"/>
                    <a:lumOff val="80000"/>
                  </a:schemeClr>
                </a:solidFill>
              </a:rPr>
              <a:t>затриманих</a:t>
            </a:r>
            <a:r>
              <a:rPr lang="ru-RU" sz="2000" dirty="0">
                <a:solidFill>
                  <a:schemeClr val="tx1">
                    <a:lumMod val="20000"/>
                    <a:lumOff val="80000"/>
                  </a:schemeClr>
                </a:solidFill>
              </a:rPr>
              <a:t> </a:t>
            </a:r>
            <a:r>
              <a:rPr lang="ru-RU" sz="2000" dirty="0" err="1">
                <a:solidFill>
                  <a:schemeClr val="tx1">
                    <a:lumMod val="20000"/>
                    <a:lumOff val="80000"/>
                  </a:schemeClr>
                </a:solidFill>
              </a:rPr>
              <a:t>осіб</a:t>
            </a:r>
            <a:r>
              <a:rPr lang="ru-RU" sz="2000" dirty="0">
                <a:solidFill>
                  <a:schemeClr val="tx1">
                    <a:lumMod val="20000"/>
                    <a:lumOff val="80000"/>
                  </a:schemeClr>
                </a:solidFill>
              </a:rPr>
              <a:t> у </a:t>
            </a:r>
            <a:r>
              <a:rPr lang="ru-RU" sz="2000" dirty="0" err="1">
                <a:solidFill>
                  <a:schemeClr val="tx1">
                    <a:lumMod val="20000"/>
                    <a:lumOff val="80000"/>
                  </a:schemeClr>
                </a:solidFill>
              </a:rPr>
              <a:t>будь-який</a:t>
            </a:r>
            <a:r>
              <a:rPr lang="ru-RU" sz="2000" dirty="0">
                <a:solidFill>
                  <a:schemeClr val="tx1">
                    <a:lumMod val="20000"/>
                    <a:lumOff val="80000"/>
                  </a:schemeClr>
                </a:solidFill>
              </a:rPr>
              <a:t> час </a:t>
            </a:r>
            <a:r>
              <a:rPr lang="ru-RU" sz="2000" dirty="0" err="1">
                <a:solidFill>
                  <a:schemeClr val="tx1">
                    <a:lumMod val="20000"/>
                    <a:lumOff val="80000"/>
                  </a:schemeClr>
                </a:solidFill>
              </a:rPr>
              <a:t>доби</a:t>
            </a:r>
            <a:r>
              <a:rPr lang="ru-RU" sz="2000" dirty="0">
                <a:solidFill>
                  <a:schemeClr val="tx1">
                    <a:lumMod val="20000"/>
                    <a:lumOff val="80000"/>
                  </a:schemeClr>
                </a:solidFill>
              </a:rPr>
              <a:t>. </a:t>
            </a:r>
            <a:r>
              <a:rPr lang="ru-RU" sz="2000" dirty="0" err="1">
                <a:solidFill>
                  <a:schemeClr val="tx1">
                    <a:lumMod val="20000"/>
                    <a:lumOff val="80000"/>
                  </a:schemeClr>
                </a:solidFill>
              </a:rPr>
              <a:t>Крім</a:t>
            </a:r>
            <a:r>
              <a:rPr lang="ru-RU" sz="2000" dirty="0">
                <a:solidFill>
                  <a:schemeClr val="tx1">
                    <a:lumMod val="20000"/>
                    <a:lumOff val="80000"/>
                  </a:schemeClr>
                </a:solidFill>
              </a:rPr>
              <a:t> того, </a:t>
            </a:r>
            <a:r>
              <a:rPr lang="ru-RU" sz="2000" dirty="0" err="1">
                <a:solidFill>
                  <a:schemeClr val="tx1">
                    <a:lumMod val="20000"/>
                    <a:lumOff val="80000"/>
                  </a:schemeClr>
                </a:solidFill>
              </a:rPr>
              <a:t>технічні</a:t>
            </a:r>
            <a:r>
              <a:rPr lang="ru-RU" sz="2000" dirty="0">
                <a:solidFill>
                  <a:schemeClr val="tx1">
                    <a:lumMod val="20000"/>
                    <a:lumOff val="80000"/>
                  </a:schemeClr>
                </a:solidFill>
              </a:rPr>
              <a:t> </a:t>
            </a:r>
            <a:r>
              <a:rPr lang="ru-RU" sz="2000" dirty="0" err="1">
                <a:solidFill>
                  <a:schemeClr val="tx1">
                    <a:lumMod val="20000"/>
                    <a:lumOff val="80000"/>
                  </a:schemeClr>
                </a:solidFill>
              </a:rPr>
              <a:t>можливості</a:t>
            </a:r>
            <a:r>
              <a:rPr lang="ru-RU" sz="2000" dirty="0">
                <a:solidFill>
                  <a:schemeClr val="tx1">
                    <a:lumMod val="20000"/>
                    <a:lumOff val="80000"/>
                  </a:schemeClr>
                </a:solidFill>
              </a:rPr>
              <a:t> такого </a:t>
            </a:r>
            <a:r>
              <a:rPr lang="ru-RU" sz="2000" dirty="0" err="1">
                <a:solidFill>
                  <a:schemeClr val="tx1">
                    <a:lumMod val="20000"/>
                    <a:lumOff val="80000"/>
                  </a:schemeClr>
                </a:solidFill>
              </a:rPr>
              <a:t>обладнання</a:t>
            </a:r>
            <a:r>
              <a:rPr lang="ru-RU" sz="2000" dirty="0">
                <a:solidFill>
                  <a:schemeClr val="tx1">
                    <a:lumMod val="20000"/>
                    <a:lumOff val="80000"/>
                  </a:schemeClr>
                </a:solidFill>
              </a:rPr>
              <a:t> </a:t>
            </a:r>
            <a:r>
              <a:rPr lang="ru-RU" sz="2000" dirty="0" err="1">
                <a:solidFill>
                  <a:schemeClr val="tx1">
                    <a:lumMod val="20000"/>
                    <a:lumOff val="80000"/>
                  </a:schemeClr>
                </a:solidFill>
              </a:rPr>
              <a:t>дозволяють</a:t>
            </a:r>
            <a:r>
              <a:rPr lang="ru-RU" sz="2000" dirty="0">
                <a:solidFill>
                  <a:schemeClr val="tx1">
                    <a:lumMod val="20000"/>
                    <a:lumOff val="80000"/>
                  </a:schemeClr>
                </a:solidFill>
              </a:rPr>
              <a:t> </a:t>
            </a:r>
            <a:r>
              <a:rPr lang="ru-RU" sz="2000" dirty="0" err="1">
                <a:solidFill>
                  <a:schemeClr val="tx1">
                    <a:lumMod val="20000"/>
                    <a:lumOff val="80000"/>
                  </a:schemeClr>
                </a:solidFill>
              </a:rPr>
              <a:t>мати</a:t>
            </a:r>
            <a:r>
              <a:rPr lang="ru-RU" sz="2000" dirty="0">
                <a:solidFill>
                  <a:schemeClr val="tx1">
                    <a:lumMod val="20000"/>
                    <a:lumOff val="80000"/>
                  </a:schemeClr>
                </a:solidFill>
              </a:rPr>
              <a:t> </a:t>
            </a:r>
            <a:r>
              <a:rPr lang="ru-RU" sz="2000" dirty="0" err="1">
                <a:solidFill>
                  <a:schemeClr val="tx1">
                    <a:lumMod val="20000"/>
                    <a:lumOff val="80000"/>
                  </a:schemeClr>
                </a:solidFill>
              </a:rPr>
              <a:t>двосторонній</a:t>
            </a:r>
            <a:r>
              <a:rPr lang="ru-RU" sz="2000" dirty="0">
                <a:solidFill>
                  <a:schemeClr val="tx1">
                    <a:lumMod val="20000"/>
                    <a:lumOff val="80000"/>
                  </a:schemeClr>
                </a:solidFill>
              </a:rPr>
              <a:t> </a:t>
            </a:r>
            <a:r>
              <a:rPr lang="ru-RU" sz="2000" dirty="0" err="1">
                <a:solidFill>
                  <a:schemeClr val="tx1">
                    <a:lumMod val="20000"/>
                    <a:lumOff val="80000"/>
                  </a:schemeClr>
                </a:solidFill>
              </a:rPr>
              <a:t>аудіо</a:t>
            </a:r>
            <a:r>
              <a:rPr lang="ru-RU" sz="2000" dirty="0">
                <a:solidFill>
                  <a:schemeClr val="tx1">
                    <a:lumMod val="20000"/>
                    <a:lumOff val="80000"/>
                  </a:schemeClr>
                </a:solidFill>
              </a:rPr>
              <a:t> </a:t>
            </a:r>
            <a:r>
              <a:rPr lang="ru-RU" sz="2000" dirty="0" err="1">
                <a:solidFill>
                  <a:schemeClr val="tx1">
                    <a:lumMod val="20000"/>
                    <a:lumOff val="80000"/>
                  </a:schemeClr>
                </a:solidFill>
              </a:rPr>
              <a:t>зв’язок</a:t>
            </a:r>
            <a:r>
              <a:rPr lang="ru-RU" sz="2000" dirty="0">
                <a:solidFill>
                  <a:schemeClr val="tx1">
                    <a:lumMod val="20000"/>
                    <a:lumOff val="80000"/>
                  </a:schemeClr>
                </a:solidFill>
              </a:rPr>
              <a:t> </a:t>
            </a:r>
            <a:r>
              <a:rPr lang="ru-RU" sz="2000" dirty="0" err="1">
                <a:solidFill>
                  <a:schemeClr val="tx1">
                    <a:lumMod val="20000"/>
                    <a:lumOff val="80000"/>
                  </a:schemeClr>
                </a:solidFill>
              </a:rPr>
              <a:t>користувачів</a:t>
            </a:r>
            <a:r>
              <a:rPr lang="ru-RU" sz="2000" dirty="0">
                <a:solidFill>
                  <a:schemeClr val="tx1">
                    <a:lumMod val="20000"/>
                    <a:lumOff val="80000"/>
                  </a:schemeClr>
                </a:solidFill>
              </a:rPr>
              <a:t> </a:t>
            </a:r>
            <a:r>
              <a:rPr lang="ru-RU" sz="2000" dirty="0" err="1">
                <a:solidFill>
                  <a:schemeClr val="tx1">
                    <a:lumMod val="20000"/>
                    <a:lumOff val="80000"/>
                  </a:schemeClr>
                </a:solidFill>
              </a:rPr>
              <a:t>системи</a:t>
            </a:r>
            <a:r>
              <a:rPr lang="ru-RU" sz="2000" dirty="0">
                <a:solidFill>
                  <a:schemeClr val="tx1">
                    <a:lumMod val="20000"/>
                    <a:lumOff val="80000"/>
                  </a:schemeClr>
                </a:solidFill>
              </a:rPr>
              <a:t> </a:t>
            </a:r>
            <a:r>
              <a:rPr lang="ru-RU" sz="2000" dirty="0" err="1">
                <a:solidFill>
                  <a:schemeClr val="tx1">
                    <a:lumMod val="20000"/>
                    <a:lumOff val="80000"/>
                  </a:schemeClr>
                </a:solidFill>
              </a:rPr>
              <a:t>з</a:t>
            </a:r>
            <a:r>
              <a:rPr lang="ru-RU" sz="2000" dirty="0">
                <a:solidFill>
                  <a:schemeClr val="tx1">
                    <a:lumMod val="20000"/>
                    <a:lumOff val="80000"/>
                  </a:schemeClr>
                </a:solidFill>
              </a:rPr>
              <a:t> </a:t>
            </a:r>
            <a:r>
              <a:rPr lang="ru-RU" sz="2000" dirty="0" err="1">
                <a:solidFill>
                  <a:schemeClr val="tx1">
                    <a:lumMod val="20000"/>
                    <a:lumOff val="80000"/>
                  </a:schemeClr>
                </a:solidFill>
              </a:rPr>
              <a:t>утримуваними</a:t>
            </a:r>
            <a:r>
              <a:rPr lang="ru-RU" sz="2000" dirty="0">
                <a:solidFill>
                  <a:schemeClr val="tx1">
                    <a:lumMod val="20000"/>
                    <a:lumOff val="80000"/>
                  </a:schemeClr>
                </a:solidFill>
              </a:rPr>
              <a:t>, </a:t>
            </a:r>
            <a:r>
              <a:rPr lang="ru-RU" sz="2000" dirty="0" err="1">
                <a:solidFill>
                  <a:schemeClr val="tx1">
                    <a:lumMod val="20000"/>
                    <a:lumOff val="80000"/>
                  </a:schemeClr>
                </a:solidFill>
              </a:rPr>
              <a:t>які</a:t>
            </a:r>
            <a:r>
              <a:rPr lang="ru-RU" sz="2000" dirty="0">
                <a:solidFill>
                  <a:schemeClr val="tx1">
                    <a:lumMod val="20000"/>
                    <a:lumOff val="80000"/>
                  </a:schemeClr>
                </a:solidFill>
              </a:rPr>
              <a:t> </a:t>
            </a:r>
            <a:r>
              <a:rPr lang="ru-RU" sz="2000" dirty="0" err="1">
                <a:solidFill>
                  <a:schemeClr val="tx1">
                    <a:lumMod val="20000"/>
                    <a:lumOff val="80000"/>
                  </a:schemeClr>
                </a:solidFill>
              </a:rPr>
              <a:t>перебувають</a:t>
            </a:r>
            <a:r>
              <a:rPr lang="ru-RU" sz="2000" dirty="0">
                <a:solidFill>
                  <a:schemeClr val="tx1">
                    <a:lumMod val="20000"/>
                    <a:lumOff val="80000"/>
                  </a:schemeClr>
                </a:solidFill>
              </a:rPr>
              <a:t> у камерах ІТТ. </a:t>
            </a:r>
          </a:p>
          <a:p>
            <a:endParaRPr lang="ru-RU" sz="2000" dirty="0">
              <a:solidFill>
                <a:schemeClr val="tx1">
                  <a:lumMod val="20000"/>
                  <a:lumOff val="80000"/>
                </a:schemeClr>
              </a:solidFill>
            </a:endParaRPr>
          </a:p>
          <a:p>
            <a:r>
              <a:rPr lang="ru-RU" sz="2000" dirty="0" err="1">
                <a:solidFill>
                  <a:schemeClr val="tx1">
                    <a:lumMod val="20000"/>
                    <a:lumOff val="80000"/>
                  </a:schemeClr>
                </a:solidFill>
              </a:rPr>
              <a:t>Раніше</a:t>
            </a:r>
            <a:r>
              <a:rPr lang="ru-RU" sz="2000" dirty="0">
                <a:solidFill>
                  <a:schemeClr val="tx1">
                    <a:lumMod val="20000"/>
                    <a:lumOff val="80000"/>
                  </a:schemeClr>
                </a:solidFill>
              </a:rPr>
              <a:t> доступ до камер </a:t>
            </a:r>
            <a:r>
              <a:rPr lang="ru-RU" sz="2000" dirty="0" err="1">
                <a:solidFill>
                  <a:schemeClr val="tx1">
                    <a:lumMod val="20000"/>
                    <a:lumOff val="80000"/>
                  </a:schemeClr>
                </a:solidFill>
              </a:rPr>
              <a:t>відеоспостереження</a:t>
            </a:r>
            <a:r>
              <a:rPr lang="ru-RU" sz="2000" dirty="0">
                <a:solidFill>
                  <a:schemeClr val="tx1">
                    <a:lumMod val="20000"/>
                    <a:lumOff val="80000"/>
                  </a:schemeClr>
                </a:solidFill>
              </a:rPr>
              <a:t> </a:t>
            </a:r>
            <a:r>
              <a:rPr lang="ru-RU" sz="2000" dirty="0" err="1">
                <a:solidFill>
                  <a:schemeClr val="tx1">
                    <a:lumMod val="20000"/>
                    <a:lumOff val="80000"/>
                  </a:schemeClr>
                </a:solidFill>
              </a:rPr>
              <a:t>мав</a:t>
            </a:r>
            <a:r>
              <a:rPr lang="ru-RU" sz="2000" dirty="0">
                <a:solidFill>
                  <a:schemeClr val="tx1">
                    <a:lumMod val="20000"/>
                    <a:lumOff val="80000"/>
                  </a:schemeClr>
                </a:solidFill>
              </a:rPr>
              <a:t> </a:t>
            </a:r>
            <a:r>
              <a:rPr lang="ru-RU" sz="2000" dirty="0" err="1">
                <a:solidFill>
                  <a:schemeClr val="tx1">
                    <a:lumMod val="20000"/>
                    <a:lumOff val="80000"/>
                  </a:schemeClr>
                </a:solidFill>
              </a:rPr>
              <a:t>лише</a:t>
            </a:r>
            <a:r>
              <a:rPr lang="ru-RU" sz="2000" dirty="0">
                <a:solidFill>
                  <a:schemeClr val="tx1">
                    <a:lumMod val="20000"/>
                    <a:lumOff val="80000"/>
                  </a:schemeClr>
                </a:solidFill>
              </a:rPr>
              <a:t> персонал ІТТ, зараз </a:t>
            </a:r>
            <a:r>
              <a:rPr lang="ru-RU" sz="2000" dirty="0" err="1">
                <a:solidFill>
                  <a:schemeClr val="tx1">
                    <a:lumMod val="20000"/>
                    <a:lumOff val="80000"/>
                  </a:schemeClr>
                </a:solidFill>
              </a:rPr>
              <a:t>такий</a:t>
            </a:r>
            <a:r>
              <a:rPr lang="ru-RU" sz="2000" dirty="0">
                <a:solidFill>
                  <a:schemeClr val="tx1">
                    <a:lumMod val="20000"/>
                    <a:lumOff val="80000"/>
                  </a:schemeClr>
                </a:solidFill>
              </a:rPr>
              <a:t> доступ </a:t>
            </a:r>
            <a:r>
              <a:rPr lang="ru-RU" sz="2000" dirty="0" err="1">
                <a:solidFill>
                  <a:schemeClr val="tx1">
                    <a:lumMod val="20000"/>
                    <a:lumOff val="80000"/>
                  </a:schemeClr>
                </a:solidFill>
              </a:rPr>
              <a:t>мають</a:t>
            </a:r>
            <a:r>
              <a:rPr lang="ru-RU" sz="2000" dirty="0">
                <a:solidFill>
                  <a:schemeClr val="tx1">
                    <a:lumMod val="20000"/>
                    <a:lumOff val="80000"/>
                  </a:schemeClr>
                </a:solidFill>
              </a:rPr>
              <a:t> </a:t>
            </a:r>
            <a:r>
              <a:rPr lang="ru-RU" sz="2000" dirty="0" err="1">
                <a:solidFill>
                  <a:schemeClr val="tx1">
                    <a:lumMod val="20000"/>
                    <a:lumOff val="80000"/>
                  </a:schemeClr>
                </a:solidFill>
              </a:rPr>
              <a:t>також</a:t>
            </a:r>
            <a:r>
              <a:rPr lang="ru-RU" sz="2000" dirty="0">
                <a:solidFill>
                  <a:schemeClr val="tx1">
                    <a:lumMod val="20000"/>
                    <a:lumOff val="80000"/>
                  </a:schemeClr>
                </a:solidFill>
              </a:rPr>
              <a:t> </a:t>
            </a:r>
            <a:r>
              <a:rPr lang="ru-RU" sz="2000" dirty="0" err="1">
                <a:solidFill>
                  <a:schemeClr val="tx1">
                    <a:lumMod val="20000"/>
                    <a:lumOff val="80000"/>
                  </a:schemeClr>
                </a:solidFill>
              </a:rPr>
              <a:t>працівники</a:t>
            </a:r>
            <a:r>
              <a:rPr lang="ru-RU" sz="2000" dirty="0">
                <a:solidFill>
                  <a:schemeClr val="tx1">
                    <a:lumMod val="20000"/>
                    <a:lumOff val="80000"/>
                  </a:schemeClr>
                </a:solidFill>
              </a:rPr>
              <a:t> УЗПЛ. Через </a:t>
            </a:r>
            <a:r>
              <a:rPr lang="ru-RU" sz="2000" dirty="0" err="1">
                <a:solidFill>
                  <a:schemeClr val="tx1">
                    <a:lumMod val="20000"/>
                    <a:lumOff val="80000"/>
                  </a:schemeClr>
                </a:solidFill>
              </a:rPr>
              <a:t>електронну</a:t>
            </a:r>
            <a:r>
              <a:rPr lang="ru-RU" sz="2000" dirty="0">
                <a:solidFill>
                  <a:schemeClr val="tx1">
                    <a:lumMod val="20000"/>
                    <a:lumOff val="80000"/>
                  </a:schemeClr>
                </a:solidFill>
              </a:rPr>
              <a:t> базу, </a:t>
            </a:r>
            <a:r>
              <a:rPr lang="ru-RU" sz="2000" dirty="0" err="1">
                <a:solidFill>
                  <a:schemeClr val="tx1">
                    <a:lumMod val="20000"/>
                    <a:lumOff val="80000"/>
                  </a:schemeClr>
                </a:solidFill>
              </a:rPr>
              <a:t>працівники</a:t>
            </a:r>
            <a:r>
              <a:rPr lang="ru-RU" sz="2000" dirty="0">
                <a:solidFill>
                  <a:schemeClr val="tx1">
                    <a:lumMod val="20000"/>
                    <a:lumOff val="80000"/>
                  </a:schemeClr>
                </a:solidFill>
              </a:rPr>
              <a:t> УЗПЛ </a:t>
            </a:r>
            <a:r>
              <a:rPr lang="ru-RU" sz="2000" dirty="0" err="1">
                <a:solidFill>
                  <a:schemeClr val="tx1">
                    <a:lumMod val="20000"/>
                    <a:lumOff val="80000"/>
                  </a:schemeClr>
                </a:solidFill>
              </a:rPr>
              <a:t>можуть</a:t>
            </a:r>
            <a:r>
              <a:rPr lang="ru-RU" sz="2000" dirty="0">
                <a:solidFill>
                  <a:schemeClr val="tx1">
                    <a:lumMod val="20000"/>
                    <a:lumOff val="80000"/>
                  </a:schemeClr>
                </a:solidFill>
              </a:rPr>
              <a:t> не </a:t>
            </a:r>
            <a:r>
              <a:rPr lang="ru-RU" sz="2000" dirty="0" err="1">
                <a:solidFill>
                  <a:schemeClr val="tx1">
                    <a:lumMod val="20000"/>
                    <a:lumOff val="80000"/>
                  </a:schemeClr>
                </a:solidFill>
              </a:rPr>
              <a:t>тільки</a:t>
            </a:r>
            <a:r>
              <a:rPr lang="ru-RU" sz="2000" dirty="0">
                <a:solidFill>
                  <a:schemeClr val="tx1">
                    <a:lumMod val="20000"/>
                    <a:lumOff val="80000"/>
                  </a:schemeClr>
                </a:solidFill>
              </a:rPr>
              <a:t> </a:t>
            </a:r>
            <a:r>
              <a:rPr lang="ru-RU" sz="2000" dirty="0" err="1">
                <a:solidFill>
                  <a:schemeClr val="tx1">
                    <a:lumMod val="20000"/>
                    <a:lumOff val="80000"/>
                  </a:schemeClr>
                </a:solidFill>
              </a:rPr>
              <a:t>відстежувати</a:t>
            </a:r>
            <a:r>
              <a:rPr lang="ru-RU" sz="2000" dirty="0">
                <a:solidFill>
                  <a:schemeClr val="tx1">
                    <a:lumMod val="20000"/>
                    <a:lumOff val="80000"/>
                  </a:schemeClr>
                </a:solidFill>
              </a:rPr>
              <a:t> </a:t>
            </a:r>
            <a:r>
              <a:rPr lang="ru-RU" sz="2000" dirty="0" err="1">
                <a:solidFill>
                  <a:schemeClr val="tx1">
                    <a:lumMod val="20000"/>
                    <a:lumOff val="80000"/>
                  </a:schemeClr>
                </a:solidFill>
              </a:rPr>
              <a:t>дотримання</a:t>
            </a:r>
            <a:r>
              <a:rPr lang="ru-RU" sz="2000" dirty="0">
                <a:solidFill>
                  <a:schemeClr val="tx1">
                    <a:lumMod val="20000"/>
                    <a:lumOff val="80000"/>
                  </a:schemeClr>
                </a:solidFill>
              </a:rPr>
              <a:t> прав </a:t>
            </a:r>
            <a:r>
              <a:rPr lang="ru-RU" sz="2000" dirty="0" err="1">
                <a:solidFill>
                  <a:schemeClr val="tx1">
                    <a:lumMod val="20000"/>
                    <a:lumOff val="80000"/>
                  </a:schemeClr>
                </a:solidFill>
              </a:rPr>
              <a:t>затриманих</a:t>
            </a:r>
            <a:r>
              <a:rPr lang="ru-RU" sz="2000" dirty="0">
                <a:solidFill>
                  <a:schemeClr val="tx1">
                    <a:lumMod val="20000"/>
                    <a:lumOff val="80000"/>
                  </a:schemeClr>
                </a:solidFill>
              </a:rPr>
              <a:t> по </a:t>
            </a:r>
            <a:r>
              <a:rPr lang="ru-RU" sz="2000" dirty="0" err="1">
                <a:solidFill>
                  <a:schemeClr val="tx1">
                    <a:lumMod val="20000"/>
                    <a:lumOff val="80000"/>
                  </a:schemeClr>
                </a:solidFill>
              </a:rPr>
              <a:t>даним</a:t>
            </a:r>
            <a:r>
              <a:rPr lang="ru-RU" sz="2000" dirty="0">
                <a:solidFill>
                  <a:schemeClr val="tx1">
                    <a:lumMod val="20000"/>
                    <a:lumOff val="80000"/>
                  </a:schemeClr>
                </a:solidFill>
              </a:rPr>
              <a:t>, </a:t>
            </a:r>
            <a:r>
              <a:rPr lang="ru-RU" sz="2000" dirty="0" err="1">
                <a:solidFill>
                  <a:schemeClr val="tx1">
                    <a:lumMod val="20000"/>
                    <a:lumOff val="80000"/>
                  </a:schemeClr>
                </a:solidFill>
              </a:rPr>
              <a:t>занесеним</a:t>
            </a:r>
            <a:r>
              <a:rPr lang="ru-RU" sz="2000" dirty="0">
                <a:solidFill>
                  <a:schemeClr val="tx1">
                    <a:lumMod val="20000"/>
                    <a:lumOff val="80000"/>
                  </a:schemeClr>
                </a:solidFill>
              </a:rPr>
              <a:t> до </a:t>
            </a:r>
            <a:r>
              <a:rPr lang="ru-RU" sz="2000" dirty="0" err="1">
                <a:solidFill>
                  <a:schemeClr val="tx1">
                    <a:lumMod val="20000"/>
                    <a:lumOff val="80000"/>
                  </a:schemeClr>
                </a:solidFill>
              </a:rPr>
              <a:t>реєстру</a:t>
            </a:r>
            <a:r>
              <a:rPr lang="ru-RU" sz="2000" dirty="0">
                <a:solidFill>
                  <a:schemeClr val="tx1">
                    <a:lumMod val="20000"/>
                    <a:lumOff val="80000"/>
                  </a:schemeClr>
                </a:solidFill>
              </a:rPr>
              <a:t>, </a:t>
            </a:r>
            <a:r>
              <a:rPr lang="ru-RU" sz="2000" dirty="0" err="1">
                <a:solidFill>
                  <a:schemeClr val="tx1">
                    <a:lumMod val="20000"/>
                    <a:lumOff val="80000"/>
                  </a:schemeClr>
                </a:solidFill>
              </a:rPr>
              <a:t>але</a:t>
            </a:r>
            <a:r>
              <a:rPr lang="ru-RU" sz="2000" dirty="0">
                <a:solidFill>
                  <a:schemeClr val="tx1">
                    <a:lumMod val="20000"/>
                    <a:lumOff val="80000"/>
                  </a:schemeClr>
                </a:solidFill>
              </a:rPr>
              <a:t> </a:t>
            </a:r>
            <a:r>
              <a:rPr lang="ru-RU" sz="2000" dirty="0" err="1">
                <a:solidFill>
                  <a:schemeClr val="tx1">
                    <a:lumMod val="20000"/>
                    <a:lumOff val="80000"/>
                  </a:schemeClr>
                </a:solidFill>
              </a:rPr>
              <a:t>й</a:t>
            </a:r>
            <a:r>
              <a:rPr lang="ru-RU" sz="2000" dirty="0">
                <a:solidFill>
                  <a:schemeClr val="tx1">
                    <a:lumMod val="20000"/>
                    <a:lumOff val="80000"/>
                  </a:schemeClr>
                </a:solidFill>
              </a:rPr>
              <a:t> </a:t>
            </a:r>
            <a:r>
              <a:rPr lang="ru-RU" sz="2000" dirty="0" err="1">
                <a:solidFill>
                  <a:schemeClr val="tx1">
                    <a:lumMod val="20000"/>
                    <a:lumOff val="80000"/>
                  </a:schemeClr>
                </a:solidFill>
              </a:rPr>
              <a:t>особисто</a:t>
            </a:r>
            <a:r>
              <a:rPr lang="ru-RU" sz="2000" dirty="0">
                <a:solidFill>
                  <a:schemeClr val="tx1">
                    <a:lumMod val="20000"/>
                    <a:lumOff val="80000"/>
                  </a:schemeClr>
                </a:solidFill>
              </a:rPr>
              <a:t> </a:t>
            </a:r>
            <a:r>
              <a:rPr lang="ru-RU" sz="2000" dirty="0" err="1">
                <a:solidFill>
                  <a:schemeClr val="tx1">
                    <a:lumMod val="20000"/>
                    <a:lumOff val="80000"/>
                  </a:schemeClr>
                </a:solidFill>
              </a:rPr>
              <a:t>контролювати</a:t>
            </a:r>
            <a:r>
              <a:rPr lang="ru-RU" sz="2000" dirty="0">
                <a:solidFill>
                  <a:schemeClr val="tx1">
                    <a:lumMod val="20000"/>
                    <a:lumOff val="80000"/>
                  </a:schemeClr>
                </a:solidFill>
              </a:rPr>
              <a:t> </a:t>
            </a:r>
            <a:r>
              <a:rPr lang="ru-RU" sz="2000" dirty="0" err="1">
                <a:solidFill>
                  <a:schemeClr val="tx1">
                    <a:lumMod val="20000"/>
                    <a:lumOff val="80000"/>
                  </a:schemeClr>
                </a:solidFill>
              </a:rPr>
              <a:t>всі</a:t>
            </a:r>
            <a:r>
              <a:rPr lang="ru-RU" sz="2000" dirty="0">
                <a:solidFill>
                  <a:schemeClr val="tx1">
                    <a:lumMod val="20000"/>
                    <a:lumOff val="80000"/>
                  </a:schemeClr>
                </a:solidFill>
              </a:rPr>
              <a:t> </a:t>
            </a:r>
            <a:r>
              <a:rPr lang="ru-RU" sz="2000" dirty="0" err="1">
                <a:solidFill>
                  <a:schemeClr val="tx1">
                    <a:lumMod val="20000"/>
                    <a:lumOff val="80000"/>
                  </a:schemeClr>
                </a:solidFill>
              </a:rPr>
              <a:t>процеси</a:t>
            </a:r>
            <a:r>
              <a:rPr lang="ru-RU" sz="2000" dirty="0">
                <a:solidFill>
                  <a:schemeClr val="tx1">
                    <a:lumMod val="20000"/>
                    <a:lumOff val="80000"/>
                  </a:schemeClr>
                </a:solidFill>
              </a:rPr>
              <a:t> через систему </a:t>
            </a:r>
            <a:r>
              <a:rPr lang="ru-RU" sz="2000" dirty="0" err="1">
                <a:solidFill>
                  <a:schemeClr val="tx1">
                    <a:lumMod val="20000"/>
                    <a:lumOff val="80000"/>
                  </a:schemeClr>
                </a:solidFill>
              </a:rPr>
              <a:t>віддаленого</a:t>
            </a:r>
            <a:r>
              <a:rPr lang="ru-RU" sz="2000" dirty="0">
                <a:solidFill>
                  <a:schemeClr val="tx1">
                    <a:lumMod val="20000"/>
                    <a:lumOff val="80000"/>
                  </a:schemeClr>
                </a:solidFill>
              </a:rPr>
              <a:t> </a:t>
            </a:r>
            <a:r>
              <a:rPr lang="ru-RU" sz="2000" dirty="0" err="1">
                <a:solidFill>
                  <a:schemeClr val="tx1">
                    <a:lumMod val="20000"/>
                    <a:lumOff val="80000"/>
                  </a:schemeClr>
                </a:solidFill>
              </a:rPr>
              <a:t>відеоконтролю</a:t>
            </a:r>
            <a:r>
              <a:rPr lang="ru-RU" sz="2000" dirty="0">
                <a:solidFill>
                  <a:schemeClr val="tx1">
                    <a:lumMod val="20000"/>
                    <a:lumOff val="80000"/>
                  </a:schemeClr>
                </a:solidFill>
              </a:rPr>
              <a:t>. </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689115" y="1600361"/>
            <a:ext cx="2923765" cy="2193855"/>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15</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br>
              <a:rPr lang="en-US" sz="5400" dirty="0"/>
            </a:br>
            <a:endParaRPr lang="ru-RU" sz="5300" kern="1200" dirty="0"/>
          </a:p>
        </p:txBody>
      </p:sp>
      <p:sp>
        <p:nvSpPr>
          <p:cNvPr id="3" name="Прямоугольник 2"/>
          <p:cNvSpPr/>
          <p:nvPr/>
        </p:nvSpPr>
        <p:spPr>
          <a:xfrm>
            <a:off x="3785937" y="294733"/>
            <a:ext cx="8406063" cy="1741311"/>
          </a:xfrm>
          <a:prstGeom prst="rect">
            <a:avLst/>
          </a:prstGeom>
        </p:spPr>
        <p:txBody>
          <a:bodyPr wrap="square">
            <a:spAutoFit/>
          </a:bodyPr>
          <a:lstStyle/>
          <a:p>
            <a:pPr indent="450215" algn="ctr">
              <a:lnSpc>
                <a:spcPct val="115000"/>
              </a:lnSpc>
              <a:spcAft>
                <a:spcPts val="0"/>
              </a:spcAft>
            </a:pPr>
            <a:r>
              <a:rPr lang="ru-RU" sz="4000" b="1" dirty="0">
                <a:solidFill>
                  <a:schemeClr val="tx1">
                    <a:lumMod val="40000"/>
                    <a:lumOff val="60000"/>
                  </a:schemeClr>
                </a:solidFill>
                <a:ea typeface="Times New Roman" pitchFamily="18" charset="0"/>
                <a:cs typeface="Times New Roman" pitchFamily="18" charset="0"/>
              </a:rPr>
              <a:t>«</a:t>
            </a:r>
            <a:r>
              <a:rPr lang="ru-RU" sz="4000" b="1" dirty="0" err="1">
                <a:solidFill>
                  <a:schemeClr val="tx1">
                    <a:lumMod val="40000"/>
                    <a:lumOff val="60000"/>
                  </a:schemeClr>
                </a:solidFill>
                <a:ea typeface="Times New Roman" pitchFamily="18" charset="0"/>
                <a:cs typeface="Times New Roman" pitchFamily="18" charset="0"/>
              </a:rPr>
              <a:t>Custody</a:t>
            </a:r>
            <a:r>
              <a:rPr lang="ru-RU" sz="4000" b="1" dirty="0">
                <a:solidFill>
                  <a:schemeClr val="tx1">
                    <a:lumMod val="40000"/>
                    <a:lumOff val="60000"/>
                  </a:schemeClr>
                </a:solidFill>
                <a:ea typeface="Times New Roman" pitchFamily="18" charset="0"/>
                <a:cs typeface="Times New Roman" pitchFamily="18" charset="0"/>
              </a:rPr>
              <a:t> </a:t>
            </a:r>
            <a:r>
              <a:rPr lang="ru-RU" sz="4000" b="1" dirty="0" err="1">
                <a:solidFill>
                  <a:schemeClr val="tx1">
                    <a:lumMod val="40000"/>
                    <a:lumOff val="60000"/>
                  </a:schemeClr>
                </a:solidFill>
                <a:ea typeface="Times New Roman" pitchFamily="18" charset="0"/>
                <a:cs typeface="Times New Roman" pitchFamily="18" charset="0"/>
              </a:rPr>
              <a:t>Records</a:t>
            </a:r>
            <a:r>
              <a:rPr lang="ru-RU" sz="4000" b="1" dirty="0">
                <a:solidFill>
                  <a:schemeClr val="tx1">
                    <a:lumMod val="40000"/>
                    <a:lumOff val="60000"/>
                  </a:schemeClr>
                </a:solidFill>
                <a:ea typeface="Times New Roman" pitchFamily="18" charset="0"/>
                <a:cs typeface="Times New Roman" pitchFamily="18" charset="0"/>
              </a:rPr>
              <a:t>»</a:t>
            </a:r>
            <a:r>
              <a:rPr lang="uk-UA" sz="4000" b="1" dirty="0">
                <a:solidFill>
                  <a:schemeClr val="tx1">
                    <a:lumMod val="40000"/>
                    <a:lumOff val="60000"/>
                  </a:schemeClr>
                </a:solidFill>
                <a:ea typeface="Times New Roman" panose="02020603050405020304" pitchFamily="18" charset="0"/>
                <a:cs typeface="Times New Roman" panose="02020603050405020304" pitchFamily="18" charset="0"/>
              </a:rPr>
              <a:t> </a:t>
            </a:r>
          </a:p>
          <a:p>
            <a:pPr indent="450215" algn="ctr">
              <a:lnSpc>
                <a:spcPct val="115000"/>
              </a:lnSpc>
              <a:spcAft>
                <a:spcPts val="0"/>
              </a:spcAft>
            </a:pPr>
            <a:r>
              <a:rPr lang="uk-UA" sz="4000" b="1" dirty="0">
                <a:solidFill>
                  <a:schemeClr val="tx1">
                    <a:lumMod val="40000"/>
                    <a:lumOff val="60000"/>
                  </a:schemeClr>
                </a:solidFill>
                <a:ea typeface="Times New Roman" panose="02020603050405020304" pitchFamily="18" charset="0"/>
                <a:cs typeface="Times New Roman" panose="02020603050405020304" pitchFamily="18" charset="0"/>
              </a:rPr>
              <a:t>об’єднує в єдиний комплекс</a:t>
            </a:r>
            <a:endParaRPr lang="en-US" sz="4000" b="1" dirty="0">
              <a:solidFill>
                <a:schemeClr val="tx1">
                  <a:lumMod val="40000"/>
                  <a:lumOff val="60000"/>
                </a:schemeClr>
              </a:solidFill>
              <a:ea typeface="Calibri" panose="020F0502020204030204" pitchFamily="34" charset="0"/>
              <a:cs typeface="Times New Roman" panose="02020603050405020304" pitchFamily="18" charset="0"/>
            </a:endParaRPr>
          </a:p>
          <a:p>
            <a:pPr indent="450215" algn="just">
              <a:lnSpc>
                <a:spcPct val="115000"/>
              </a:lnSpc>
              <a:spcAft>
                <a:spcPts val="0"/>
              </a:spcAft>
            </a:pPr>
            <a:endParaRPr lang="en-US" sz="1400" dirty="0">
              <a:solidFill>
                <a:schemeClr val="tx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Группа 13"/>
          <p:cNvGrpSpPr/>
          <p:nvPr/>
        </p:nvGrpSpPr>
        <p:grpSpPr>
          <a:xfrm>
            <a:off x="1163400" y="3320716"/>
            <a:ext cx="7377488" cy="1090863"/>
            <a:chOff x="1773032" y="1556798"/>
            <a:chExt cx="7757828" cy="1821248"/>
          </a:xfrm>
          <a:solidFill>
            <a:srgbClr val="5F90D7"/>
          </a:solidFill>
        </p:grpSpPr>
        <p:sp>
          <p:nvSpPr>
            <p:cNvPr id="15" name="Скругленный прямоугольник 14"/>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indent="450215" algn="ctr">
                <a:lnSpc>
                  <a:spcPct val="115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відео з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бодікамер</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поліцейських</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Группа 16"/>
          <p:cNvGrpSpPr/>
          <p:nvPr/>
        </p:nvGrpSpPr>
        <p:grpSpPr>
          <a:xfrm>
            <a:off x="1163401" y="2053389"/>
            <a:ext cx="7377488" cy="1106906"/>
            <a:chOff x="1773032" y="1556798"/>
            <a:chExt cx="7757828" cy="1821248"/>
          </a:xfrm>
          <a:solidFill>
            <a:srgbClr val="5F90D7"/>
          </a:solidFill>
        </p:grpSpPr>
        <p:sp>
          <p:nvSpPr>
            <p:cNvPr id="18" name="Скругленный прямоугольник 17"/>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spcAft>
                  <a:spcPts val="0"/>
                </a:spcAft>
              </a:pPr>
              <a:r>
                <a:rPr lang="uk-UA"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відеофіксацію</a:t>
              </a:r>
              <a:r>
                <a:rPr lang="uk-UA"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в ізоляторах тимчасового тримання</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6" name="Группа 19"/>
          <p:cNvGrpSpPr/>
          <p:nvPr/>
        </p:nvGrpSpPr>
        <p:grpSpPr>
          <a:xfrm>
            <a:off x="1203506" y="4604083"/>
            <a:ext cx="7377488" cy="1082841"/>
            <a:chOff x="1773032" y="1556798"/>
            <a:chExt cx="7757828" cy="1821248"/>
          </a:xfrm>
          <a:solidFill>
            <a:srgbClr val="5F90D7"/>
          </a:solidFill>
        </p:grpSpPr>
        <p:sp>
          <p:nvSpPr>
            <p:cNvPr id="21" name="Скругленный прямоугольник 20"/>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Скругленный прямоугольник 4"/>
            <p:cNvSpPr/>
            <p:nvPr/>
          </p:nvSpPr>
          <p:spPr>
            <a:xfrm>
              <a:off x="1826375" y="1610141"/>
              <a:ext cx="7651141"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algn="ctr"/>
              <a:r>
                <a:rPr lang="uk-UA"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відеофіксацію</a:t>
              </a:r>
              <a:r>
                <a:rPr lang="uk-UA"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в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підрозділах поліції </a:t>
              </a:r>
              <a:endParaRPr lang="en-US" sz="2400" dirty="0"/>
            </a:p>
          </p:txBody>
        </p:sp>
      </p:grpSp>
      <p:sp>
        <p:nvSpPr>
          <p:cNvPr id="23" name="Стрелка вправо 22"/>
          <p:cNvSpPr/>
          <p:nvPr/>
        </p:nvSpPr>
        <p:spPr>
          <a:xfrm>
            <a:off x="484751" y="219428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452666" y="3429523"/>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a:off x="500792" y="4744975"/>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descr="Без названия (2).jpg"/>
          <p:cNvPicPr>
            <a:picLocks noChangeAspect="1"/>
          </p:cNvPicPr>
          <p:nvPr/>
        </p:nvPicPr>
        <p:blipFill>
          <a:blip r:embed="rId5" cstate="print"/>
          <a:stretch>
            <a:fillRect/>
          </a:stretch>
        </p:blipFill>
        <p:spPr>
          <a:xfrm>
            <a:off x="9312693" y="2557963"/>
            <a:ext cx="2486025" cy="1838325"/>
          </a:xfrm>
          <a:prstGeom prst="rect">
            <a:avLst/>
          </a:prstGeom>
        </p:spPr>
      </p:pic>
      <p:pic>
        <p:nvPicPr>
          <p:cNvPr id="30" name="Рисунок 29" descr="Без названия (3).jpg"/>
          <p:cNvPicPr>
            <a:picLocks noChangeAspect="1"/>
          </p:cNvPicPr>
          <p:nvPr/>
        </p:nvPicPr>
        <p:blipFill>
          <a:blip r:embed="rId6" cstate="print"/>
          <a:stretch>
            <a:fillRect/>
          </a:stretch>
        </p:blipFill>
        <p:spPr>
          <a:xfrm>
            <a:off x="9725025" y="3764031"/>
            <a:ext cx="2466975" cy="1847850"/>
          </a:xfrm>
          <a:prstGeom prst="rect">
            <a:avLst/>
          </a:prstGeom>
        </p:spPr>
      </p:pic>
    </p:spTree>
    <p:extLst>
      <p:ext uri="{BB962C8B-B14F-4D97-AF65-F5344CB8AC3E}">
        <p14:creationId xmlns:p14="http://schemas.microsoft.com/office/powerpoint/2010/main" val="179068922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0" dur="1000" fill="hold"/>
                                        <p:tgtEl>
                                          <p:spTgt spid="28"/>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79" dur="1000" fill="hold"/>
                                        <p:tgtEl>
                                          <p:spTgt spid="30"/>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2000"/>
                                        <p:tgtEl>
                                          <p:spTgt spid="3"/>
                                        </p:tgtEl>
                                      </p:cBhvr>
                                    </p:animEffect>
                                    <p:set>
                                      <p:cBhvr>
                                        <p:cTn id="88" dur="1" fill="hold">
                                          <p:stCondLst>
                                            <p:cond delay="1999"/>
                                          </p:stCondLst>
                                        </p:cTn>
                                        <p:tgtEl>
                                          <p:spTgt spid="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2000"/>
                                        <p:tgtEl>
                                          <p:spTgt spid="5"/>
                                        </p:tgtEl>
                                      </p:cBhvr>
                                    </p:animEffect>
                                    <p:set>
                                      <p:cBhvr>
                                        <p:cTn id="93" dur="1" fill="hold">
                                          <p:stCondLst>
                                            <p:cond delay="1999"/>
                                          </p:stCondLst>
                                        </p:cTn>
                                        <p:tgtEl>
                                          <p:spTgt spid="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2000"/>
                                        <p:tgtEl>
                                          <p:spTgt spid="4"/>
                                        </p:tgtEl>
                                      </p:cBhvr>
                                    </p:animEffect>
                                    <p:set>
                                      <p:cBhvr>
                                        <p:cTn id="98" dur="1" fill="hold">
                                          <p:stCondLst>
                                            <p:cond delay="1999"/>
                                          </p:stCondLst>
                                        </p:cTn>
                                        <p:tgtEl>
                                          <p:spTgt spid="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2000"/>
                                        <p:tgtEl>
                                          <p:spTgt spid="6"/>
                                        </p:tgtEl>
                                      </p:cBhvr>
                                    </p:animEffect>
                                    <p:set>
                                      <p:cBhvr>
                                        <p:cTn id="10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3" grpId="0" animBg="1"/>
      <p:bldP spid="24"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16</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Прямоугольник 6"/>
          <p:cNvSpPr/>
          <p:nvPr/>
        </p:nvSpPr>
        <p:spPr>
          <a:xfrm>
            <a:off x="535577" y="474345"/>
            <a:ext cx="10097589" cy="6001643"/>
          </a:xfrm>
          <a:prstGeom prst="rect">
            <a:avLst/>
          </a:prstGeom>
        </p:spPr>
        <p:txBody>
          <a:bodyPr wrap="square">
            <a:spAutoFit/>
          </a:bodyPr>
          <a:lstStyle/>
          <a:p>
            <a:r>
              <a:rPr lang="ru-RU" sz="2400" dirty="0" err="1">
                <a:solidFill>
                  <a:schemeClr val="tx1">
                    <a:lumMod val="20000"/>
                    <a:lumOff val="80000"/>
                  </a:schemeClr>
                </a:solidFill>
              </a:rPr>
              <a:t>Використання</a:t>
            </a:r>
            <a:r>
              <a:rPr lang="ru-RU" sz="2400" dirty="0">
                <a:solidFill>
                  <a:schemeClr val="tx1">
                    <a:lumMod val="20000"/>
                    <a:lumOff val="80000"/>
                  </a:schemeClr>
                </a:solidFill>
              </a:rPr>
              <a:t> </a:t>
            </a:r>
            <a:r>
              <a:rPr lang="ru-RU" sz="2400" dirty="0" err="1">
                <a:solidFill>
                  <a:schemeClr val="tx1">
                    <a:lumMod val="20000"/>
                    <a:lumOff val="80000"/>
                  </a:schemeClr>
                </a:solidFill>
              </a:rPr>
              <a:t>відеозапису</a:t>
            </a:r>
            <a:r>
              <a:rPr lang="ru-RU" sz="2400" dirty="0">
                <a:solidFill>
                  <a:schemeClr val="tx1">
                    <a:lumMod val="20000"/>
                    <a:lumOff val="80000"/>
                  </a:schemeClr>
                </a:solidFill>
              </a:rPr>
              <a:t> </a:t>
            </a:r>
            <a:r>
              <a:rPr lang="ru-RU" sz="2400" dirty="0" err="1">
                <a:solidFill>
                  <a:schemeClr val="tx1">
                    <a:lumMod val="20000"/>
                    <a:lumOff val="80000"/>
                  </a:schemeClr>
                </a:solidFill>
              </a:rPr>
              <a:t>щодо</a:t>
            </a:r>
            <a:r>
              <a:rPr lang="ru-RU" sz="2400" dirty="0">
                <a:solidFill>
                  <a:schemeClr val="tx1">
                    <a:lumMod val="20000"/>
                    <a:lumOff val="80000"/>
                  </a:schemeClr>
                </a:solidFill>
              </a:rPr>
              <a:t> </a:t>
            </a:r>
            <a:r>
              <a:rPr lang="ru-RU" sz="2400" dirty="0" err="1">
                <a:solidFill>
                  <a:schemeClr val="tx1">
                    <a:lumMod val="20000"/>
                    <a:lumOff val="80000"/>
                  </a:schemeClr>
                </a:solidFill>
              </a:rPr>
              <a:t>клієнтів</a:t>
            </a:r>
            <a:r>
              <a:rPr lang="ru-RU" sz="2400" dirty="0">
                <a:solidFill>
                  <a:schemeClr val="tx1">
                    <a:lumMod val="20000"/>
                    <a:lumOff val="80000"/>
                  </a:schemeClr>
                </a:solidFill>
              </a:rPr>
              <a:t> ІТТ, для </a:t>
            </a:r>
            <a:r>
              <a:rPr lang="ru-RU" sz="2400" dirty="0" err="1">
                <a:solidFill>
                  <a:schemeClr val="tx1">
                    <a:lumMod val="20000"/>
                    <a:lumOff val="80000"/>
                  </a:schemeClr>
                </a:solidFill>
              </a:rPr>
              <a:t>стримування</a:t>
            </a:r>
            <a:r>
              <a:rPr lang="ru-RU" sz="2400" dirty="0">
                <a:solidFill>
                  <a:schemeClr val="tx1">
                    <a:lumMod val="20000"/>
                    <a:lumOff val="80000"/>
                  </a:schemeClr>
                </a:solidFill>
              </a:rPr>
              <a:t> </a:t>
            </a:r>
            <a:r>
              <a:rPr lang="ru-RU" sz="2400" dirty="0" err="1">
                <a:solidFill>
                  <a:schemeClr val="tx1">
                    <a:lumMod val="20000"/>
                    <a:lumOff val="80000"/>
                  </a:schemeClr>
                </a:solidFill>
              </a:rPr>
              <a:t>незаконних</a:t>
            </a:r>
            <a:r>
              <a:rPr lang="ru-RU" sz="2400" dirty="0">
                <a:solidFill>
                  <a:schemeClr val="tx1">
                    <a:lumMod val="20000"/>
                    <a:lumOff val="80000"/>
                  </a:schemeClr>
                </a:solidFill>
              </a:rPr>
              <a:t> </a:t>
            </a:r>
            <a:r>
              <a:rPr lang="ru-RU" sz="2400" dirty="0" err="1">
                <a:solidFill>
                  <a:schemeClr val="tx1">
                    <a:lumMod val="20000"/>
                    <a:lumOff val="80000"/>
                  </a:schemeClr>
                </a:solidFill>
              </a:rPr>
              <a:t>дій</a:t>
            </a:r>
            <a:r>
              <a:rPr lang="ru-RU" sz="2400" dirty="0">
                <a:solidFill>
                  <a:schemeClr val="tx1">
                    <a:lumMod val="20000"/>
                    <a:lumOff val="80000"/>
                  </a:schemeClr>
                </a:solidFill>
              </a:rPr>
              <a:t> </a:t>
            </a:r>
            <a:r>
              <a:rPr lang="ru-RU" sz="2400" dirty="0" err="1">
                <a:solidFill>
                  <a:schemeClr val="tx1">
                    <a:lumMod val="20000"/>
                    <a:lumOff val="80000"/>
                  </a:schemeClr>
                </a:solidFill>
              </a:rPr>
              <a:t>і</a:t>
            </a:r>
            <a:r>
              <a:rPr lang="ru-RU" sz="2400" dirty="0">
                <a:solidFill>
                  <a:schemeClr val="tx1">
                    <a:lumMod val="20000"/>
                    <a:lumOff val="80000"/>
                  </a:schemeClr>
                </a:solidFill>
              </a:rPr>
              <a:t> </a:t>
            </a:r>
            <a:r>
              <a:rPr lang="ru-RU" sz="2400" dirty="0" err="1">
                <a:solidFill>
                  <a:schemeClr val="tx1">
                    <a:lumMod val="20000"/>
                    <a:lumOff val="80000"/>
                  </a:schemeClr>
                </a:solidFill>
              </a:rPr>
              <a:t>гарантії</a:t>
            </a:r>
            <a:r>
              <a:rPr lang="ru-RU" sz="2400" dirty="0">
                <a:solidFill>
                  <a:schemeClr val="tx1">
                    <a:lumMod val="20000"/>
                    <a:lumOff val="80000"/>
                  </a:schemeClr>
                </a:solidFill>
              </a:rPr>
              <a:t> </a:t>
            </a:r>
            <a:r>
              <a:rPr lang="ru-RU" sz="2400" dirty="0" err="1">
                <a:solidFill>
                  <a:schemeClr val="tx1">
                    <a:lumMod val="20000"/>
                    <a:lumOff val="80000"/>
                  </a:schemeClr>
                </a:solidFill>
              </a:rPr>
              <a:t>правомірності</a:t>
            </a:r>
            <a:r>
              <a:rPr lang="ru-RU" sz="2400" dirty="0">
                <a:solidFill>
                  <a:schemeClr val="tx1">
                    <a:lumMod val="20000"/>
                    <a:lumOff val="80000"/>
                  </a:schemeClr>
                </a:solidFill>
              </a:rPr>
              <a:t> </a:t>
            </a:r>
            <a:r>
              <a:rPr lang="ru-RU" sz="2400" dirty="0" err="1">
                <a:solidFill>
                  <a:schemeClr val="tx1">
                    <a:lumMod val="20000"/>
                    <a:lumOff val="80000"/>
                  </a:schemeClr>
                </a:solidFill>
              </a:rPr>
              <a:t>дій</a:t>
            </a:r>
            <a:r>
              <a:rPr lang="ru-RU" sz="2400" dirty="0">
                <a:solidFill>
                  <a:schemeClr val="tx1">
                    <a:lumMod val="20000"/>
                    <a:lumOff val="80000"/>
                  </a:schemeClr>
                </a:solidFill>
              </a:rPr>
              <a:t> </a:t>
            </a:r>
            <a:r>
              <a:rPr lang="ru-RU" sz="2400" dirty="0" err="1">
                <a:solidFill>
                  <a:schemeClr val="tx1">
                    <a:lumMod val="20000"/>
                    <a:lumOff val="80000"/>
                  </a:schemeClr>
                </a:solidFill>
              </a:rPr>
              <a:t>поліції</a:t>
            </a:r>
            <a:r>
              <a:rPr lang="ru-RU" sz="2400" dirty="0">
                <a:solidFill>
                  <a:schemeClr val="tx1">
                    <a:lumMod val="20000"/>
                    <a:lumOff val="80000"/>
                  </a:schemeClr>
                </a:solidFill>
              </a:rPr>
              <a:t>, повинно </a:t>
            </a:r>
            <a:r>
              <a:rPr lang="ru-RU" sz="2400" dirty="0" err="1">
                <a:solidFill>
                  <a:schemeClr val="tx1">
                    <a:lumMod val="20000"/>
                    <a:lumOff val="80000"/>
                  </a:schemeClr>
                </a:solidFill>
              </a:rPr>
              <a:t>здійснюватися</a:t>
            </a:r>
            <a:r>
              <a:rPr lang="ru-RU" sz="2400" dirty="0">
                <a:solidFill>
                  <a:schemeClr val="tx1">
                    <a:lumMod val="20000"/>
                    <a:lumOff val="80000"/>
                  </a:schemeClr>
                </a:solidFill>
              </a:rPr>
              <a:t> </a:t>
            </a:r>
            <a:r>
              <a:rPr lang="ru-RU" sz="2400" dirty="0" err="1">
                <a:solidFill>
                  <a:schemeClr val="tx1">
                    <a:lumMod val="20000"/>
                    <a:lumOff val="80000"/>
                  </a:schemeClr>
                </a:solidFill>
              </a:rPr>
              <a:t>з</a:t>
            </a:r>
            <a:r>
              <a:rPr lang="ru-RU" sz="2400" dirty="0">
                <a:solidFill>
                  <a:schemeClr val="tx1">
                    <a:lumMod val="20000"/>
                    <a:lumOff val="80000"/>
                  </a:schemeClr>
                </a:solidFill>
              </a:rPr>
              <a:t> </a:t>
            </a:r>
            <a:r>
              <a:rPr lang="ru-RU" sz="2400" dirty="0" err="1">
                <a:solidFill>
                  <a:schemeClr val="tx1">
                    <a:lumMod val="20000"/>
                    <a:lumOff val="80000"/>
                  </a:schemeClr>
                </a:solidFill>
              </a:rPr>
              <a:t>дотриманням</a:t>
            </a:r>
            <a:r>
              <a:rPr lang="ru-RU" sz="2400" dirty="0">
                <a:solidFill>
                  <a:schemeClr val="tx1">
                    <a:lumMod val="20000"/>
                    <a:lumOff val="80000"/>
                  </a:schemeClr>
                </a:solidFill>
              </a:rPr>
              <a:t> прав </a:t>
            </a:r>
            <a:r>
              <a:rPr lang="ru-RU" sz="2400" dirty="0" err="1">
                <a:solidFill>
                  <a:schemeClr val="tx1">
                    <a:lumMod val="20000"/>
                    <a:lumOff val="80000"/>
                  </a:schemeClr>
                </a:solidFill>
              </a:rPr>
              <a:t>людини</a:t>
            </a:r>
            <a:r>
              <a:rPr lang="ru-RU" sz="2400" dirty="0">
                <a:solidFill>
                  <a:schemeClr val="tx1">
                    <a:lumMod val="20000"/>
                    <a:lumOff val="80000"/>
                  </a:schemeClr>
                </a:solidFill>
              </a:rPr>
              <a:t> на </a:t>
            </a:r>
            <a:r>
              <a:rPr lang="ru-RU" sz="2400" dirty="0" err="1">
                <a:solidFill>
                  <a:schemeClr val="tx1">
                    <a:lumMod val="20000"/>
                    <a:lumOff val="80000"/>
                  </a:schemeClr>
                </a:solidFill>
              </a:rPr>
              <a:t>недоторканність</a:t>
            </a:r>
            <a:r>
              <a:rPr lang="ru-RU" sz="2400" dirty="0">
                <a:solidFill>
                  <a:schemeClr val="tx1">
                    <a:lumMod val="20000"/>
                    <a:lumOff val="80000"/>
                  </a:schemeClr>
                </a:solidFill>
              </a:rPr>
              <a:t> приватного </a:t>
            </a:r>
            <a:r>
              <a:rPr lang="ru-RU" sz="2400" dirty="0" err="1">
                <a:solidFill>
                  <a:schemeClr val="tx1">
                    <a:lumMod val="20000"/>
                    <a:lumOff val="80000"/>
                  </a:schemeClr>
                </a:solidFill>
              </a:rPr>
              <a:t>життя</a:t>
            </a:r>
            <a:r>
              <a:rPr lang="ru-RU" sz="2400" dirty="0">
                <a:solidFill>
                  <a:schemeClr val="tx1">
                    <a:lumMod val="20000"/>
                    <a:lumOff val="80000"/>
                  </a:schemeClr>
                </a:solidFill>
              </a:rPr>
              <a:t>. </a:t>
            </a:r>
          </a:p>
          <a:p>
            <a:endParaRPr lang="ru-RU" sz="2400" dirty="0">
              <a:solidFill>
                <a:schemeClr val="tx1">
                  <a:lumMod val="20000"/>
                  <a:lumOff val="80000"/>
                </a:schemeClr>
              </a:solidFill>
            </a:endParaRPr>
          </a:p>
          <a:p>
            <a:r>
              <a:rPr lang="ru-RU" sz="2400" dirty="0" err="1">
                <a:solidFill>
                  <a:schemeClr val="tx1">
                    <a:lumMod val="20000"/>
                    <a:lumOff val="80000"/>
                  </a:schemeClr>
                </a:solidFill>
              </a:rPr>
              <a:t>Нерегламентоване</a:t>
            </a:r>
            <a:r>
              <a:rPr lang="ru-RU" sz="2400" dirty="0">
                <a:solidFill>
                  <a:schemeClr val="tx1">
                    <a:lumMod val="20000"/>
                    <a:lumOff val="80000"/>
                  </a:schemeClr>
                </a:solidFill>
              </a:rPr>
              <a:t> </a:t>
            </a:r>
            <a:r>
              <a:rPr lang="ru-RU" sz="2400" dirty="0" err="1">
                <a:solidFill>
                  <a:schemeClr val="tx1">
                    <a:lumMod val="20000"/>
                    <a:lumOff val="80000"/>
                  </a:schemeClr>
                </a:solidFill>
              </a:rPr>
              <a:t>використання</a:t>
            </a:r>
            <a:r>
              <a:rPr lang="ru-RU" sz="2400" dirty="0">
                <a:solidFill>
                  <a:schemeClr val="tx1">
                    <a:lumMod val="20000"/>
                    <a:lumOff val="80000"/>
                  </a:schemeClr>
                </a:solidFill>
              </a:rPr>
              <a:t> </a:t>
            </a:r>
            <a:r>
              <a:rPr lang="ru-RU" sz="2400" dirty="0" err="1">
                <a:solidFill>
                  <a:schemeClr val="tx1">
                    <a:lumMod val="20000"/>
                    <a:lumOff val="80000"/>
                  </a:schemeClr>
                </a:solidFill>
              </a:rPr>
              <a:t>системи</a:t>
            </a:r>
            <a:r>
              <a:rPr lang="ru-RU" sz="2400" dirty="0">
                <a:solidFill>
                  <a:schemeClr val="tx1">
                    <a:lumMod val="20000"/>
                    <a:lumOff val="80000"/>
                  </a:schemeClr>
                </a:solidFill>
              </a:rPr>
              <a:t> </a:t>
            </a:r>
            <a:r>
              <a:rPr lang="ru-RU" sz="2400" dirty="0" err="1">
                <a:solidFill>
                  <a:schemeClr val="tx1">
                    <a:lumMod val="20000"/>
                    <a:lumOff val="80000"/>
                  </a:schemeClr>
                </a:solidFill>
              </a:rPr>
              <a:t>Custody</a:t>
            </a:r>
            <a:r>
              <a:rPr lang="ru-RU" sz="2400" dirty="0">
                <a:solidFill>
                  <a:schemeClr val="tx1">
                    <a:lumMod val="20000"/>
                    <a:lumOff val="80000"/>
                  </a:schemeClr>
                </a:solidFill>
              </a:rPr>
              <a:t> </a:t>
            </a:r>
            <a:r>
              <a:rPr lang="ru-RU" sz="2400" dirty="0" err="1">
                <a:solidFill>
                  <a:schemeClr val="tx1">
                    <a:lumMod val="20000"/>
                    <a:lumOff val="80000"/>
                  </a:schemeClr>
                </a:solidFill>
              </a:rPr>
              <a:t>Records</a:t>
            </a:r>
            <a:r>
              <a:rPr lang="ru-RU" sz="2400" dirty="0">
                <a:solidFill>
                  <a:schemeClr val="tx1">
                    <a:lumMod val="20000"/>
                    <a:lumOff val="80000"/>
                  </a:schemeClr>
                </a:solidFill>
              </a:rPr>
              <a:t> </a:t>
            </a:r>
            <a:r>
              <a:rPr lang="ru-RU" sz="2400" dirty="0" err="1">
                <a:solidFill>
                  <a:schemeClr val="tx1">
                    <a:lumMod val="20000"/>
                    <a:lumOff val="80000"/>
                  </a:schemeClr>
                </a:solidFill>
              </a:rPr>
              <a:t>щодо</a:t>
            </a:r>
            <a:r>
              <a:rPr lang="ru-RU" sz="2400" dirty="0">
                <a:solidFill>
                  <a:schemeClr val="tx1">
                    <a:lumMod val="20000"/>
                    <a:lumOff val="80000"/>
                  </a:schemeClr>
                </a:solidFill>
              </a:rPr>
              <a:t> </a:t>
            </a:r>
            <a:r>
              <a:rPr lang="ru-RU" sz="2400" dirty="0" err="1">
                <a:solidFill>
                  <a:srgbClr val="FF0000"/>
                </a:solidFill>
              </a:rPr>
              <a:t>чутливих</a:t>
            </a:r>
            <a:r>
              <a:rPr lang="ru-RU" sz="2400" dirty="0">
                <a:solidFill>
                  <a:srgbClr val="FF0000"/>
                </a:solidFill>
              </a:rPr>
              <a:t> </a:t>
            </a:r>
            <a:r>
              <a:rPr lang="ru-RU" sz="2400" dirty="0" err="1">
                <a:solidFill>
                  <a:srgbClr val="FF0000"/>
                </a:solidFill>
              </a:rPr>
              <a:t>даних</a:t>
            </a:r>
            <a:r>
              <a:rPr lang="ru-RU" sz="2400" dirty="0">
                <a:solidFill>
                  <a:schemeClr val="tx1">
                    <a:lumMod val="20000"/>
                    <a:lumOff val="80000"/>
                  </a:schemeClr>
                </a:solidFill>
              </a:rPr>
              <a:t> (</a:t>
            </a:r>
            <a:r>
              <a:rPr lang="ru-RU" sz="2400" dirty="0" err="1">
                <a:solidFill>
                  <a:schemeClr val="tx1">
                    <a:lumMod val="20000"/>
                    <a:lumOff val="80000"/>
                  </a:schemeClr>
                </a:solidFill>
              </a:rPr>
              <a:t>медичні</a:t>
            </a:r>
            <a:r>
              <a:rPr lang="ru-RU" sz="2400" dirty="0">
                <a:solidFill>
                  <a:schemeClr val="tx1">
                    <a:lumMod val="20000"/>
                    <a:lumOff val="80000"/>
                  </a:schemeClr>
                </a:solidFill>
              </a:rPr>
              <a:t> </a:t>
            </a:r>
            <a:r>
              <a:rPr lang="ru-RU" sz="2400" dirty="0" err="1">
                <a:solidFill>
                  <a:schemeClr val="tx1">
                    <a:lumMod val="20000"/>
                    <a:lumOff val="80000"/>
                  </a:schemeClr>
                </a:solidFill>
              </a:rPr>
              <a:t>дані</a:t>
            </a:r>
            <a:r>
              <a:rPr lang="ru-RU" sz="2400" dirty="0">
                <a:solidFill>
                  <a:schemeClr val="tx1">
                    <a:lumMod val="20000"/>
                    <a:lumOff val="80000"/>
                  </a:schemeClr>
                </a:solidFill>
              </a:rPr>
              <a:t>) </a:t>
            </a:r>
            <a:r>
              <a:rPr lang="ru-RU" sz="2400" dirty="0" err="1">
                <a:solidFill>
                  <a:schemeClr val="tx1">
                    <a:lumMod val="20000"/>
                    <a:lumOff val="80000"/>
                  </a:schemeClr>
                </a:solidFill>
              </a:rPr>
              <a:t>може</a:t>
            </a:r>
            <a:r>
              <a:rPr lang="ru-RU" sz="2400" dirty="0">
                <a:solidFill>
                  <a:schemeClr val="tx1">
                    <a:lumMod val="20000"/>
                    <a:lumOff val="80000"/>
                  </a:schemeClr>
                </a:solidFill>
              </a:rPr>
              <a:t> </a:t>
            </a:r>
            <a:r>
              <a:rPr lang="ru-RU" sz="2400" dirty="0" err="1">
                <a:solidFill>
                  <a:schemeClr val="tx1">
                    <a:lumMod val="20000"/>
                    <a:lumOff val="80000"/>
                  </a:schemeClr>
                </a:solidFill>
              </a:rPr>
              <a:t>призвести</a:t>
            </a:r>
            <a:r>
              <a:rPr lang="ru-RU" sz="2400" dirty="0">
                <a:solidFill>
                  <a:schemeClr val="tx1">
                    <a:lumMod val="20000"/>
                    <a:lumOff val="80000"/>
                  </a:schemeClr>
                </a:solidFill>
              </a:rPr>
              <a:t> до </a:t>
            </a:r>
            <a:r>
              <a:rPr lang="ru-RU" sz="2400" dirty="0" err="1">
                <a:solidFill>
                  <a:schemeClr val="tx1">
                    <a:lumMod val="20000"/>
                    <a:lumOff val="80000"/>
                  </a:schemeClr>
                </a:solidFill>
              </a:rPr>
              <a:t>надмірного</a:t>
            </a:r>
            <a:r>
              <a:rPr lang="ru-RU" sz="2400" dirty="0">
                <a:solidFill>
                  <a:schemeClr val="tx1">
                    <a:lumMod val="20000"/>
                    <a:lumOff val="80000"/>
                  </a:schemeClr>
                </a:solidFill>
              </a:rPr>
              <a:t> </a:t>
            </a:r>
            <a:r>
              <a:rPr lang="ru-RU" sz="2400" dirty="0" err="1">
                <a:solidFill>
                  <a:schemeClr val="tx1">
                    <a:lumMod val="20000"/>
                    <a:lumOff val="80000"/>
                  </a:schemeClr>
                </a:solidFill>
              </a:rPr>
              <a:t>втручання</a:t>
            </a:r>
            <a:r>
              <a:rPr lang="ru-RU" sz="2400" dirty="0">
                <a:solidFill>
                  <a:schemeClr val="tx1">
                    <a:lumMod val="20000"/>
                    <a:lumOff val="80000"/>
                  </a:schemeClr>
                </a:solidFill>
              </a:rPr>
              <a:t> у </a:t>
            </a:r>
            <a:r>
              <a:rPr lang="ru-RU" sz="2400" dirty="0" err="1">
                <a:solidFill>
                  <a:schemeClr val="tx1">
                    <a:lumMod val="20000"/>
                    <a:lumOff val="80000"/>
                  </a:schemeClr>
                </a:solidFill>
              </a:rPr>
              <a:t>приватне</a:t>
            </a:r>
            <a:r>
              <a:rPr lang="ru-RU" sz="2400" dirty="0">
                <a:solidFill>
                  <a:schemeClr val="tx1">
                    <a:lumMod val="20000"/>
                    <a:lumOff val="80000"/>
                  </a:schemeClr>
                </a:solidFill>
              </a:rPr>
              <a:t> </a:t>
            </a:r>
            <a:r>
              <a:rPr lang="ru-RU" sz="2400" dirty="0" err="1">
                <a:solidFill>
                  <a:schemeClr val="tx1">
                    <a:lumMod val="20000"/>
                    <a:lumOff val="80000"/>
                  </a:schemeClr>
                </a:solidFill>
              </a:rPr>
              <a:t>життя</a:t>
            </a:r>
            <a:r>
              <a:rPr lang="ru-RU" sz="2400" dirty="0">
                <a:solidFill>
                  <a:schemeClr val="tx1">
                    <a:lumMod val="20000"/>
                    <a:lumOff val="80000"/>
                  </a:schemeClr>
                </a:solidFill>
              </a:rPr>
              <a:t> </a:t>
            </a:r>
            <a:r>
              <a:rPr lang="ru-RU" sz="2400" dirty="0" err="1">
                <a:solidFill>
                  <a:schemeClr val="tx1">
                    <a:lumMod val="20000"/>
                    <a:lumOff val="80000"/>
                  </a:schemeClr>
                </a:solidFill>
              </a:rPr>
              <a:t>людини</a:t>
            </a:r>
            <a:r>
              <a:rPr lang="ru-RU" sz="2400" dirty="0">
                <a:solidFill>
                  <a:schemeClr val="tx1">
                    <a:lumMod val="20000"/>
                    <a:lumOff val="80000"/>
                  </a:schemeClr>
                </a:solidFill>
              </a:rPr>
              <a:t>, </a:t>
            </a:r>
            <a:r>
              <a:rPr lang="ru-RU" sz="2400" dirty="0" err="1">
                <a:solidFill>
                  <a:schemeClr val="tx1">
                    <a:lumMod val="20000"/>
                    <a:lumOff val="80000"/>
                  </a:schemeClr>
                </a:solidFill>
              </a:rPr>
              <a:t>гарантоване</a:t>
            </a:r>
            <a:r>
              <a:rPr lang="ru-RU" sz="2400" dirty="0">
                <a:solidFill>
                  <a:schemeClr val="tx1">
                    <a:lumMod val="20000"/>
                    <a:lumOff val="80000"/>
                  </a:schemeClr>
                </a:solidFill>
              </a:rPr>
              <a:t> ст. 32 </a:t>
            </a:r>
            <a:r>
              <a:rPr lang="ru-RU" sz="2400" dirty="0" err="1">
                <a:solidFill>
                  <a:schemeClr val="tx1">
                    <a:lumMod val="20000"/>
                    <a:lumOff val="80000"/>
                  </a:schemeClr>
                </a:solidFill>
              </a:rPr>
              <a:t>Конституції</a:t>
            </a:r>
            <a:r>
              <a:rPr lang="ru-RU" sz="2400" dirty="0">
                <a:solidFill>
                  <a:schemeClr val="tx1">
                    <a:lumMod val="20000"/>
                    <a:lumOff val="80000"/>
                  </a:schemeClr>
                </a:solidFill>
              </a:rPr>
              <a:t> </a:t>
            </a:r>
            <a:r>
              <a:rPr lang="ru-RU" sz="2400" dirty="0" err="1">
                <a:solidFill>
                  <a:schemeClr val="tx1">
                    <a:lumMod val="20000"/>
                    <a:lumOff val="80000"/>
                  </a:schemeClr>
                </a:solidFill>
              </a:rPr>
              <a:t>України</a:t>
            </a:r>
            <a:r>
              <a:rPr lang="ru-RU" sz="2400" dirty="0">
                <a:solidFill>
                  <a:schemeClr val="tx1">
                    <a:lumMod val="20000"/>
                    <a:lumOff val="80000"/>
                  </a:schemeClr>
                </a:solidFill>
              </a:rPr>
              <a:t> та ст. 8 </a:t>
            </a:r>
            <a:r>
              <a:rPr lang="ru-RU" sz="2400" dirty="0" err="1">
                <a:solidFill>
                  <a:schemeClr val="tx1">
                    <a:lumMod val="20000"/>
                    <a:lumOff val="80000"/>
                  </a:schemeClr>
                </a:solidFill>
              </a:rPr>
              <a:t>Конвенції</a:t>
            </a:r>
            <a:r>
              <a:rPr lang="ru-RU" sz="2400" dirty="0">
                <a:solidFill>
                  <a:schemeClr val="tx1">
                    <a:lumMod val="20000"/>
                    <a:lumOff val="80000"/>
                  </a:schemeClr>
                </a:solidFill>
              </a:rPr>
              <a:t> про </a:t>
            </a:r>
            <a:r>
              <a:rPr lang="ru-RU" sz="2400" dirty="0" err="1">
                <a:solidFill>
                  <a:schemeClr val="tx1">
                    <a:lumMod val="20000"/>
                    <a:lumOff val="80000"/>
                  </a:schemeClr>
                </a:solidFill>
              </a:rPr>
              <a:t>захист</a:t>
            </a:r>
            <a:r>
              <a:rPr lang="ru-RU" sz="2400" dirty="0">
                <a:solidFill>
                  <a:schemeClr val="tx1">
                    <a:lumMod val="20000"/>
                    <a:lumOff val="80000"/>
                  </a:schemeClr>
                </a:solidFill>
              </a:rPr>
              <a:t> прав </a:t>
            </a:r>
            <a:r>
              <a:rPr lang="ru-RU" sz="2400" dirty="0" err="1">
                <a:solidFill>
                  <a:schemeClr val="tx1">
                    <a:lumMod val="20000"/>
                    <a:lumOff val="80000"/>
                  </a:schemeClr>
                </a:solidFill>
              </a:rPr>
              <a:t>людини</a:t>
            </a:r>
            <a:r>
              <a:rPr lang="ru-RU" sz="2400" dirty="0">
                <a:solidFill>
                  <a:schemeClr val="tx1">
                    <a:lumMod val="20000"/>
                    <a:lumOff val="80000"/>
                  </a:schemeClr>
                </a:solidFill>
              </a:rPr>
              <a:t> </a:t>
            </a:r>
            <a:r>
              <a:rPr lang="ru-RU" sz="2400" dirty="0" err="1">
                <a:solidFill>
                  <a:schemeClr val="tx1">
                    <a:lumMod val="20000"/>
                    <a:lumOff val="80000"/>
                  </a:schemeClr>
                </a:solidFill>
              </a:rPr>
              <a:t>і</a:t>
            </a:r>
            <a:r>
              <a:rPr lang="ru-RU" sz="2400" dirty="0">
                <a:solidFill>
                  <a:schemeClr val="tx1">
                    <a:lumMod val="20000"/>
                    <a:lumOff val="80000"/>
                  </a:schemeClr>
                </a:solidFill>
              </a:rPr>
              <a:t> </a:t>
            </a:r>
            <a:r>
              <a:rPr lang="ru-RU" sz="2400" dirty="0" err="1">
                <a:solidFill>
                  <a:schemeClr val="tx1">
                    <a:lumMod val="20000"/>
                    <a:lumOff val="80000"/>
                  </a:schemeClr>
                </a:solidFill>
              </a:rPr>
              <a:t>основоположних</a:t>
            </a:r>
            <a:r>
              <a:rPr lang="ru-RU" sz="2400" dirty="0">
                <a:solidFill>
                  <a:schemeClr val="tx1">
                    <a:lumMod val="20000"/>
                    <a:lumOff val="80000"/>
                  </a:schemeClr>
                </a:solidFill>
              </a:rPr>
              <a:t> свобод. </a:t>
            </a:r>
          </a:p>
          <a:p>
            <a:endParaRPr lang="ru-RU" sz="2400" dirty="0">
              <a:solidFill>
                <a:srgbClr val="FF0000"/>
              </a:solidFill>
            </a:endParaRPr>
          </a:p>
          <a:p>
            <a:r>
              <a:rPr lang="ru-RU" sz="2400" dirty="0" err="1">
                <a:solidFill>
                  <a:srgbClr val="FF0000"/>
                </a:solidFill>
              </a:rPr>
              <a:t>Інформування</a:t>
            </a:r>
            <a:r>
              <a:rPr lang="ru-RU" sz="2400" dirty="0">
                <a:solidFill>
                  <a:srgbClr val="FF0000"/>
                </a:solidFill>
              </a:rPr>
              <a:t> </a:t>
            </a:r>
            <a:r>
              <a:rPr lang="ru-RU" sz="2400" dirty="0" err="1">
                <a:solidFill>
                  <a:srgbClr val="FF0000"/>
                </a:solidFill>
              </a:rPr>
              <a:t>клієнта</a:t>
            </a:r>
            <a:r>
              <a:rPr lang="ru-RU" sz="2400" dirty="0">
                <a:solidFill>
                  <a:srgbClr val="FF0000"/>
                </a:solidFill>
              </a:rPr>
              <a:t> про </a:t>
            </a:r>
            <a:r>
              <a:rPr lang="ru-RU" sz="2400" dirty="0" err="1">
                <a:solidFill>
                  <a:srgbClr val="FF0000"/>
                </a:solidFill>
              </a:rPr>
              <a:t>здійснення</a:t>
            </a:r>
            <a:r>
              <a:rPr lang="ru-RU" sz="2400" dirty="0">
                <a:solidFill>
                  <a:srgbClr val="FF0000"/>
                </a:solidFill>
              </a:rPr>
              <a:t> </a:t>
            </a:r>
            <a:r>
              <a:rPr lang="ru-RU" sz="2400" dirty="0" err="1">
                <a:solidFill>
                  <a:srgbClr val="FF0000"/>
                </a:solidFill>
              </a:rPr>
              <a:t>відеоспостереження</a:t>
            </a:r>
            <a:r>
              <a:rPr lang="ru-RU" sz="2400" dirty="0">
                <a:solidFill>
                  <a:srgbClr val="FF0000"/>
                </a:solidFill>
              </a:rPr>
              <a:t> </a:t>
            </a:r>
          </a:p>
          <a:p>
            <a:r>
              <a:rPr lang="ru-RU" sz="2400" dirty="0" err="1">
                <a:solidFill>
                  <a:schemeClr val="tx1">
                    <a:lumMod val="20000"/>
                    <a:lumOff val="80000"/>
                  </a:schemeClr>
                </a:solidFill>
              </a:rPr>
              <a:t>Здійснення</a:t>
            </a:r>
            <a:r>
              <a:rPr lang="ru-RU" sz="2400" dirty="0">
                <a:solidFill>
                  <a:schemeClr val="tx1">
                    <a:lumMod val="20000"/>
                    <a:lumOff val="80000"/>
                  </a:schemeClr>
                </a:solidFill>
              </a:rPr>
              <a:t> </a:t>
            </a:r>
            <a:r>
              <a:rPr lang="ru-RU" sz="2400" dirty="0" err="1">
                <a:solidFill>
                  <a:schemeClr val="tx1">
                    <a:lumMod val="20000"/>
                    <a:lumOff val="80000"/>
                  </a:schemeClr>
                </a:solidFill>
              </a:rPr>
              <a:t>загального</a:t>
            </a:r>
            <a:r>
              <a:rPr lang="ru-RU" sz="2400" dirty="0">
                <a:solidFill>
                  <a:schemeClr val="tx1">
                    <a:lumMod val="20000"/>
                    <a:lumOff val="80000"/>
                  </a:schemeClr>
                </a:solidFill>
              </a:rPr>
              <a:t> </a:t>
            </a:r>
            <a:r>
              <a:rPr lang="ru-RU" sz="2400" dirty="0" err="1">
                <a:solidFill>
                  <a:schemeClr val="tx1">
                    <a:lumMod val="20000"/>
                    <a:lumOff val="80000"/>
                  </a:schemeClr>
                </a:solidFill>
              </a:rPr>
              <a:t>моніторингу</a:t>
            </a:r>
            <a:r>
              <a:rPr lang="ru-RU" sz="2400" dirty="0">
                <a:solidFill>
                  <a:schemeClr val="tx1">
                    <a:lumMod val="20000"/>
                    <a:lumOff val="80000"/>
                  </a:schemeClr>
                </a:solidFill>
              </a:rPr>
              <a:t> </a:t>
            </a:r>
            <a:r>
              <a:rPr lang="ru-RU" sz="2400" dirty="0" err="1">
                <a:solidFill>
                  <a:schemeClr val="tx1">
                    <a:lumMod val="20000"/>
                    <a:lumOff val="80000"/>
                  </a:schemeClr>
                </a:solidFill>
              </a:rPr>
              <a:t>приміщень</a:t>
            </a:r>
            <a:r>
              <a:rPr lang="ru-RU" sz="2400" dirty="0">
                <a:solidFill>
                  <a:schemeClr val="tx1">
                    <a:lumMod val="20000"/>
                    <a:lumOff val="80000"/>
                  </a:schemeClr>
                </a:solidFill>
              </a:rPr>
              <a:t> ІТТ не </a:t>
            </a:r>
            <a:r>
              <a:rPr lang="ru-RU" sz="2400" dirty="0" err="1">
                <a:solidFill>
                  <a:schemeClr val="tx1">
                    <a:lumMod val="20000"/>
                    <a:lumOff val="80000"/>
                  </a:schemeClr>
                </a:solidFill>
              </a:rPr>
              <a:t>є</a:t>
            </a:r>
            <a:r>
              <a:rPr lang="ru-RU" sz="2400" dirty="0">
                <a:solidFill>
                  <a:schemeClr val="tx1">
                    <a:lumMod val="20000"/>
                    <a:lumOff val="80000"/>
                  </a:schemeClr>
                </a:solidFill>
              </a:rPr>
              <a:t> </a:t>
            </a:r>
            <a:r>
              <a:rPr lang="ru-RU" sz="2400" dirty="0" err="1">
                <a:solidFill>
                  <a:schemeClr val="tx1">
                    <a:lumMod val="20000"/>
                    <a:lumOff val="80000"/>
                  </a:schemeClr>
                </a:solidFill>
              </a:rPr>
              <a:t>прихованим</a:t>
            </a:r>
            <a:r>
              <a:rPr lang="ru-RU" sz="2400" dirty="0">
                <a:solidFill>
                  <a:schemeClr val="tx1">
                    <a:lumMod val="20000"/>
                    <a:lumOff val="80000"/>
                  </a:schemeClr>
                </a:solidFill>
              </a:rPr>
              <a:t>, тому </a:t>
            </a:r>
            <a:r>
              <a:rPr lang="ru-RU" sz="2400" dirty="0" err="1">
                <a:solidFill>
                  <a:schemeClr val="tx1">
                    <a:lumMod val="20000"/>
                    <a:lumOff val="80000"/>
                  </a:schemeClr>
                </a:solidFill>
              </a:rPr>
              <a:t>інспектор</a:t>
            </a:r>
            <a:r>
              <a:rPr lang="ru-RU" sz="2400" dirty="0">
                <a:solidFill>
                  <a:schemeClr val="tx1">
                    <a:lumMod val="20000"/>
                    <a:lumOff val="80000"/>
                  </a:schemeClr>
                </a:solidFill>
              </a:rPr>
              <a:t> </a:t>
            </a:r>
            <a:r>
              <a:rPr lang="ru-RU" sz="2400" dirty="0" err="1">
                <a:solidFill>
                  <a:schemeClr val="tx1">
                    <a:lumMod val="20000"/>
                    <a:lumOff val="80000"/>
                  </a:schemeClr>
                </a:solidFill>
              </a:rPr>
              <a:t>зобов'язаний</a:t>
            </a:r>
            <a:r>
              <a:rPr lang="ru-RU" sz="2400" dirty="0">
                <a:solidFill>
                  <a:schemeClr val="tx1">
                    <a:lumMod val="20000"/>
                    <a:lumOff val="80000"/>
                  </a:schemeClr>
                </a:solidFill>
              </a:rPr>
              <a:t> </a:t>
            </a:r>
            <a:r>
              <a:rPr lang="ru-RU" sz="2400" dirty="0" err="1">
                <a:solidFill>
                  <a:schemeClr val="tx1">
                    <a:lumMod val="20000"/>
                    <a:lumOff val="80000"/>
                  </a:schemeClr>
                </a:solidFill>
              </a:rPr>
              <a:t>поінформувати</a:t>
            </a:r>
            <a:r>
              <a:rPr lang="ru-RU" sz="2400" dirty="0">
                <a:solidFill>
                  <a:schemeClr val="tx1">
                    <a:lumMod val="20000"/>
                    <a:lumOff val="80000"/>
                  </a:schemeClr>
                </a:solidFill>
              </a:rPr>
              <a:t> </a:t>
            </a:r>
            <a:r>
              <a:rPr lang="ru-RU" sz="2400" dirty="0" err="1">
                <a:solidFill>
                  <a:schemeClr val="tx1">
                    <a:lumMod val="20000"/>
                    <a:lumOff val="80000"/>
                  </a:schemeClr>
                </a:solidFill>
              </a:rPr>
              <a:t>клієнта</a:t>
            </a:r>
            <a:r>
              <a:rPr lang="ru-RU" sz="2400" dirty="0">
                <a:solidFill>
                  <a:schemeClr val="tx1">
                    <a:lumMod val="20000"/>
                    <a:lumOff val="80000"/>
                  </a:schemeClr>
                </a:solidFill>
              </a:rPr>
              <a:t> про </a:t>
            </a:r>
            <a:r>
              <a:rPr lang="ru-RU" sz="2400" dirty="0" err="1">
                <a:solidFill>
                  <a:schemeClr val="tx1">
                    <a:lumMod val="20000"/>
                    <a:lumOff val="80000"/>
                  </a:schemeClr>
                </a:solidFill>
              </a:rPr>
              <a:t>здійснення</a:t>
            </a:r>
            <a:r>
              <a:rPr lang="ru-RU" sz="2400" dirty="0">
                <a:solidFill>
                  <a:schemeClr val="tx1">
                    <a:lumMod val="20000"/>
                    <a:lumOff val="80000"/>
                  </a:schemeClr>
                </a:solidFill>
              </a:rPr>
              <a:t> </a:t>
            </a:r>
            <a:r>
              <a:rPr lang="ru-RU" sz="2400" dirty="0" err="1">
                <a:solidFill>
                  <a:schemeClr val="tx1">
                    <a:lumMod val="20000"/>
                    <a:lumOff val="80000"/>
                  </a:schemeClr>
                </a:solidFill>
              </a:rPr>
              <a:t>відеоспостереження</a:t>
            </a:r>
            <a:r>
              <a:rPr lang="ru-RU" sz="2400" dirty="0">
                <a:solidFill>
                  <a:schemeClr val="tx1">
                    <a:lumMod val="20000"/>
                    <a:lumOff val="80000"/>
                  </a:schemeClr>
                </a:solidFill>
              </a:rPr>
              <a:t>, </a:t>
            </a:r>
            <a:r>
              <a:rPr lang="ru-RU" sz="2400" dirty="0" err="1">
                <a:solidFill>
                  <a:schemeClr val="tx1">
                    <a:lumMod val="20000"/>
                    <a:lumOff val="80000"/>
                  </a:schemeClr>
                </a:solidFill>
              </a:rPr>
              <a:t>аудіозв’язку</a:t>
            </a:r>
            <a:r>
              <a:rPr lang="ru-RU" sz="2400" dirty="0">
                <a:solidFill>
                  <a:schemeClr val="tx1">
                    <a:lumMod val="20000"/>
                    <a:lumOff val="80000"/>
                  </a:schemeClr>
                </a:solidFill>
              </a:rPr>
              <a:t> (</a:t>
            </a:r>
            <a:r>
              <a:rPr lang="ru-RU" sz="2400" dirty="0" err="1">
                <a:solidFill>
                  <a:schemeClr val="tx1">
                    <a:lumMod val="20000"/>
                    <a:lumOff val="80000"/>
                  </a:schemeClr>
                </a:solidFill>
              </a:rPr>
              <a:t>запису</a:t>
            </a:r>
            <a:r>
              <a:rPr lang="ru-RU" sz="2400" dirty="0">
                <a:solidFill>
                  <a:schemeClr val="tx1">
                    <a:lumMod val="20000"/>
                    <a:lumOff val="80000"/>
                  </a:schemeClr>
                </a:solidFill>
              </a:rPr>
              <a:t>) та мету </a:t>
            </a:r>
            <a:r>
              <a:rPr lang="ru-RU" sz="2400" dirty="0" err="1">
                <a:solidFill>
                  <a:schemeClr val="tx1">
                    <a:lumMod val="20000"/>
                    <a:lumOff val="80000"/>
                  </a:schemeClr>
                </a:solidFill>
              </a:rPr>
              <a:t>цих</a:t>
            </a:r>
            <a:r>
              <a:rPr lang="ru-RU" sz="2400" dirty="0">
                <a:solidFill>
                  <a:schemeClr val="tx1">
                    <a:lumMod val="20000"/>
                    <a:lumOff val="80000"/>
                  </a:schemeClr>
                </a:solidFill>
              </a:rPr>
              <a:t> </a:t>
            </a:r>
            <a:r>
              <a:rPr lang="ru-RU" sz="2400" dirty="0" err="1">
                <a:solidFill>
                  <a:schemeClr val="tx1">
                    <a:lumMod val="20000"/>
                    <a:lumOff val="80000"/>
                  </a:schemeClr>
                </a:solidFill>
              </a:rPr>
              <a:t>дій</a:t>
            </a:r>
            <a:r>
              <a:rPr lang="ru-RU" sz="2400" dirty="0">
                <a:solidFill>
                  <a:schemeClr val="tx1">
                    <a:lumMod val="20000"/>
                    <a:lumOff val="80000"/>
                  </a:schemeClr>
                </a:solidFill>
              </a:rPr>
              <a:t>. </a:t>
            </a:r>
            <a:r>
              <a:rPr lang="ru-RU" sz="2400" dirty="0" err="1">
                <a:solidFill>
                  <a:schemeClr val="tx1">
                    <a:lumMod val="20000"/>
                    <a:lumOff val="80000"/>
                  </a:schemeClr>
                </a:solidFill>
              </a:rPr>
              <a:t>Наприклад</a:t>
            </a:r>
            <a:r>
              <a:rPr lang="ru-RU" sz="2400" dirty="0">
                <a:solidFill>
                  <a:schemeClr val="tx1">
                    <a:lumMod val="20000"/>
                    <a:lumOff val="80000"/>
                  </a:schemeClr>
                </a:solidFill>
              </a:rPr>
              <a:t>, </a:t>
            </a:r>
            <a:r>
              <a:rPr lang="ru-RU" sz="2400" dirty="0" err="1">
                <a:solidFill>
                  <a:schemeClr val="tx1">
                    <a:lumMod val="20000"/>
                    <a:lumOff val="80000"/>
                  </a:schemeClr>
                </a:solidFill>
              </a:rPr>
              <a:t>доцільно</a:t>
            </a:r>
            <a:r>
              <a:rPr lang="ru-RU" sz="2400" dirty="0">
                <a:solidFill>
                  <a:schemeClr val="tx1">
                    <a:lumMod val="20000"/>
                    <a:lumOff val="80000"/>
                  </a:schemeClr>
                </a:solidFill>
              </a:rPr>
              <a:t>, </a:t>
            </a:r>
            <a:r>
              <a:rPr lang="ru-RU" sz="2400" dirty="0" err="1">
                <a:solidFill>
                  <a:schemeClr val="tx1">
                    <a:lumMod val="20000"/>
                    <a:lumOff val="80000"/>
                  </a:schemeClr>
                </a:solidFill>
              </a:rPr>
              <a:t>крім</a:t>
            </a:r>
            <a:r>
              <a:rPr lang="ru-RU" sz="2400" dirty="0">
                <a:solidFill>
                  <a:schemeClr val="tx1">
                    <a:lumMod val="20000"/>
                    <a:lumOff val="80000"/>
                  </a:schemeClr>
                </a:solidFill>
              </a:rPr>
              <a:t> </a:t>
            </a:r>
            <a:r>
              <a:rPr lang="ru-RU" sz="2400" dirty="0" err="1">
                <a:solidFill>
                  <a:schemeClr val="tx1">
                    <a:lumMod val="20000"/>
                    <a:lumOff val="80000"/>
                  </a:schemeClr>
                </a:solidFill>
              </a:rPr>
              <a:t>усного</a:t>
            </a:r>
            <a:r>
              <a:rPr lang="ru-RU" sz="2400" dirty="0">
                <a:solidFill>
                  <a:schemeClr val="tx1">
                    <a:lumMod val="20000"/>
                    <a:lumOff val="80000"/>
                  </a:schemeClr>
                </a:solidFill>
              </a:rPr>
              <a:t> </a:t>
            </a:r>
            <a:r>
              <a:rPr lang="ru-RU" sz="2400" dirty="0" err="1">
                <a:solidFill>
                  <a:schemeClr val="tx1">
                    <a:lumMod val="20000"/>
                    <a:lumOff val="80000"/>
                  </a:schemeClr>
                </a:solidFill>
              </a:rPr>
              <a:t>повідомлення</a:t>
            </a:r>
            <a:r>
              <a:rPr lang="ru-RU" sz="2400" dirty="0">
                <a:solidFill>
                  <a:schemeClr val="tx1">
                    <a:lumMod val="20000"/>
                    <a:lumOff val="80000"/>
                  </a:schemeClr>
                </a:solidFill>
              </a:rPr>
              <a:t>, </a:t>
            </a:r>
            <a:r>
              <a:rPr lang="ru-RU" sz="2400" dirty="0" err="1">
                <a:solidFill>
                  <a:schemeClr val="tx1">
                    <a:lumMod val="20000"/>
                    <a:lumOff val="80000"/>
                  </a:schemeClr>
                </a:solidFill>
              </a:rPr>
              <a:t>помістити</a:t>
            </a:r>
            <a:r>
              <a:rPr lang="ru-RU" sz="2400" dirty="0">
                <a:solidFill>
                  <a:schemeClr val="tx1">
                    <a:lumMod val="20000"/>
                    <a:lumOff val="80000"/>
                  </a:schemeClr>
                </a:solidFill>
              </a:rPr>
              <a:t> </a:t>
            </a:r>
            <a:r>
              <a:rPr lang="ru-RU" sz="2400" dirty="0" err="1">
                <a:solidFill>
                  <a:schemeClr val="tx1">
                    <a:lumMod val="20000"/>
                    <a:lumOff val="80000"/>
                  </a:schemeClr>
                </a:solidFill>
              </a:rPr>
              <a:t>попереджувальний</a:t>
            </a:r>
            <a:r>
              <a:rPr lang="ru-RU" sz="2400" dirty="0">
                <a:solidFill>
                  <a:schemeClr val="tx1">
                    <a:lumMod val="20000"/>
                    <a:lumOff val="80000"/>
                  </a:schemeClr>
                </a:solidFill>
              </a:rPr>
              <a:t> знак у </a:t>
            </a:r>
            <a:r>
              <a:rPr lang="ru-RU" sz="2400" dirty="0" err="1">
                <a:solidFill>
                  <a:schemeClr val="tx1">
                    <a:lumMod val="20000"/>
                    <a:lumOff val="80000"/>
                  </a:schemeClr>
                </a:solidFill>
              </a:rPr>
              <a:t>видимій</a:t>
            </a:r>
            <a:r>
              <a:rPr lang="ru-RU" sz="2400" dirty="0">
                <a:solidFill>
                  <a:schemeClr val="tx1">
                    <a:lumMod val="20000"/>
                    <a:lumOff val="80000"/>
                  </a:schemeClr>
                </a:solidFill>
              </a:rPr>
              <a:t> </a:t>
            </a:r>
            <a:r>
              <a:rPr lang="ru-RU" sz="2400" dirty="0" err="1">
                <a:solidFill>
                  <a:schemeClr val="tx1">
                    <a:lumMod val="20000"/>
                    <a:lumOff val="80000"/>
                  </a:schemeClr>
                </a:solidFill>
              </a:rPr>
              <a:t>області</a:t>
            </a:r>
            <a:r>
              <a:rPr lang="ru-RU" sz="2400" dirty="0">
                <a:solidFill>
                  <a:schemeClr val="tx1">
                    <a:lumMod val="20000"/>
                    <a:lumOff val="80000"/>
                  </a:schemeClr>
                </a:solidFill>
              </a:rPr>
              <a:t>. </a:t>
            </a:r>
            <a:r>
              <a:rPr lang="ru-RU" sz="2400" dirty="0" err="1">
                <a:solidFill>
                  <a:schemeClr val="tx1">
                    <a:lumMod val="20000"/>
                    <a:lumOff val="80000"/>
                  </a:schemeClr>
                </a:solidFill>
              </a:rPr>
              <a:t>Такий</a:t>
            </a:r>
            <a:r>
              <a:rPr lang="ru-RU" sz="2400" dirty="0">
                <a:solidFill>
                  <a:schemeClr val="tx1">
                    <a:lumMod val="20000"/>
                    <a:lumOff val="80000"/>
                  </a:schemeClr>
                </a:solidFill>
              </a:rPr>
              <a:t> знак повинен бути </a:t>
            </a:r>
            <a:r>
              <a:rPr lang="ru-RU" sz="2400" dirty="0" err="1">
                <a:solidFill>
                  <a:schemeClr val="tx1">
                    <a:lumMod val="20000"/>
                    <a:lumOff val="80000"/>
                  </a:schemeClr>
                </a:solidFill>
              </a:rPr>
              <a:t>видимим</a:t>
            </a:r>
            <a:r>
              <a:rPr lang="ru-RU" sz="2400" dirty="0">
                <a:solidFill>
                  <a:schemeClr val="tx1">
                    <a:lumMod val="20000"/>
                    <a:lumOff val="80000"/>
                  </a:schemeClr>
                </a:solidFill>
              </a:rPr>
              <a:t> </a:t>
            </a:r>
            <a:r>
              <a:rPr lang="ru-RU" sz="2400" dirty="0" err="1">
                <a:solidFill>
                  <a:schemeClr val="tx1">
                    <a:lumMod val="20000"/>
                    <a:lumOff val="80000"/>
                  </a:schemeClr>
                </a:solidFill>
              </a:rPr>
              <a:t>і</a:t>
            </a:r>
            <a:r>
              <a:rPr lang="ru-RU" sz="2400" dirty="0">
                <a:solidFill>
                  <a:schemeClr val="tx1">
                    <a:lumMod val="20000"/>
                    <a:lumOff val="80000"/>
                  </a:schemeClr>
                </a:solidFill>
              </a:rPr>
              <a:t> </a:t>
            </a:r>
            <a:r>
              <a:rPr lang="ru-RU" sz="2400" dirty="0" err="1">
                <a:solidFill>
                  <a:schemeClr val="tx1">
                    <a:lumMod val="20000"/>
                    <a:lumOff val="80000"/>
                  </a:schemeClr>
                </a:solidFill>
              </a:rPr>
              <a:t>оприлюдненим</a:t>
            </a:r>
            <a:r>
              <a:rPr lang="ru-RU" sz="2400" dirty="0">
                <a:solidFill>
                  <a:schemeClr val="tx1">
                    <a:lumMod val="20000"/>
                    <a:lumOff val="80000"/>
                  </a:schemeClr>
                </a:solidFill>
              </a:rPr>
              <a:t> так, </a:t>
            </a:r>
            <a:r>
              <a:rPr lang="ru-RU" sz="2400" dirty="0" err="1">
                <a:solidFill>
                  <a:schemeClr val="tx1">
                    <a:lumMod val="20000"/>
                    <a:lumOff val="80000"/>
                  </a:schemeClr>
                </a:solidFill>
              </a:rPr>
              <a:t>щоб</a:t>
            </a:r>
            <a:r>
              <a:rPr lang="ru-RU" sz="2400" dirty="0">
                <a:solidFill>
                  <a:schemeClr val="tx1">
                    <a:lumMod val="20000"/>
                    <a:lumOff val="80000"/>
                  </a:schemeClr>
                </a:solidFill>
              </a:rPr>
              <a:t> </a:t>
            </a:r>
            <a:r>
              <a:rPr lang="ru-RU" sz="2400" dirty="0" err="1">
                <a:solidFill>
                  <a:schemeClr val="tx1">
                    <a:lumMod val="20000"/>
                    <a:lumOff val="80000"/>
                  </a:schemeClr>
                </a:solidFill>
              </a:rPr>
              <a:t>це</a:t>
            </a:r>
            <a:r>
              <a:rPr lang="ru-RU" sz="2400" dirty="0">
                <a:solidFill>
                  <a:schemeClr val="tx1">
                    <a:lumMod val="20000"/>
                    <a:lumOff val="80000"/>
                  </a:schemeClr>
                </a:solidFill>
              </a:rPr>
              <a:t> дозволяло </a:t>
            </a:r>
            <a:r>
              <a:rPr lang="ru-RU" sz="2400" dirty="0" err="1">
                <a:solidFill>
                  <a:schemeClr val="tx1">
                    <a:lumMod val="20000"/>
                    <a:lumOff val="80000"/>
                  </a:schemeClr>
                </a:solidFill>
              </a:rPr>
              <a:t>ознайомитися</a:t>
            </a:r>
            <a:r>
              <a:rPr lang="ru-RU" sz="2400" dirty="0">
                <a:solidFill>
                  <a:schemeClr val="tx1">
                    <a:lumMod val="20000"/>
                    <a:lumOff val="80000"/>
                  </a:schemeClr>
                </a:solidFill>
              </a:rPr>
              <a:t> </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17</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404949" y="1306285"/>
            <a:ext cx="10972800" cy="536883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uNone/>
            </a:pPr>
            <a:r>
              <a:rPr lang="ru-RU"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Segoe UI Semibold" panose="020B0702040204020203" pitchFamily="34" charset="0"/>
              </a:rPr>
              <a:t>Ізолятор тимчасового тримання: поняття та </a:t>
            </a:r>
          </a:p>
          <a:p>
            <a:pPr algn="l">
              <a:buNone/>
            </a:pPr>
            <a:r>
              <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Segoe UI Semibold" panose="020B0702040204020203" pitchFamily="34" charset="0"/>
              </a:rPr>
              <a:t>особливості функціонування</a:t>
            </a:r>
          </a:p>
          <a:p>
            <a:pPr>
              <a:buNone/>
            </a:pP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18</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2464527" y="313508"/>
            <a:ext cx="6705599" cy="1524001"/>
          </a:xfrm>
        </p:spPr>
        <p:txBody>
          <a:bodyPr>
            <a:normAutofit/>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Ізолятор тимчасового тримання (далі – ІТТ)</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Стрелка вправо 8"/>
          <p:cNvSpPr/>
          <p:nvPr/>
        </p:nvSpPr>
        <p:spPr>
          <a:xfrm>
            <a:off x="458435" y="204453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27807" y="3520634"/>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419246" y="5205743"/>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1"/>
          <p:cNvGrpSpPr/>
          <p:nvPr/>
        </p:nvGrpSpPr>
        <p:grpSpPr>
          <a:xfrm>
            <a:off x="1391102" y="1672047"/>
            <a:ext cx="9921331" cy="1453542"/>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Ізолятор тимчасового тримання (далі – ІТТ) – спеціальна установа національної поліції</a:t>
              </a:r>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0" name="Группа 11"/>
          <p:cNvGrpSpPr/>
          <p:nvPr/>
        </p:nvGrpSpPr>
        <p:grpSpPr>
          <a:xfrm>
            <a:off x="1425937" y="3222172"/>
            <a:ext cx="9925686" cy="1453542"/>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ІТТ функціонально підпорядковані Управлінню забезпечення прав людини </a:t>
              </a:r>
              <a:r>
                <a:rPr lang="uk-UA" sz="2800" b="1" dirty="0">
                  <a:solidFill>
                    <a:schemeClr val="tx1">
                      <a:lumMod val="20000"/>
                      <a:lumOff val="80000"/>
                    </a:schemeClr>
                  </a:solidFill>
                </a:rPr>
                <a:t>Національної поліції України</a:t>
              </a:r>
              <a:endParaRPr lang="ru-RU" sz="2800" b="1" dirty="0">
                <a:solidFill>
                  <a:schemeClr val="tx1">
                    <a:lumMod val="20000"/>
                    <a:lumOff val="80000"/>
                  </a:schemeClr>
                </a:solidFill>
              </a:endParaRPr>
            </a:p>
          </p:txBody>
        </p:sp>
      </p:grpSp>
      <p:grpSp>
        <p:nvGrpSpPr>
          <p:cNvPr id="27" name="Группа 11"/>
          <p:cNvGrpSpPr/>
          <p:nvPr/>
        </p:nvGrpSpPr>
        <p:grpSpPr>
          <a:xfrm>
            <a:off x="1369331" y="4798423"/>
            <a:ext cx="9982291" cy="1453542"/>
            <a:chOff x="1773032" y="1556798"/>
            <a:chExt cx="7757828" cy="1821248"/>
          </a:xfrm>
          <a:solidFill>
            <a:srgbClr val="5F90D7"/>
          </a:solidFill>
        </p:grpSpPr>
        <p:sp>
          <p:nvSpPr>
            <p:cNvPr id="29" name="Скругленный прямоугольник 28"/>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Основне завдання ІТТ – тимчасове тримання визначених категорій осіб. Забезпечення їхньої безпеки</a:t>
              </a:r>
              <a:endParaRPr lang="ru-RU" sz="2800" dirty="0">
                <a:solidFill>
                  <a:schemeClr val="tx1">
                    <a:lumMod val="20000"/>
                    <a:lumOff val="80000"/>
                  </a:schemeClr>
                </a:solidFill>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15"/>
                                        </p:tgtEl>
                                      </p:cBhvr>
                                    </p:animEffect>
                                    <p:set>
                                      <p:cBhvr>
                                        <p:cTn id="40" dur="1" fill="hold">
                                          <p:stCondLst>
                                            <p:cond delay="1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20"/>
                                        </p:tgtEl>
                                      </p:cBhvr>
                                    </p:animEffect>
                                    <p:set>
                                      <p:cBhvr>
                                        <p:cTn id="52" dur="1" fill="hold">
                                          <p:stCondLst>
                                            <p:cond delay="1999"/>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27"/>
                                        </p:tgtEl>
                                      </p:cBhvr>
                                    </p:animEffect>
                                    <p:set>
                                      <p:cBhvr>
                                        <p:cTn id="64"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19</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2464527" y="313508"/>
            <a:ext cx="6705599" cy="1524001"/>
          </a:xfrm>
        </p:spPr>
        <p:txBody>
          <a:bodyPr>
            <a:normAutofit fontScale="92500" lnSpcReduction="100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Категорії осіб, які можуть перебувати в ІТТ (далі – затримані особи)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Стрелка вправо 8"/>
          <p:cNvSpPr/>
          <p:nvPr/>
        </p:nvSpPr>
        <p:spPr>
          <a:xfrm>
            <a:off x="458435" y="204453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27807" y="3520634"/>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419246" y="5205743"/>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1391102" y="1672047"/>
            <a:ext cx="9921331" cy="1453542"/>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1. Особи. Затримані за підозрою у скоєнні кримінального правопорушення</a:t>
              </a:r>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 name="Группа 11"/>
          <p:cNvGrpSpPr/>
          <p:nvPr/>
        </p:nvGrpSpPr>
        <p:grpSpPr>
          <a:xfrm>
            <a:off x="1425937" y="3222172"/>
            <a:ext cx="9925686" cy="1453542"/>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2. Особи, затримані на підставі ухвали слідчого судді, суду про дозвіл на затримання з метою приводу (в порядку, передбаченому статтями 190 і 191 КПК України)</a:t>
              </a:r>
              <a:endParaRPr lang="ru-RU" sz="2800" b="1" dirty="0">
                <a:solidFill>
                  <a:schemeClr val="tx1">
                    <a:lumMod val="20000"/>
                    <a:lumOff val="80000"/>
                  </a:schemeClr>
                </a:solidFill>
              </a:endParaRPr>
            </a:p>
          </p:txBody>
        </p:sp>
      </p:grpSp>
      <p:grpSp>
        <p:nvGrpSpPr>
          <p:cNvPr id="5" name="Группа 11"/>
          <p:cNvGrpSpPr/>
          <p:nvPr/>
        </p:nvGrpSpPr>
        <p:grpSpPr>
          <a:xfrm>
            <a:off x="1369331" y="4798423"/>
            <a:ext cx="9982291" cy="1453542"/>
            <a:chOff x="1773032" y="1556798"/>
            <a:chExt cx="7757828" cy="1821248"/>
          </a:xfrm>
          <a:solidFill>
            <a:srgbClr val="5F90D7"/>
          </a:solidFill>
        </p:grpSpPr>
        <p:sp>
          <p:nvSpPr>
            <p:cNvPr id="29" name="Скругленный прямоугольник 28"/>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3. Затримані у порядку статті 15-1 Закону України </a:t>
              </a:r>
              <a:r>
                <a:rPr lang="uk-UA" sz="28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“Про</a:t>
              </a:r>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боротьбу із </a:t>
              </a:r>
              <a:r>
                <a:rPr lang="uk-UA" sz="28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тероризмом”</a:t>
              </a:r>
              <a:endParaRPr lang="ru-RU" sz="2800" dirty="0">
                <a:solidFill>
                  <a:schemeClr val="tx1">
                    <a:lumMod val="20000"/>
                    <a:lumOff val="80000"/>
                  </a:schemeClr>
                </a:solidFill>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3"/>
                                        </p:tgtEl>
                                      </p:cBhvr>
                                    </p:animEffect>
                                    <p:set>
                                      <p:cBhvr>
                                        <p:cTn id="40" dur="1" fill="hold">
                                          <p:stCondLst>
                                            <p:cond delay="19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4"/>
                                        </p:tgtEl>
                                      </p:cBhvr>
                                    </p:animEffect>
                                    <p:set>
                                      <p:cBhvr>
                                        <p:cTn id="52" dur="1" fill="hold">
                                          <p:stCondLst>
                                            <p:cond delay="19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5"/>
                                        </p:tgtEl>
                                      </p:cBhvr>
                                    </p:animEffect>
                                    <p:set>
                                      <p:cBhvr>
                                        <p:cTn id="6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xmlns="">
          <p:pic>
            <p:nvPicPr>
              <p:cNvPr id="7" name="Рукописное примечание 6" descr="Точка с чертой">
                <a:extLst>
                  <a:ext uri="{FF2B5EF4-FFF2-40B4-BE49-F238E27FC236}">
                    <a16:creationId xmlns:p14="http://schemas.microsoft.com/office/powerpoint/2010/main" xmlns="" xmlns:a16="http://schemas.microsoft.com/office/drawing/2014/main" id="{9FE62378-625A-40E4-A5E5-226DF2DDE541}"/>
                  </a:ext>
                </a:extLst>
              </p:cNvPr>
              <p:cNvPicPr/>
              <p:nvPr/>
            </p:nvPicPr>
            <p:blipFill>
              <a:blip r:embed="rId6" cstate="print"/>
              <a:stretch>
                <a:fillRect/>
              </a:stretch>
            </p:blipFill>
            <p:spPr>
              <a:xfrm>
                <a:off x="3829395" y="7363005"/>
                <a:ext cx="18000" cy="27360"/>
              </a:xfrm>
              <a:prstGeom prst="rect">
                <a:avLst/>
              </a:prstGeom>
            </p:spPr>
          </p:pic>
        </mc:Fallback>
      </mc:AlternateContent>
      <p:sp>
        <p:nvSpPr>
          <p:cNvPr id="9" name="Заголовок 1">
            <a:extLst>
              <a:ext uri="{FF2B5EF4-FFF2-40B4-BE49-F238E27FC236}">
                <a16:creationId xmlns:a16="http://schemas.microsoft.com/office/drawing/2014/main" id="{B44A5B7E-0F58-488F-B149-1D1DC9B6B9AA}"/>
              </a:ext>
            </a:extLst>
          </p:cNvPr>
          <p:cNvSpPr txBox="1">
            <a:spLocks/>
          </p:cNvSpPr>
          <p:nvPr/>
        </p:nvSpPr>
        <p:spPr>
          <a:xfrm>
            <a:off x="1319349" y="1423851"/>
            <a:ext cx="9487817" cy="4389120"/>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spcAft>
                <a:spcPts val="0"/>
              </a:spcAft>
              <a:buNone/>
            </a:pPr>
            <a:r>
              <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Впровадження системи </a:t>
            </a:r>
            <a:r>
              <a:rPr lang="uk-UA" sz="60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en-US" sz="60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CUSTODY RECORDS</a:t>
            </a:r>
            <a:r>
              <a:rPr lang="uk-UA" sz="60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a:t>
            </a:r>
          </a:p>
          <a:p>
            <a:pPr algn="ctr">
              <a:lnSpc>
                <a:spcPct val="100000"/>
              </a:lnSpc>
              <a:spcAft>
                <a:spcPts val="0"/>
              </a:spcAft>
              <a:buNone/>
            </a:pPr>
            <a:r>
              <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в роботу Національної поліції України </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09007706"/>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xit" presetSubtype="0" fill="hold" grpId="1" nodeType="afterEffect">
                                  <p:stCondLst>
                                    <p:cond delay="0"/>
                                  </p:stCondLst>
                                  <p:childTnLst>
                                    <p:animEffect transition="out" filter="fad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20</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1058091" y="0"/>
            <a:ext cx="9091749" cy="1149531"/>
          </a:xfrm>
        </p:spPr>
        <p:txBody>
          <a:bodyPr>
            <a:normAutofit fontScale="925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Категорії осіб, які можуть перебувати в ІТТ (далі – затримані особи)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Стрелка вправо 8"/>
          <p:cNvSpPr/>
          <p:nvPr/>
        </p:nvSpPr>
        <p:spPr>
          <a:xfrm>
            <a:off x="248195" y="180940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171052" y="4252155"/>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953588" y="1149532"/>
            <a:ext cx="11051178" cy="2704010"/>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4. Особи, стосовно яких застосовано запобіжний захід у вигляді тримання під вартою на строк до 3 діб (якщо </a:t>
              </a:r>
              <a:r>
                <a:rPr lang="uk-UA" sz="28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доставлення</a:t>
              </a:r>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ув'язнених до слідчого ізолятора (далі – СІЗО) в цей період неможливе через віддаленість або брак належних шляхів сполучення, вони можуть утримуватися в ІТТ не більше ніж 10 діб) </a:t>
              </a:r>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 name="Группа 11"/>
          <p:cNvGrpSpPr/>
          <p:nvPr/>
        </p:nvGrpSpPr>
        <p:grpSpPr>
          <a:xfrm>
            <a:off x="875211" y="3927565"/>
            <a:ext cx="11077303" cy="1453542"/>
            <a:chOff x="1875130" y="1278552"/>
            <a:chExt cx="7757828" cy="1821248"/>
          </a:xfrm>
          <a:solidFill>
            <a:srgbClr val="5F90D7"/>
          </a:solidFill>
        </p:grpSpPr>
        <p:sp>
          <p:nvSpPr>
            <p:cNvPr id="22" name="Скругленный прямоугольник 21"/>
            <p:cNvSpPr/>
            <p:nvPr/>
          </p:nvSpPr>
          <p:spPr>
            <a:xfrm>
              <a:off x="1875130" y="1278552"/>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928473" y="1380996"/>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5. Засуджених, які прибули із СІЗО та установ виконання покарань у зв'язку із розглядом справи в суді або проведенням з ними слідчих (розшукових) дій</a:t>
              </a:r>
              <a:endParaRPr lang="ru-RU" sz="2800" b="1" dirty="0">
                <a:solidFill>
                  <a:schemeClr val="tx1">
                    <a:lumMod val="20000"/>
                    <a:lumOff val="80000"/>
                  </a:schemeClr>
                </a:solidFill>
              </a:endParaRPr>
            </a:p>
          </p:txBody>
        </p:sp>
      </p:grpSp>
      <p:sp>
        <p:nvSpPr>
          <p:cNvPr id="20" name="Стрелка вправо 19"/>
          <p:cNvSpPr/>
          <p:nvPr/>
        </p:nvSpPr>
        <p:spPr>
          <a:xfrm>
            <a:off x="218949" y="5606338"/>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5" name="Группа 11"/>
          <p:cNvGrpSpPr/>
          <p:nvPr/>
        </p:nvGrpSpPr>
        <p:grpSpPr>
          <a:xfrm>
            <a:off x="870857" y="5512525"/>
            <a:ext cx="11077303" cy="901337"/>
            <a:chOff x="1875130" y="1278552"/>
            <a:chExt cx="7757828" cy="1821248"/>
          </a:xfrm>
          <a:solidFill>
            <a:srgbClr val="5F90D7"/>
          </a:solidFill>
        </p:grpSpPr>
        <p:sp>
          <p:nvSpPr>
            <p:cNvPr id="26" name="Скругленный прямоугольник 25"/>
            <p:cNvSpPr/>
            <p:nvPr/>
          </p:nvSpPr>
          <p:spPr>
            <a:xfrm>
              <a:off x="1875130" y="1278552"/>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Скругленный прямоугольник 4"/>
            <p:cNvSpPr/>
            <p:nvPr/>
          </p:nvSpPr>
          <p:spPr>
            <a:xfrm>
              <a:off x="1928473" y="130181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solidFill>
                    <a:schemeClr val="tx1">
                      <a:lumMod val="20000"/>
                      <a:lumOff val="80000"/>
                    </a:schemeClr>
                  </a:solidFill>
                </a:rPr>
                <a:t>6. Адміністративно арештованих </a:t>
              </a:r>
              <a:endParaRPr lang="ru-RU" sz="2800" b="1" dirty="0">
                <a:solidFill>
                  <a:schemeClr val="tx1">
                    <a:lumMod val="20000"/>
                    <a:lumOff val="80000"/>
                  </a:schemeClr>
                </a:solidFill>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3"/>
                                        </p:tgtEl>
                                      </p:cBhvr>
                                    </p:animEffect>
                                    <p:set>
                                      <p:cBhvr>
                                        <p:cTn id="33" dur="1" fill="hold">
                                          <p:stCondLst>
                                            <p:cond delay="19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4"/>
                                        </p:tgtEl>
                                      </p:cBhvr>
                                    </p:animEffect>
                                    <p:set>
                                      <p:cBhvr>
                                        <p:cTn id="45" dur="1" fill="hold">
                                          <p:stCondLst>
                                            <p:cond delay="19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25"/>
                                        </p:tgtEl>
                                      </p:cBhvr>
                                    </p:animEffect>
                                    <p:set>
                                      <p:cBhvr>
                                        <p:cTn id="64"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21</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1058091" y="0"/>
            <a:ext cx="9091749" cy="1149531"/>
          </a:xfrm>
        </p:spPr>
        <p:txBody>
          <a:bodyPr>
            <a:normAutofit/>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Приміщення ІТТ</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24" name="Прямоугольник 23"/>
          <p:cNvSpPr/>
          <p:nvPr/>
        </p:nvSpPr>
        <p:spPr>
          <a:xfrm>
            <a:off x="261256" y="653143"/>
            <a:ext cx="10920550" cy="1200329"/>
          </a:xfrm>
          <a:prstGeom prst="rect">
            <a:avLst/>
          </a:prstGeom>
        </p:spPr>
        <p:txBody>
          <a:bodyPr wrap="square">
            <a:spAutoFit/>
          </a:bodyPr>
          <a:lstStyle/>
          <a:p>
            <a:r>
              <a:rPr lang="ru-RU" sz="3600" b="1" dirty="0">
                <a:solidFill>
                  <a:srgbClr val="FF0000"/>
                </a:solidFill>
              </a:rPr>
              <a:t>Шлюз </a:t>
            </a:r>
            <a:r>
              <a:rPr lang="ru-RU" sz="3600" b="1" dirty="0">
                <a:solidFill>
                  <a:schemeClr val="tx1">
                    <a:lumMod val="20000"/>
                    <a:lumOff val="80000"/>
                  </a:schemeClr>
                </a:solidFill>
              </a:rPr>
              <a:t>– </a:t>
            </a:r>
            <a:r>
              <a:rPr lang="ru-RU" sz="3600" b="1" dirty="0" err="1">
                <a:solidFill>
                  <a:schemeClr val="tx1">
                    <a:lumMod val="20000"/>
                    <a:lumOff val="80000"/>
                  </a:schemeClr>
                </a:solidFill>
              </a:rPr>
              <a:t>окреме</a:t>
            </a:r>
            <a:r>
              <a:rPr lang="ru-RU" sz="3600" b="1" dirty="0">
                <a:solidFill>
                  <a:schemeClr val="tx1">
                    <a:lumMod val="20000"/>
                    <a:lumOff val="80000"/>
                  </a:schemeClr>
                </a:solidFill>
              </a:rPr>
              <a:t> </a:t>
            </a:r>
            <a:r>
              <a:rPr lang="ru-RU" sz="3600" b="1" dirty="0" err="1">
                <a:solidFill>
                  <a:schemeClr val="tx1">
                    <a:lumMod val="20000"/>
                    <a:lumOff val="80000"/>
                  </a:schemeClr>
                </a:solidFill>
              </a:rPr>
              <a:t>приміщення</a:t>
            </a:r>
            <a:r>
              <a:rPr lang="ru-RU" sz="3600" b="1" dirty="0">
                <a:solidFill>
                  <a:schemeClr val="tx1">
                    <a:lumMod val="20000"/>
                    <a:lumOff val="80000"/>
                  </a:schemeClr>
                </a:solidFill>
              </a:rPr>
              <a:t>, до </a:t>
            </a:r>
            <a:r>
              <a:rPr lang="ru-RU" sz="3600" b="1" dirty="0" err="1">
                <a:solidFill>
                  <a:schemeClr val="tx1">
                    <a:lumMod val="20000"/>
                    <a:lumOff val="80000"/>
                  </a:schemeClr>
                </a:solidFill>
              </a:rPr>
              <a:t>якого</a:t>
            </a:r>
            <a:r>
              <a:rPr lang="ru-RU" sz="3600" b="1" dirty="0">
                <a:solidFill>
                  <a:schemeClr val="tx1">
                    <a:lumMod val="20000"/>
                    <a:lumOff val="80000"/>
                  </a:schemeClr>
                </a:solidFill>
              </a:rPr>
              <a:t> </a:t>
            </a:r>
            <a:r>
              <a:rPr lang="ru-RU" sz="3600" b="1" dirty="0" err="1">
                <a:solidFill>
                  <a:schemeClr val="tx1">
                    <a:lumMod val="20000"/>
                    <a:lumOff val="80000"/>
                  </a:schemeClr>
                </a:solidFill>
              </a:rPr>
              <a:t>прибувають</a:t>
            </a:r>
            <a:r>
              <a:rPr lang="ru-RU" sz="3600" b="1" dirty="0">
                <a:solidFill>
                  <a:schemeClr val="tx1">
                    <a:lumMod val="20000"/>
                    <a:lumOff val="80000"/>
                  </a:schemeClr>
                </a:solidFill>
              </a:rPr>
              <a:t> </a:t>
            </a:r>
            <a:r>
              <a:rPr lang="ru-RU" sz="3600" b="1" dirty="0" err="1">
                <a:solidFill>
                  <a:schemeClr val="tx1">
                    <a:lumMod val="20000"/>
                    <a:lumOff val="80000"/>
                  </a:schemeClr>
                </a:solidFill>
              </a:rPr>
              <a:t>спеціальні</a:t>
            </a:r>
            <a:r>
              <a:rPr lang="ru-RU" sz="3600" b="1" dirty="0">
                <a:solidFill>
                  <a:schemeClr val="tx1">
                    <a:lumMod val="20000"/>
                    <a:lumOff val="80000"/>
                  </a:schemeClr>
                </a:solidFill>
              </a:rPr>
              <a:t> </a:t>
            </a:r>
            <a:r>
              <a:rPr lang="ru-RU" sz="3600" b="1" dirty="0" err="1">
                <a:solidFill>
                  <a:schemeClr val="tx1">
                    <a:lumMod val="20000"/>
                    <a:lumOff val="80000"/>
                  </a:schemeClr>
                </a:solidFill>
              </a:rPr>
              <a:t>автомобілі</a:t>
            </a:r>
            <a:r>
              <a:rPr lang="ru-RU" sz="3600" b="1" dirty="0">
                <a:solidFill>
                  <a:schemeClr val="tx1">
                    <a:lumMod val="20000"/>
                    <a:lumOff val="80000"/>
                  </a:schemeClr>
                </a:solidFill>
              </a:rPr>
              <a:t> (</a:t>
            </a:r>
            <a:r>
              <a:rPr lang="ru-RU" sz="3600" b="1" dirty="0" err="1">
                <a:solidFill>
                  <a:schemeClr val="tx1">
                    <a:lumMod val="20000"/>
                    <a:lumOff val="80000"/>
                  </a:schemeClr>
                </a:solidFill>
              </a:rPr>
              <a:t>автозаки</a:t>
            </a:r>
            <a:r>
              <a:rPr lang="ru-RU" sz="3600" b="1" dirty="0">
                <a:solidFill>
                  <a:schemeClr val="tx1">
                    <a:lumMod val="20000"/>
                    <a:lumOff val="80000"/>
                  </a:schemeClr>
                </a:solidFill>
              </a:rPr>
              <a:t>) </a:t>
            </a:r>
            <a:r>
              <a:rPr lang="ru-RU" sz="3600" b="1" dirty="0" err="1">
                <a:solidFill>
                  <a:schemeClr val="tx1">
                    <a:lumMod val="20000"/>
                    <a:lumOff val="80000"/>
                  </a:schemeClr>
                </a:solidFill>
              </a:rPr>
              <a:t>з</a:t>
            </a:r>
            <a:r>
              <a:rPr lang="ru-RU" sz="3600" b="1" dirty="0">
                <a:solidFill>
                  <a:schemeClr val="tx1">
                    <a:lumMod val="20000"/>
                    <a:lumOff val="80000"/>
                  </a:schemeClr>
                </a:solidFill>
              </a:rPr>
              <a:t> </a:t>
            </a:r>
            <a:r>
              <a:rPr lang="ru-RU" sz="3600" b="1" dirty="0" err="1">
                <a:solidFill>
                  <a:schemeClr val="tx1">
                    <a:lumMod val="20000"/>
                    <a:lumOff val="80000"/>
                  </a:schemeClr>
                </a:solidFill>
              </a:rPr>
              <a:t>затриманими</a:t>
            </a:r>
            <a:r>
              <a:rPr lang="ru-RU" sz="3600" b="1" dirty="0">
                <a:solidFill>
                  <a:schemeClr val="tx1">
                    <a:lumMod val="20000"/>
                    <a:lumOff val="80000"/>
                  </a:schemeClr>
                </a:solidFill>
              </a:rPr>
              <a:t>.</a:t>
            </a:r>
            <a:endParaRPr lang="uk-UA" sz="3600" b="1"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4" cstate="print"/>
          <a:srcRect/>
          <a:stretch>
            <a:fillRect/>
          </a:stretch>
        </p:blipFill>
        <p:spPr bwMode="auto">
          <a:xfrm>
            <a:off x="416452" y="2569437"/>
            <a:ext cx="6089468" cy="315209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25017" y="1850980"/>
            <a:ext cx="6601222" cy="3374162"/>
          </a:xfrm>
          <a:prstGeom prst="rect">
            <a:avLst/>
          </a:prstGeom>
          <a:noFill/>
          <a:ln w="9525">
            <a:noFill/>
            <a:miter lim="800000"/>
            <a:headEnd/>
            <a:tailEnd/>
          </a:ln>
        </p:spPr>
      </p:pic>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361611" y="495684"/>
            <a:ext cx="5370876" cy="4030051"/>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22</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261258" y="1685109"/>
            <a:ext cx="7027818" cy="3696790"/>
          </a:xfrm>
        </p:spPr>
        <p:txBody>
          <a:bodyPr>
            <a:normAutofit fontScale="25000" lnSpcReduction="20000"/>
          </a:bodyPr>
          <a:lstStyle/>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pPr>
              <a:buNone/>
            </a:pPr>
            <a:endParaRPr lang="ru-RU" sz="12800" b="1" dirty="0">
              <a:solidFill>
                <a:srgbClr val="FF0000"/>
              </a:solidFill>
              <a:latin typeface="+mn-lt"/>
            </a:endParaRPr>
          </a:p>
          <a:p>
            <a:pPr>
              <a:buNone/>
            </a:pPr>
            <a:endParaRPr lang="ru-RU" sz="12800" b="1" dirty="0">
              <a:solidFill>
                <a:srgbClr val="FF0000"/>
              </a:solidFill>
              <a:latin typeface="+mn-lt"/>
            </a:endParaRPr>
          </a:p>
          <a:p>
            <a:pPr algn="l">
              <a:buNone/>
            </a:pPr>
            <a:r>
              <a:rPr lang="ru-RU" sz="12800" b="1" dirty="0">
                <a:solidFill>
                  <a:srgbClr val="FF0000"/>
                </a:solidFill>
                <a:latin typeface="+mn-lt"/>
              </a:rPr>
              <a:t>   </a:t>
            </a:r>
            <a:r>
              <a:rPr lang="ru-RU" sz="12800" b="1" dirty="0" err="1">
                <a:solidFill>
                  <a:srgbClr val="FF0000"/>
                </a:solidFill>
                <a:latin typeface="+mn-lt"/>
              </a:rPr>
              <a:t>Кімната</a:t>
            </a:r>
            <a:r>
              <a:rPr lang="ru-RU" sz="12800" b="1" dirty="0">
                <a:solidFill>
                  <a:srgbClr val="FF0000"/>
                </a:solidFill>
                <a:latin typeface="+mn-lt"/>
              </a:rPr>
              <a:t> для </a:t>
            </a:r>
            <a:r>
              <a:rPr lang="ru-RU" sz="12800" b="1" dirty="0" err="1">
                <a:solidFill>
                  <a:srgbClr val="FF0000"/>
                </a:solidFill>
                <a:latin typeface="+mn-lt"/>
              </a:rPr>
              <a:t>проведення</a:t>
            </a:r>
            <a:r>
              <a:rPr lang="ru-RU" sz="12800" b="1" dirty="0">
                <a:solidFill>
                  <a:srgbClr val="FF0000"/>
                </a:solidFill>
                <a:latin typeface="+mn-lt"/>
              </a:rPr>
              <a:t> </a:t>
            </a:r>
            <a:r>
              <a:rPr lang="ru-RU" sz="12800" b="1" dirty="0" err="1">
                <a:solidFill>
                  <a:srgbClr val="FF0000"/>
                </a:solidFill>
                <a:latin typeface="+mn-lt"/>
              </a:rPr>
              <a:t>огляду</a:t>
            </a:r>
            <a:r>
              <a:rPr lang="ru-RU" sz="12800" b="1" dirty="0">
                <a:solidFill>
                  <a:srgbClr val="FF0000"/>
                </a:solidFill>
                <a:latin typeface="+mn-lt"/>
              </a:rPr>
              <a:t> </a:t>
            </a:r>
            <a:r>
              <a:rPr lang="ru-RU" sz="12800" b="1" dirty="0">
                <a:solidFill>
                  <a:schemeClr val="tx1">
                    <a:lumMod val="60000"/>
                    <a:lumOff val="40000"/>
                  </a:schemeClr>
                </a:solidFill>
                <a:latin typeface="+mn-lt"/>
              </a:rPr>
              <a:t>– </a:t>
            </a:r>
            <a:r>
              <a:rPr lang="ru-RU" sz="12800" b="1" dirty="0" err="1">
                <a:solidFill>
                  <a:schemeClr val="tx1">
                    <a:lumMod val="60000"/>
                    <a:lumOff val="40000"/>
                  </a:schemeClr>
                </a:solidFill>
                <a:latin typeface="+mn-lt"/>
              </a:rPr>
              <a:t>окреме</a:t>
            </a:r>
            <a:r>
              <a:rPr lang="ru-RU" sz="12800" b="1" dirty="0">
                <a:solidFill>
                  <a:schemeClr val="tx1">
                    <a:lumMod val="60000"/>
                    <a:lumOff val="40000"/>
                  </a:schemeClr>
                </a:solidFill>
                <a:latin typeface="+mn-lt"/>
              </a:rPr>
              <a:t> </a:t>
            </a:r>
            <a:r>
              <a:rPr lang="ru-RU" sz="12800" b="1" dirty="0" err="1">
                <a:solidFill>
                  <a:schemeClr val="tx1">
                    <a:lumMod val="60000"/>
                    <a:lumOff val="40000"/>
                  </a:schemeClr>
                </a:solidFill>
                <a:latin typeface="+mn-lt"/>
              </a:rPr>
              <a:t>приміщення</a:t>
            </a:r>
            <a:r>
              <a:rPr lang="ru-RU" sz="12800" b="1" dirty="0">
                <a:solidFill>
                  <a:schemeClr val="tx1">
                    <a:lumMod val="60000"/>
                    <a:lumOff val="40000"/>
                  </a:schemeClr>
                </a:solidFill>
                <a:latin typeface="+mn-lt"/>
              </a:rPr>
              <a:t>, в </a:t>
            </a:r>
            <a:r>
              <a:rPr lang="ru-RU" sz="12800" b="1" dirty="0" err="1">
                <a:solidFill>
                  <a:schemeClr val="tx1">
                    <a:lumMod val="60000"/>
                    <a:lumOff val="40000"/>
                  </a:schemeClr>
                </a:solidFill>
                <a:latin typeface="+mn-lt"/>
              </a:rPr>
              <a:t>якому</a:t>
            </a:r>
            <a:r>
              <a:rPr lang="ru-RU" sz="12800" b="1" dirty="0">
                <a:solidFill>
                  <a:schemeClr val="tx1">
                    <a:lumMod val="60000"/>
                    <a:lumOff val="40000"/>
                  </a:schemeClr>
                </a:solidFill>
                <a:latin typeface="+mn-lt"/>
              </a:rPr>
              <a:t> </a:t>
            </a:r>
            <a:r>
              <a:rPr lang="ru-RU" sz="12800" b="1" dirty="0" err="1">
                <a:solidFill>
                  <a:schemeClr val="tx1">
                    <a:lumMod val="60000"/>
                    <a:lumOff val="40000"/>
                  </a:schemeClr>
                </a:solidFill>
                <a:latin typeface="+mn-lt"/>
              </a:rPr>
              <a:t>про</a:t>
            </a:r>
            <a:r>
              <a:rPr lang="ru-RU" sz="12800" dirty="0" err="1">
                <a:solidFill>
                  <a:schemeClr val="tx1">
                    <a:lumMod val="60000"/>
                    <a:lumOff val="40000"/>
                  </a:schemeClr>
                </a:solidFill>
                <a:latin typeface="+mn-lt"/>
              </a:rPr>
              <a:t>водять</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огляд</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доставлених</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осіб</a:t>
            </a:r>
            <a:r>
              <a:rPr lang="ru-RU" sz="12800" dirty="0">
                <a:solidFill>
                  <a:schemeClr val="tx1">
                    <a:lumMod val="60000"/>
                    <a:lumOff val="40000"/>
                  </a:schemeClr>
                </a:solidFill>
                <a:latin typeface="+mn-lt"/>
              </a:rPr>
              <a:t> та </a:t>
            </a:r>
            <a:r>
              <a:rPr lang="ru-RU" sz="12800" dirty="0" err="1">
                <a:solidFill>
                  <a:schemeClr val="tx1">
                    <a:lumMod val="60000"/>
                    <a:lumOff val="40000"/>
                  </a:schemeClr>
                </a:solidFill>
                <a:latin typeface="+mn-lt"/>
              </a:rPr>
              <a:t>їх</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ідентифікація</a:t>
            </a:r>
            <a:r>
              <a:rPr lang="ru-RU" sz="12800" dirty="0">
                <a:solidFill>
                  <a:schemeClr val="tx1">
                    <a:lumMod val="60000"/>
                    <a:lumOff val="40000"/>
                  </a:schemeClr>
                </a:solidFill>
                <a:latin typeface="+mn-lt"/>
              </a:rPr>
              <a:t>. У </a:t>
            </a:r>
            <a:r>
              <a:rPr lang="ru-RU" sz="12800" dirty="0" err="1">
                <a:solidFill>
                  <a:schemeClr val="tx1">
                    <a:lumMod val="60000"/>
                    <a:lumOff val="40000"/>
                  </a:schemeClr>
                </a:solidFill>
                <a:latin typeface="+mn-lt"/>
              </a:rPr>
              <a:t>приміщенні</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мають</a:t>
            </a:r>
            <a:r>
              <a:rPr lang="ru-RU" sz="12800" dirty="0">
                <a:solidFill>
                  <a:schemeClr val="tx1">
                    <a:lumMod val="60000"/>
                    <a:lumOff val="40000"/>
                  </a:schemeClr>
                </a:solidFill>
                <a:latin typeface="+mn-lt"/>
              </a:rPr>
              <a:t> бути </a:t>
            </a:r>
            <a:r>
              <a:rPr lang="ru-RU" sz="12800" dirty="0" err="1">
                <a:solidFill>
                  <a:schemeClr val="tx1">
                    <a:lumMod val="60000"/>
                    <a:lumOff val="40000"/>
                  </a:schemeClr>
                </a:solidFill>
                <a:latin typeface="+mn-lt"/>
              </a:rPr>
              <a:t>письмовий</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стіл</a:t>
            </a:r>
            <a:r>
              <a:rPr lang="ru-RU" sz="12800" dirty="0">
                <a:solidFill>
                  <a:schemeClr val="tx1">
                    <a:lumMod val="60000"/>
                    <a:lumOff val="40000"/>
                  </a:schemeClr>
                </a:solidFill>
                <a:latin typeface="+mn-lt"/>
              </a:rPr>
              <a:t> та </a:t>
            </a:r>
            <a:r>
              <a:rPr lang="ru-RU" sz="12800" dirty="0" err="1">
                <a:solidFill>
                  <a:schemeClr val="tx1">
                    <a:lumMod val="60000"/>
                    <a:lumOff val="40000"/>
                  </a:schemeClr>
                </a:solidFill>
                <a:latin typeface="+mn-lt"/>
              </a:rPr>
              <a:t>стіл</a:t>
            </a:r>
            <a:r>
              <a:rPr lang="ru-RU" sz="12800" dirty="0">
                <a:solidFill>
                  <a:schemeClr val="tx1">
                    <a:lumMod val="60000"/>
                    <a:lumOff val="40000"/>
                  </a:schemeClr>
                </a:solidFill>
                <a:latin typeface="+mn-lt"/>
              </a:rPr>
              <a:t> для речей </a:t>
            </a:r>
            <a:r>
              <a:rPr lang="ru-RU" sz="12800" dirty="0" err="1">
                <a:solidFill>
                  <a:schemeClr val="tx1">
                    <a:lumMod val="60000"/>
                    <a:lumOff val="40000"/>
                  </a:schemeClr>
                </a:solidFill>
                <a:latin typeface="+mn-lt"/>
              </a:rPr>
              <a:t>доставленої</a:t>
            </a:r>
            <a:r>
              <a:rPr lang="ru-RU" sz="12800" dirty="0">
                <a:solidFill>
                  <a:schemeClr val="tx1">
                    <a:lumMod val="60000"/>
                    <a:lumOff val="40000"/>
                  </a:schemeClr>
                </a:solidFill>
                <a:latin typeface="+mn-lt"/>
              </a:rPr>
              <a:t> особи. У </a:t>
            </a:r>
            <a:r>
              <a:rPr lang="ru-RU" sz="12800" dirty="0" err="1">
                <a:solidFill>
                  <a:schemeClr val="tx1">
                    <a:lumMod val="60000"/>
                    <a:lumOff val="40000"/>
                  </a:schemeClr>
                </a:solidFill>
                <a:latin typeface="+mn-lt"/>
              </a:rPr>
              <a:t>приміщенні</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має</a:t>
            </a:r>
            <a:r>
              <a:rPr lang="ru-RU" sz="12800" dirty="0">
                <a:solidFill>
                  <a:schemeClr val="tx1">
                    <a:lumMod val="60000"/>
                    <a:lumOff val="40000"/>
                  </a:schemeClr>
                </a:solidFill>
                <a:latin typeface="+mn-lt"/>
              </a:rPr>
              <a:t> бути камера </a:t>
            </a:r>
            <a:r>
              <a:rPr lang="ru-RU" sz="12800" dirty="0" err="1">
                <a:solidFill>
                  <a:schemeClr val="tx1">
                    <a:lumMod val="60000"/>
                    <a:lumOff val="40000"/>
                  </a:schemeClr>
                </a:solidFill>
                <a:latin typeface="+mn-lt"/>
              </a:rPr>
              <a:t>відеоспостереження</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однак</a:t>
            </a:r>
            <a:r>
              <a:rPr lang="ru-RU" sz="12800" dirty="0">
                <a:solidFill>
                  <a:schemeClr val="tx1">
                    <a:lumMod val="60000"/>
                    <a:lumOff val="40000"/>
                  </a:schemeClr>
                </a:solidFill>
                <a:latin typeface="+mn-lt"/>
              </a:rPr>
              <a:t> система </a:t>
            </a:r>
            <a:r>
              <a:rPr lang="ru-RU" sz="12800" dirty="0" err="1">
                <a:solidFill>
                  <a:schemeClr val="tx1">
                    <a:lumMod val="60000"/>
                    <a:lumOff val="40000"/>
                  </a:schemeClr>
                </a:solidFill>
                <a:latin typeface="+mn-lt"/>
              </a:rPr>
              <a:t>відеонагляду</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має</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передбачати</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вилучення</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з</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нагляду</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зони</a:t>
            </a:r>
            <a:r>
              <a:rPr lang="ru-RU" sz="12800" dirty="0">
                <a:solidFill>
                  <a:schemeClr val="tx1">
                    <a:lumMod val="60000"/>
                    <a:lumOff val="40000"/>
                  </a:schemeClr>
                </a:solidFill>
                <a:latin typeface="+mn-lt"/>
              </a:rPr>
              <a:t> </a:t>
            </a:r>
            <a:r>
              <a:rPr lang="ru-RU" sz="12800" dirty="0" err="1">
                <a:solidFill>
                  <a:schemeClr val="tx1">
                    <a:lumMod val="60000"/>
                    <a:lumOff val="40000"/>
                  </a:schemeClr>
                </a:solidFill>
                <a:latin typeface="+mn-lt"/>
              </a:rPr>
              <a:t>огляду</a:t>
            </a:r>
            <a:r>
              <a:rPr lang="ru-RU" sz="12800" dirty="0">
                <a:solidFill>
                  <a:schemeClr val="tx1">
                    <a:lumMod val="60000"/>
                    <a:lumOff val="40000"/>
                  </a:schemeClr>
                </a:solidFill>
                <a:latin typeface="+mn-lt"/>
              </a:rPr>
              <a:t> особи.</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879419" y="385899"/>
            <a:ext cx="5787754" cy="4342856"/>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23</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0" y="2063931"/>
            <a:ext cx="9601200" cy="4524315"/>
          </a:xfrm>
          <a:prstGeom prst="rect">
            <a:avLst/>
          </a:prstGeom>
        </p:spPr>
        <p:txBody>
          <a:bodyPr wrap="square">
            <a:spAutoFit/>
          </a:bodyPr>
          <a:lstStyle/>
          <a:p>
            <a:r>
              <a:rPr lang="ru-RU" sz="3600" b="1" dirty="0" err="1">
                <a:solidFill>
                  <a:srgbClr val="FF0000"/>
                </a:solidFill>
              </a:rPr>
              <a:t>Бокси</a:t>
            </a:r>
            <a:r>
              <a:rPr lang="ru-RU" sz="3600" b="1" dirty="0">
                <a:solidFill>
                  <a:srgbClr val="FF0000"/>
                </a:solidFill>
              </a:rPr>
              <a:t> для </a:t>
            </a:r>
            <a:r>
              <a:rPr lang="ru-RU" sz="3600" b="1" dirty="0" err="1">
                <a:solidFill>
                  <a:srgbClr val="FF0000"/>
                </a:solidFill>
              </a:rPr>
              <a:t>очікування</a:t>
            </a:r>
            <a:r>
              <a:rPr lang="ru-RU" sz="3600" b="1" dirty="0">
                <a:solidFill>
                  <a:srgbClr val="FF0000"/>
                </a:solidFill>
              </a:rPr>
              <a:t> </a:t>
            </a:r>
            <a:r>
              <a:rPr lang="ru-RU" sz="3600" b="1" dirty="0">
                <a:solidFill>
                  <a:srgbClr val="FFFFFF"/>
                </a:solidFill>
              </a:rPr>
              <a:t>– </a:t>
            </a:r>
            <a:r>
              <a:rPr lang="ru-RU" sz="3600" b="1" dirty="0" err="1">
                <a:solidFill>
                  <a:srgbClr val="FFFFFF"/>
                </a:solidFill>
              </a:rPr>
              <a:t>окремі</a:t>
            </a:r>
            <a:r>
              <a:rPr lang="ru-RU" sz="3600" b="1" dirty="0">
                <a:solidFill>
                  <a:srgbClr val="FFFFFF"/>
                </a:solidFill>
              </a:rPr>
              <a:t> </a:t>
            </a:r>
            <a:r>
              <a:rPr lang="ru-RU" sz="3600" b="1" dirty="0" err="1">
                <a:solidFill>
                  <a:srgbClr val="FFFFFF"/>
                </a:solidFill>
              </a:rPr>
              <a:t>приміщення</a:t>
            </a:r>
            <a:r>
              <a:rPr lang="ru-RU" sz="3600" b="1" dirty="0">
                <a:solidFill>
                  <a:srgbClr val="FFFFFF"/>
                </a:solidFill>
              </a:rPr>
              <a:t> </a:t>
            </a:r>
            <a:r>
              <a:rPr lang="ru-RU" sz="3600" b="1" dirty="0" err="1">
                <a:solidFill>
                  <a:srgbClr val="FFFFFF"/>
                </a:solidFill>
              </a:rPr>
              <a:t>розташовані</a:t>
            </a:r>
            <a:r>
              <a:rPr lang="ru-RU" sz="3600" b="1" dirty="0">
                <a:solidFill>
                  <a:srgbClr val="FFFFFF"/>
                </a:solidFill>
              </a:rPr>
              <a:t> </a:t>
            </a:r>
            <a:r>
              <a:rPr lang="ru-RU" sz="3600" b="1" dirty="0" err="1">
                <a:solidFill>
                  <a:srgbClr val="FFFFFF"/>
                </a:solidFill>
              </a:rPr>
              <a:t>біля</a:t>
            </a:r>
            <a:r>
              <a:rPr lang="ru-RU" sz="3600" b="1" dirty="0">
                <a:solidFill>
                  <a:srgbClr val="FFFFFF"/>
                </a:solidFill>
              </a:rPr>
              <a:t> </a:t>
            </a:r>
            <a:r>
              <a:rPr lang="ru-RU" sz="3600" b="1" dirty="0" err="1">
                <a:solidFill>
                  <a:srgbClr val="FFFFFF"/>
                </a:solidFill>
              </a:rPr>
              <a:t>кімна</a:t>
            </a:r>
            <a:r>
              <a:rPr lang="ru-RU" sz="3600" dirty="0" err="1">
                <a:solidFill>
                  <a:srgbClr val="FFFFFF"/>
                </a:solidFill>
              </a:rPr>
              <a:t>ти</a:t>
            </a:r>
            <a:r>
              <a:rPr lang="ru-RU" sz="3600" dirty="0">
                <a:solidFill>
                  <a:srgbClr val="FFFFFF"/>
                </a:solidFill>
              </a:rPr>
              <a:t> </a:t>
            </a:r>
            <a:r>
              <a:rPr lang="ru-RU" sz="3600" dirty="0" err="1">
                <a:solidFill>
                  <a:srgbClr val="FFFFFF"/>
                </a:solidFill>
              </a:rPr>
              <a:t>огляду</a:t>
            </a:r>
            <a:r>
              <a:rPr lang="ru-RU" sz="3600" dirty="0">
                <a:solidFill>
                  <a:srgbClr val="FFFFFF"/>
                </a:solidFill>
              </a:rPr>
              <a:t> </a:t>
            </a:r>
            <a:r>
              <a:rPr lang="ru-RU" sz="3600" dirty="0" err="1">
                <a:solidFill>
                  <a:srgbClr val="FFFFFF"/>
                </a:solidFill>
              </a:rPr>
              <a:t>і</a:t>
            </a:r>
            <a:r>
              <a:rPr lang="ru-RU" sz="3600" dirty="0">
                <a:solidFill>
                  <a:srgbClr val="FFFFFF"/>
                </a:solidFill>
              </a:rPr>
              <a:t> </a:t>
            </a:r>
            <a:r>
              <a:rPr lang="ru-RU" sz="3600" dirty="0" err="1">
                <a:solidFill>
                  <a:srgbClr val="FFFFFF"/>
                </a:solidFill>
              </a:rPr>
              <a:t>призначені</a:t>
            </a:r>
            <a:r>
              <a:rPr lang="ru-RU" sz="3600" dirty="0">
                <a:solidFill>
                  <a:srgbClr val="FFFFFF"/>
                </a:solidFill>
              </a:rPr>
              <a:t> </a:t>
            </a:r>
            <a:r>
              <a:rPr lang="ru-RU" sz="3600" dirty="0" err="1">
                <a:solidFill>
                  <a:srgbClr val="FFFFFF"/>
                </a:solidFill>
              </a:rPr>
              <a:t>для</a:t>
            </a:r>
            <a:r>
              <a:rPr lang="ru-RU" sz="3600" dirty="0">
                <a:solidFill>
                  <a:srgbClr val="FFFFFF"/>
                </a:solidFill>
              </a:rPr>
              <a:t> </a:t>
            </a:r>
            <a:r>
              <a:rPr lang="ru-RU" sz="3600" dirty="0" err="1">
                <a:solidFill>
                  <a:srgbClr val="FFFFFF"/>
                </a:solidFill>
              </a:rPr>
              <a:t>тимчасового</a:t>
            </a:r>
            <a:r>
              <a:rPr lang="ru-RU" sz="3600" dirty="0">
                <a:solidFill>
                  <a:srgbClr val="FFFFFF"/>
                </a:solidFill>
              </a:rPr>
              <a:t> </a:t>
            </a:r>
            <a:r>
              <a:rPr lang="ru-RU" sz="3600" dirty="0" err="1">
                <a:solidFill>
                  <a:srgbClr val="FFFFFF"/>
                </a:solidFill>
              </a:rPr>
              <a:t>перебування</a:t>
            </a:r>
            <a:r>
              <a:rPr lang="ru-RU" sz="3600" dirty="0">
                <a:solidFill>
                  <a:srgbClr val="FFFFFF"/>
                </a:solidFill>
              </a:rPr>
              <a:t> в них (</a:t>
            </a:r>
            <a:r>
              <a:rPr lang="ru-RU" sz="3600" dirty="0" err="1">
                <a:solidFill>
                  <a:srgbClr val="FFFFFF"/>
                </a:solidFill>
              </a:rPr>
              <a:t>від</a:t>
            </a:r>
            <a:r>
              <a:rPr lang="ru-RU" sz="3600" dirty="0">
                <a:solidFill>
                  <a:srgbClr val="FFFFFF"/>
                </a:solidFill>
              </a:rPr>
              <a:t> </a:t>
            </a:r>
            <a:r>
              <a:rPr lang="ru-RU" sz="3600" dirty="0" err="1">
                <a:solidFill>
                  <a:srgbClr val="FFFFFF"/>
                </a:solidFill>
              </a:rPr>
              <a:t>кількох</a:t>
            </a:r>
            <a:r>
              <a:rPr lang="ru-RU" sz="3600" dirty="0">
                <a:solidFill>
                  <a:srgbClr val="FFFFFF"/>
                </a:solidFill>
              </a:rPr>
              <a:t> </a:t>
            </a:r>
            <a:r>
              <a:rPr lang="ru-RU" sz="3600" dirty="0" err="1">
                <a:solidFill>
                  <a:srgbClr val="FFFFFF"/>
                </a:solidFill>
              </a:rPr>
              <a:t>хвилин</a:t>
            </a:r>
            <a:r>
              <a:rPr lang="ru-RU" sz="3600" dirty="0">
                <a:solidFill>
                  <a:srgbClr val="FFFFFF"/>
                </a:solidFill>
              </a:rPr>
              <a:t> до </a:t>
            </a:r>
            <a:r>
              <a:rPr lang="ru-RU" sz="3600" dirty="0" err="1">
                <a:solidFill>
                  <a:srgbClr val="FFFFFF"/>
                </a:solidFill>
              </a:rPr>
              <a:t>години</a:t>
            </a:r>
            <a:r>
              <a:rPr lang="ru-RU" sz="3600" dirty="0">
                <a:solidFill>
                  <a:srgbClr val="FFFFFF"/>
                </a:solidFill>
              </a:rPr>
              <a:t>) </a:t>
            </a:r>
            <a:r>
              <a:rPr lang="ru-RU" sz="3600" dirty="0" err="1">
                <a:solidFill>
                  <a:srgbClr val="FFFFFF"/>
                </a:solidFill>
              </a:rPr>
              <a:t>доставлених</a:t>
            </a:r>
            <a:r>
              <a:rPr lang="ru-RU" sz="3600" dirty="0">
                <a:solidFill>
                  <a:srgbClr val="FFFFFF"/>
                </a:solidFill>
              </a:rPr>
              <a:t> </a:t>
            </a:r>
            <a:r>
              <a:rPr lang="ru-RU" sz="3600" dirty="0" err="1">
                <a:solidFill>
                  <a:srgbClr val="FFFFFF"/>
                </a:solidFill>
              </a:rPr>
              <a:t>осіб</a:t>
            </a:r>
            <a:r>
              <a:rPr lang="ru-RU" sz="3600" dirty="0">
                <a:solidFill>
                  <a:srgbClr val="FFFFFF"/>
                </a:solidFill>
              </a:rPr>
              <a:t> </a:t>
            </a:r>
            <a:r>
              <a:rPr lang="ru-RU" sz="3600" dirty="0" err="1">
                <a:solidFill>
                  <a:srgbClr val="FFFFFF"/>
                </a:solidFill>
              </a:rPr>
              <a:t>Бокси</a:t>
            </a:r>
            <a:r>
              <a:rPr lang="ru-RU" sz="3600" dirty="0">
                <a:solidFill>
                  <a:srgbClr val="FFFFFF"/>
                </a:solidFill>
              </a:rPr>
              <a:t> </a:t>
            </a:r>
            <a:r>
              <a:rPr lang="ru-RU" sz="3600" dirty="0" err="1">
                <a:solidFill>
                  <a:srgbClr val="FFFFFF"/>
                </a:solidFill>
              </a:rPr>
              <a:t>мають</a:t>
            </a:r>
            <a:r>
              <a:rPr lang="ru-RU" sz="3600" dirty="0">
                <a:solidFill>
                  <a:srgbClr val="FFFFFF"/>
                </a:solidFill>
              </a:rPr>
              <a:t> </a:t>
            </a:r>
            <a:r>
              <a:rPr lang="ru-RU" sz="3600" dirty="0" err="1">
                <a:solidFill>
                  <a:srgbClr val="FFFFFF"/>
                </a:solidFill>
              </a:rPr>
              <a:t>мати</a:t>
            </a:r>
            <a:r>
              <a:rPr lang="ru-RU" sz="3600" dirty="0">
                <a:solidFill>
                  <a:srgbClr val="FFFFFF"/>
                </a:solidFill>
              </a:rPr>
              <a:t> </a:t>
            </a:r>
            <a:r>
              <a:rPr lang="ru-RU" sz="3600" dirty="0" err="1">
                <a:solidFill>
                  <a:srgbClr val="FFFFFF"/>
                </a:solidFill>
              </a:rPr>
              <a:t>розмір</a:t>
            </a:r>
            <a:r>
              <a:rPr lang="ru-RU" sz="3600" dirty="0">
                <a:solidFill>
                  <a:srgbClr val="FFFFFF"/>
                </a:solidFill>
              </a:rPr>
              <a:t> 0,9x1,2 м2.</a:t>
            </a:r>
          </a:p>
          <a:p>
            <a:r>
              <a:rPr lang="ru-RU" sz="3600" dirty="0" err="1">
                <a:solidFill>
                  <a:srgbClr val="FFFFFF"/>
                </a:solidFill>
              </a:rPr>
              <a:t>Кожен</a:t>
            </a:r>
            <a:r>
              <a:rPr lang="ru-RU" sz="3600" dirty="0">
                <a:solidFill>
                  <a:srgbClr val="FFFFFF"/>
                </a:solidFill>
              </a:rPr>
              <a:t> бокс </a:t>
            </a:r>
            <a:r>
              <a:rPr lang="ru-RU" sz="3600" dirty="0" err="1">
                <a:solidFill>
                  <a:srgbClr val="FFFFFF"/>
                </a:solidFill>
              </a:rPr>
              <a:t>має</a:t>
            </a:r>
            <a:r>
              <a:rPr lang="ru-RU" sz="3600" dirty="0">
                <a:solidFill>
                  <a:srgbClr val="FFFFFF"/>
                </a:solidFill>
              </a:rPr>
              <a:t> бути </a:t>
            </a:r>
            <a:r>
              <a:rPr lang="ru-RU" sz="3600" dirty="0" err="1">
                <a:solidFill>
                  <a:srgbClr val="FFFFFF"/>
                </a:solidFill>
              </a:rPr>
              <a:t>обладнаний</a:t>
            </a:r>
            <a:r>
              <a:rPr lang="ru-RU" sz="3600" dirty="0">
                <a:solidFill>
                  <a:srgbClr val="FFFFFF"/>
                </a:solidFill>
              </a:rPr>
              <a:t> лавою для </a:t>
            </a:r>
            <a:r>
              <a:rPr lang="ru-RU" sz="3600" dirty="0" err="1">
                <a:solidFill>
                  <a:srgbClr val="FFFFFF"/>
                </a:solidFill>
              </a:rPr>
              <a:t>сидіння</a:t>
            </a:r>
            <a:r>
              <a:rPr lang="ru-RU" sz="3600" dirty="0">
                <a:solidFill>
                  <a:srgbClr val="FFFFFF"/>
                </a:solidFill>
              </a:rPr>
              <a:t> та </a:t>
            </a:r>
            <a:r>
              <a:rPr lang="ru-RU" sz="3600" dirty="0" err="1">
                <a:solidFill>
                  <a:srgbClr val="FFFFFF"/>
                </a:solidFill>
              </a:rPr>
              <a:t>освітленням</a:t>
            </a:r>
            <a:r>
              <a:rPr lang="ru-RU" sz="3600" dirty="0">
                <a:solidFill>
                  <a:srgbClr val="FFFFFF"/>
                </a:solidFill>
              </a:rPr>
              <a:t>. В ІТТ </a:t>
            </a:r>
            <a:r>
              <a:rPr lang="ru-RU" sz="3600" dirty="0" err="1">
                <a:solidFill>
                  <a:srgbClr val="FFFFFF"/>
                </a:solidFill>
              </a:rPr>
              <a:t>може</a:t>
            </a:r>
            <a:r>
              <a:rPr lang="ru-RU" sz="3600" dirty="0">
                <a:solidFill>
                  <a:srgbClr val="FFFFFF"/>
                </a:solidFill>
              </a:rPr>
              <a:t> бути до 4-х </a:t>
            </a:r>
            <a:r>
              <a:rPr lang="ru-RU" sz="3600" dirty="0" err="1">
                <a:solidFill>
                  <a:srgbClr val="FFFFFF"/>
                </a:solidFill>
              </a:rPr>
              <a:t>одномісних</a:t>
            </a:r>
            <a:r>
              <a:rPr lang="ru-RU" sz="3600" dirty="0">
                <a:solidFill>
                  <a:srgbClr val="FFFFFF"/>
                </a:solidFill>
              </a:rPr>
              <a:t> </a:t>
            </a:r>
            <a:r>
              <a:rPr lang="ru-RU" sz="3600" dirty="0" err="1">
                <a:solidFill>
                  <a:srgbClr val="FFFFFF"/>
                </a:solidFill>
              </a:rPr>
              <a:t>боксів</a:t>
            </a:r>
            <a:r>
              <a:rPr lang="ru-RU" sz="3600" dirty="0">
                <a:solidFill>
                  <a:srgbClr val="FFFFFF"/>
                </a:solidFill>
              </a:rPr>
              <a:t>.</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609544" y="201523"/>
            <a:ext cx="6358075" cy="3273198"/>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24</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470263" y="2259874"/>
            <a:ext cx="8360228" cy="3970318"/>
          </a:xfrm>
          <a:prstGeom prst="rect">
            <a:avLst/>
          </a:prstGeom>
        </p:spPr>
        <p:txBody>
          <a:bodyPr wrap="square">
            <a:spAutoFit/>
          </a:bodyPr>
          <a:lstStyle/>
          <a:p>
            <a:r>
              <a:rPr lang="ru-RU" sz="2800" b="1" dirty="0" err="1">
                <a:solidFill>
                  <a:srgbClr val="FF0000"/>
                </a:solidFill>
              </a:rPr>
              <a:t>Санітарний</a:t>
            </a:r>
            <a:r>
              <a:rPr lang="ru-RU" sz="2800" b="1" dirty="0">
                <a:solidFill>
                  <a:srgbClr val="FF0000"/>
                </a:solidFill>
              </a:rPr>
              <a:t> пропускник</a:t>
            </a:r>
            <a:r>
              <a:rPr lang="ru-RU" sz="2800" b="1" dirty="0">
                <a:solidFill>
                  <a:schemeClr val="tx1">
                    <a:lumMod val="20000"/>
                    <a:lumOff val="80000"/>
                  </a:schemeClr>
                </a:solidFill>
              </a:rPr>
              <a:t> – комплекс </a:t>
            </a:r>
            <a:r>
              <a:rPr lang="ru-RU" sz="2800" b="1" dirty="0" err="1">
                <a:solidFill>
                  <a:schemeClr val="tx1">
                    <a:lumMod val="20000"/>
                    <a:lumOff val="80000"/>
                  </a:schemeClr>
                </a:solidFill>
              </a:rPr>
              <a:t>приміщень</a:t>
            </a:r>
            <a:r>
              <a:rPr lang="ru-RU" sz="2800" b="1" dirty="0">
                <a:solidFill>
                  <a:schemeClr val="tx1">
                    <a:lumMod val="20000"/>
                    <a:lumOff val="80000"/>
                  </a:schemeClr>
                </a:solidFill>
              </a:rPr>
              <a:t>, </a:t>
            </a:r>
            <a:r>
              <a:rPr lang="ru-RU" sz="2800" b="1" dirty="0" err="1">
                <a:solidFill>
                  <a:schemeClr val="tx1">
                    <a:lumMod val="20000"/>
                    <a:lumOff val="80000"/>
                  </a:schemeClr>
                </a:solidFill>
              </a:rPr>
              <a:t>який</a:t>
            </a:r>
            <a:r>
              <a:rPr lang="ru-RU" sz="2800" b="1" dirty="0">
                <a:solidFill>
                  <a:schemeClr val="tx1">
                    <a:lumMod val="20000"/>
                    <a:lumOff val="80000"/>
                  </a:schemeClr>
                </a:solidFill>
              </a:rPr>
              <a:t> </a:t>
            </a:r>
            <a:r>
              <a:rPr lang="ru-RU" sz="2800" b="1" dirty="0" err="1">
                <a:solidFill>
                  <a:schemeClr val="tx1">
                    <a:lumMod val="20000"/>
                    <a:lumOff val="80000"/>
                  </a:schemeClr>
                </a:solidFill>
              </a:rPr>
              <a:t>має</a:t>
            </a:r>
            <a:r>
              <a:rPr lang="ru-RU" sz="2800" b="1" dirty="0">
                <a:solidFill>
                  <a:schemeClr val="tx1">
                    <a:lumMod val="20000"/>
                    <a:lumOff val="80000"/>
                  </a:schemeClr>
                </a:solidFill>
              </a:rPr>
              <a:t> </a:t>
            </a:r>
            <a:r>
              <a:rPr lang="ru-RU" sz="2800" b="1" dirty="0" err="1">
                <a:solidFill>
                  <a:schemeClr val="tx1">
                    <a:lumMod val="20000"/>
                    <a:lumOff val="80000"/>
                  </a:schemeClr>
                </a:solidFill>
              </a:rPr>
              <a:t>складатися</a:t>
            </a:r>
            <a:r>
              <a:rPr lang="ru-RU" sz="2800" b="1"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a:t>
            </a:r>
            <a:r>
              <a:rPr lang="ru-RU" sz="2800" dirty="0" err="1">
                <a:solidFill>
                  <a:schemeClr val="tx1">
                    <a:lumMod val="20000"/>
                    <a:lumOff val="80000"/>
                  </a:schemeClr>
                </a:solidFill>
              </a:rPr>
              <a:t>роздягальні</a:t>
            </a:r>
            <a:r>
              <a:rPr lang="ru-RU" sz="2800" dirty="0">
                <a:solidFill>
                  <a:schemeClr val="tx1">
                    <a:lumMod val="20000"/>
                    <a:lumOff val="80000"/>
                  </a:schemeClr>
                </a:solidFill>
              </a:rPr>
              <a:t>, </a:t>
            </a:r>
            <a:r>
              <a:rPr lang="ru-RU" sz="2800" dirty="0" err="1">
                <a:solidFill>
                  <a:schemeClr val="tx1">
                    <a:lumMod val="20000"/>
                    <a:lumOff val="80000"/>
                  </a:schemeClr>
                </a:solidFill>
              </a:rPr>
              <a:t>душових</a:t>
            </a:r>
            <a:r>
              <a:rPr lang="ru-RU" sz="2800" dirty="0">
                <a:solidFill>
                  <a:schemeClr val="tx1">
                    <a:lumMod val="20000"/>
                    <a:lumOff val="80000"/>
                  </a:schemeClr>
                </a:solidFill>
              </a:rPr>
              <a:t> </a:t>
            </a:r>
            <a:r>
              <a:rPr lang="ru-RU" sz="2800" dirty="0" err="1">
                <a:solidFill>
                  <a:schemeClr val="tx1">
                    <a:lumMod val="20000"/>
                    <a:lumOff val="80000"/>
                  </a:schemeClr>
                </a:solidFill>
              </a:rPr>
              <a:t>кабін</a:t>
            </a:r>
            <a:r>
              <a:rPr lang="ru-RU" sz="2800" dirty="0">
                <a:solidFill>
                  <a:schemeClr val="tx1">
                    <a:lumMod val="20000"/>
                    <a:lumOff val="80000"/>
                  </a:schemeClr>
                </a:solidFill>
              </a:rPr>
              <a:t>, туалету та блоку </a:t>
            </a:r>
            <a:r>
              <a:rPr lang="ru-RU" sz="2800" dirty="0" err="1">
                <a:solidFill>
                  <a:schemeClr val="tx1">
                    <a:lumMod val="20000"/>
                    <a:lumOff val="80000"/>
                  </a:schemeClr>
                </a:solidFill>
              </a:rPr>
              <a:t>дезінфекції</a:t>
            </a:r>
            <a:r>
              <a:rPr lang="ru-RU" sz="2800" dirty="0">
                <a:solidFill>
                  <a:schemeClr val="tx1">
                    <a:lumMod val="20000"/>
                    <a:lumOff val="80000"/>
                  </a:schemeClr>
                </a:solidFill>
              </a:rPr>
              <a:t> (</a:t>
            </a:r>
            <a:r>
              <a:rPr lang="ru-RU" sz="2800" dirty="0" err="1">
                <a:solidFill>
                  <a:schemeClr val="tx1">
                    <a:lumMod val="20000"/>
                    <a:lumOff val="80000"/>
                  </a:schemeClr>
                </a:solidFill>
              </a:rPr>
              <a:t>має</a:t>
            </a:r>
            <a:r>
              <a:rPr lang="ru-RU" sz="2800" dirty="0">
                <a:solidFill>
                  <a:schemeClr val="tx1">
                    <a:lumMod val="20000"/>
                    <a:lumOff val="80000"/>
                  </a:schemeClr>
                </a:solidFill>
              </a:rPr>
              <a:t> </a:t>
            </a:r>
            <a:r>
              <a:rPr lang="ru-RU" sz="2800" dirty="0" err="1">
                <a:solidFill>
                  <a:schemeClr val="tx1">
                    <a:lumMod val="20000"/>
                    <a:lumOff val="80000"/>
                  </a:schemeClr>
                </a:solidFill>
              </a:rPr>
              <a:t>містити</a:t>
            </a:r>
            <a:r>
              <a:rPr lang="ru-RU" sz="2800" dirty="0">
                <a:solidFill>
                  <a:schemeClr val="tx1">
                    <a:lumMod val="20000"/>
                    <a:lumOff val="80000"/>
                  </a:schemeClr>
                </a:solidFill>
              </a:rPr>
              <a:t> «</a:t>
            </a:r>
            <a:r>
              <a:rPr lang="ru-RU" sz="2800" dirty="0" err="1">
                <a:solidFill>
                  <a:schemeClr val="tx1">
                    <a:lumMod val="20000"/>
                    <a:lumOff val="80000"/>
                  </a:schemeClr>
                </a:solidFill>
              </a:rPr>
              <a:t>прожарувальну</a:t>
            </a:r>
            <a:r>
              <a:rPr lang="ru-RU" sz="2800" dirty="0">
                <a:solidFill>
                  <a:schemeClr val="tx1">
                    <a:lumMod val="20000"/>
                    <a:lumOff val="80000"/>
                  </a:schemeClr>
                </a:solidFill>
              </a:rPr>
              <a:t>» </a:t>
            </a:r>
            <a:r>
              <a:rPr lang="ru-RU" sz="2800" dirty="0" err="1">
                <a:solidFill>
                  <a:schemeClr val="tx1">
                    <a:lumMod val="20000"/>
                    <a:lumOff val="80000"/>
                  </a:schemeClr>
                </a:solidFill>
              </a:rPr>
              <a:t>шафу</a:t>
            </a:r>
            <a:r>
              <a:rPr lang="ru-RU" sz="2800" dirty="0">
                <a:solidFill>
                  <a:schemeClr val="tx1">
                    <a:lumMod val="20000"/>
                    <a:lumOff val="80000"/>
                  </a:schemeClr>
                </a:solidFill>
              </a:rPr>
              <a:t>). </a:t>
            </a:r>
            <a:r>
              <a:rPr lang="ru-RU" sz="2800" dirty="0" err="1">
                <a:solidFill>
                  <a:schemeClr val="tx1">
                    <a:lumMod val="20000"/>
                    <a:lumOff val="80000"/>
                  </a:schemeClr>
                </a:solidFill>
              </a:rPr>
              <a:t>Кількість</a:t>
            </a:r>
            <a:r>
              <a:rPr lang="ru-RU" sz="2800" dirty="0">
                <a:solidFill>
                  <a:schemeClr val="tx1">
                    <a:lumMod val="20000"/>
                    <a:lumOff val="80000"/>
                  </a:schemeClr>
                </a:solidFill>
              </a:rPr>
              <a:t> </a:t>
            </a:r>
            <a:r>
              <a:rPr lang="ru-RU" sz="2800" dirty="0" err="1">
                <a:solidFill>
                  <a:schemeClr val="tx1">
                    <a:lumMod val="20000"/>
                    <a:lumOff val="80000"/>
                  </a:schemeClr>
                </a:solidFill>
              </a:rPr>
              <a:t>душових</a:t>
            </a:r>
            <a:r>
              <a:rPr lang="ru-RU" sz="2800" dirty="0">
                <a:solidFill>
                  <a:schemeClr val="tx1">
                    <a:lumMod val="20000"/>
                    <a:lumOff val="80000"/>
                  </a:schemeClr>
                </a:solidFill>
              </a:rPr>
              <a:t> </a:t>
            </a:r>
            <a:r>
              <a:rPr lang="ru-RU" sz="2800" dirty="0" err="1">
                <a:solidFill>
                  <a:schemeClr val="tx1">
                    <a:lumMod val="20000"/>
                    <a:lumOff val="80000"/>
                  </a:schemeClr>
                </a:solidFill>
              </a:rPr>
              <a:t>кабін</a:t>
            </a:r>
            <a:r>
              <a:rPr lang="ru-RU" sz="2800" dirty="0">
                <a:solidFill>
                  <a:schemeClr val="tx1">
                    <a:lumMod val="20000"/>
                    <a:lumOff val="80000"/>
                  </a:schemeClr>
                </a:solidFill>
              </a:rPr>
              <a:t> в санпропускнику </a:t>
            </a:r>
            <a:r>
              <a:rPr lang="ru-RU" sz="2800" dirty="0" err="1">
                <a:solidFill>
                  <a:schemeClr val="tx1">
                    <a:lumMod val="20000"/>
                    <a:lumOff val="80000"/>
                  </a:schemeClr>
                </a:solidFill>
              </a:rPr>
              <a:t>має</a:t>
            </a:r>
            <a:r>
              <a:rPr lang="ru-RU" sz="2800" dirty="0">
                <a:solidFill>
                  <a:schemeClr val="tx1">
                    <a:lumMod val="20000"/>
                    <a:lumOff val="80000"/>
                  </a:schemeClr>
                </a:solidFill>
              </a:rPr>
              <a:t> бути </a:t>
            </a:r>
            <a:r>
              <a:rPr lang="ru-RU" sz="2800" dirty="0" err="1">
                <a:solidFill>
                  <a:schemeClr val="tx1">
                    <a:lumMod val="20000"/>
                    <a:lumOff val="80000"/>
                  </a:schemeClr>
                </a:solidFill>
              </a:rPr>
              <a:t>із</a:t>
            </a:r>
            <a:r>
              <a:rPr lang="ru-RU" sz="2800" dirty="0">
                <a:solidFill>
                  <a:schemeClr val="tx1">
                    <a:lumMod val="20000"/>
                    <a:lumOff val="80000"/>
                  </a:schemeClr>
                </a:solidFill>
              </a:rPr>
              <a:t> </a:t>
            </a:r>
            <a:r>
              <a:rPr lang="ru-RU" sz="2800" dirty="0" err="1">
                <a:solidFill>
                  <a:schemeClr val="tx1">
                    <a:lumMod val="20000"/>
                    <a:lumOff val="80000"/>
                  </a:schemeClr>
                </a:solidFill>
              </a:rPr>
              <a:t>розрахунку</a:t>
            </a:r>
            <a:r>
              <a:rPr lang="ru-RU" sz="2800" dirty="0">
                <a:solidFill>
                  <a:schemeClr val="tx1">
                    <a:lumMod val="20000"/>
                    <a:lumOff val="80000"/>
                  </a:schemeClr>
                </a:solidFill>
              </a:rPr>
              <a:t> 1 на 20 </a:t>
            </a:r>
            <a:r>
              <a:rPr lang="ru-RU" sz="2800" dirty="0" err="1">
                <a:solidFill>
                  <a:schemeClr val="tx1">
                    <a:lumMod val="20000"/>
                    <a:lumOff val="80000"/>
                  </a:schemeClr>
                </a:solidFill>
              </a:rPr>
              <a:t>осіб</a:t>
            </a:r>
            <a:r>
              <a:rPr lang="ru-RU" sz="2800" dirty="0">
                <a:solidFill>
                  <a:schemeClr val="tx1">
                    <a:lumMod val="20000"/>
                    <a:lumOff val="80000"/>
                  </a:schemeClr>
                </a:solidFill>
              </a:rPr>
              <a:t> </a:t>
            </a:r>
            <a:r>
              <a:rPr lang="ru-RU" sz="2800" dirty="0" err="1">
                <a:solidFill>
                  <a:schemeClr val="tx1">
                    <a:lumMod val="20000"/>
                    <a:lumOff val="80000"/>
                  </a:schemeClr>
                </a:solidFill>
              </a:rPr>
              <a:t>загальної</a:t>
            </a:r>
            <a:r>
              <a:rPr lang="ru-RU" sz="2800" dirty="0">
                <a:solidFill>
                  <a:schemeClr val="tx1">
                    <a:lumMod val="20000"/>
                    <a:lumOff val="80000"/>
                  </a:schemeClr>
                </a:solidFill>
              </a:rPr>
              <a:t> </a:t>
            </a:r>
            <a:r>
              <a:rPr lang="ru-RU" sz="2800" dirty="0" err="1">
                <a:solidFill>
                  <a:schemeClr val="tx1">
                    <a:lumMod val="20000"/>
                    <a:lumOff val="80000"/>
                  </a:schemeClr>
                </a:solidFill>
              </a:rPr>
              <a:t>місткості</a:t>
            </a:r>
            <a:r>
              <a:rPr lang="ru-RU" sz="2800" dirty="0">
                <a:solidFill>
                  <a:schemeClr val="tx1">
                    <a:lumMod val="20000"/>
                    <a:lumOff val="80000"/>
                  </a:schemeClr>
                </a:solidFill>
              </a:rPr>
              <a:t> ІТТ. Особи, </a:t>
            </a:r>
            <a:r>
              <a:rPr lang="ru-RU" sz="2800" dirty="0" err="1">
                <a:solidFill>
                  <a:schemeClr val="tx1">
                    <a:lumMod val="20000"/>
                    <a:lumOff val="80000"/>
                  </a:schemeClr>
                </a:solidFill>
              </a:rPr>
              <a:t>які</a:t>
            </a:r>
            <a:r>
              <a:rPr lang="ru-RU" sz="2800" dirty="0">
                <a:solidFill>
                  <a:schemeClr val="tx1">
                    <a:lumMod val="20000"/>
                    <a:lumOff val="80000"/>
                  </a:schemeClr>
                </a:solidFill>
              </a:rPr>
              <a:t> </a:t>
            </a:r>
            <a:r>
              <a:rPr lang="ru-RU" sz="2800" dirty="0" err="1">
                <a:solidFill>
                  <a:schemeClr val="tx1">
                    <a:lumMod val="20000"/>
                    <a:lumOff val="80000"/>
                  </a:schemeClr>
                </a:solidFill>
              </a:rPr>
              <a:t>прибули</a:t>
            </a:r>
            <a:r>
              <a:rPr lang="ru-RU" sz="2800" dirty="0">
                <a:solidFill>
                  <a:schemeClr val="tx1">
                    <a:lumMod val="20000"/>
                    <a:lumOff val="80000"/>
                  </a:schemeClr>
                </a:solidFill>
              </a:rPr>
              <a:t> до ІТТ, </a:t>
            </a:r>
            <a:r>
              <a:rPr lang="ru-RU" sz="2800" dirty="0" err="1">
                <a:solidFill>
                  <a:schemeClr val="tx1">
                    <a:lumMod val="20000"/>
                    <a:lumOff val="80000"/>
                  </a:schemeClr>
                </a:solidFill>
              </a:rPr>
              <a:t>мають</a:t>
            </a:r>
            <a:r>
              <a:rPr lang="ru-RU" sz="2800" dirty="0">
                <a:solidFill>
                  <a:schemeClr val="tx1">
                    <a:lumMod val="20000"/>
                    <a:lumOff val="80000"/>
                  </a:schemeClr>
                </a:solidFill>
              </a:rPr>
              <a:t> </a:t>
            </a:r>
            <a:r>
              <a:rPr lang="ru-RU" sz="2800" dirty="0" err="1">
                <a:solidFill>
                  <a:schemeClr val="tx1">
                    <a:lumMod val="20000"/>
                    <a:lumOff val="80000"/>
                  </a:schemeClr>
                </a:solidFill>
              </a:rPr>
              <a:t>можливість</a:t>
            </a:r>
            <a:r>
              <a:rPr lang="ru-RU" sz="2800" dirty="0">
                <a:solidFill>
                  <a:schemeClr val="tx1">
                    <a:lumMod val="20000"/>
                    <a:lumOff val="80000"/>
                  </a:schemeClr>
                </a:solidFill>
              </a:rPr>
              <a:t> </a:t>
            </a:r>
            <a:r>
              <a:rPr lang="ru-RU" sz="2800" dirty="0" err="1">
                <a:solidFill>
                  <a:schemeClr val="tx1">
                    <a:lumMod val="20000"/>
                    <a:lumOff val="80000"/>
                  </a:schemeClr>
                </a:solidFill>
              </a:rPr>
              <a:t>взяти</a:t>
            </a:r>
            <a:r>
              <a:rPr lang="ru-RU" sz="2800" dirty="0">
                <a:solidFill>
                  <a:schemeClr val="tx1">
                    <a:lumMod val="20000"/>
                    <a:lumOff val="80000"/>
                  </a:schemeClr>
                </a:solidFill>
              </a:rPr>
              <a:t> душ та </a:t>
            </a:r>
            <a:r>
              <a:rPr lang="ru-RU" sz="2800" dirty="0" err="1">
                <a:solidFill>
                  <a:schemeClr val="tx1">
                    <a:lumMod val="20000"/>
                    <a:lumOff val="80000"/>
                  </a:schemeClr>
                </a:solidFill>
              </a:rPr>
              <a:t>віддати</a:t>
            </a:r>
            <a:r>
              <a:rPr lang="ru-RU" sz="2800" dirty="0">
                <a:solidFill>
                  <a:schemeClr val="tx1">
                    <a:lumMod val="20000"/>
                    <a:lumOff val="80000"/>
                  </a:schemeClr>
                </a:solidFill>
              </a:rPr>
              <a:t> </a:t>
            </a:r>
            <a:r>
              <a:rPr lang="ru-RU" sz="2800" dirty="0" err="1">
                <a:solidFill>
                  <a:schemeClr val="tx1">
                    <a:lumMod val="20000"/>
                    <a:lumOff val="80000"/>
                  </a:schemeClr>
                </a:solidFill>
              </a:rPr>
              <a:t>свій</a:t>
            </a:r>
            <a:r>
              <a:rPr lang="ru-RU" sz="2800" dirty="0">
                <a:solidFill>
                  <a:schemeClr val="tx1">
                    <a:lumMod val="20000"/>
                    <a:lumOff val="80000"/>
                  </a:schemeClr>
                </a:solidFill>
              </a:rPr>
              <a:t> </a:t>
            </a:r>
            <a:r>
              <a:rPr lang="ru-RU" sz="2800" dirty="0" err="1">
                <a:solidFill>
                  <a:schemeClr val="tx1">
                    <a:lumMod val="20000"/>
                    <a:lumOff val="80000"/>
                  </a:schemeClr>
                </a:solidFill>
              </a:rPr>
              <a:t>одяг</a:t>
            </a:r>
            <a:endParaRPr lang="ru-RU" sz="2800" dirty="0">
              <a:solidFill>
                <a:schemeClr val="tx1">
                  <a:lumMod val="20000"/>
                  <a:lumOff val="80000"/>
                </a:schemeClr>
              </a:solidFill>
            </a:endParaRPr>
          </a:p>
          <a:p>
            <a:r>
              <a:rPr lang="ru-RU" sz="2800" dirty="0">
                <a:solidFill>
                  <a:schemeClr val="tx1">
                    <a:lumMod val="20000"/>
                    <a:lumOff val="80000"/>
                  </a:schemeClr>
                </a:solidFill>
              </a:rPr>
              <a:t>для </a:t>
            </a:r>
            <a:r>
              <a:rPr lang="ru-RU" sz="2800" dirty="0" err="1">
                <a:solidFill>
                  <a:schemeClr val="tx1">
                    <a:lumMod val="20000"/>
                    <a:lumOff val="80000"/>
                  </a:schemeClr>
                </a:solidFill>
              </a:rPr>
              <a:t>дезінфекції</a:t>
            </a:r>
            <a:r>
              <a:rPr lang="ru-RU" sz="2800" dirty="0">
                <a:solidFill>
                  <a:schemeClr val="tx1">
                    <a:lumMod val="20000"/>
                    <a:lumOff val="80000"/>
                  </a:schemeClr>
                </a:solidFill>
              </a:rPr>
              <a:t>. </a:t>
            </a:r>
            <a:r>
              <a:rPr lang="ru-RU" sz="2800" dirty="0" err="1">
                <a:solidFill>
                  <a:schemeClr val="tx1">
                    <a:lumMod val="20000"/>
                    <a:lumOff val="80000"/>
                  </a:schemeClr>
                </a:solidFill>
              </a:rPr>
              <a:t>Також</a:t>
            </a:r>
            <a:r>
              <a:rPr lang="ru-RU" sz="2800" dirty="0">
                <a:solidFill>
                  <a:schemeClr val="tx1">
                    <a:lumMod val="20000"/>
                    <a:lumOff val="80000"/>
                  </a:schemeClr>
                </a:solidFill>
              </a:rPr>
              <a:t> санпропускник </a:t>
            </a:r>
            <a:r>
              <a:rPr lang="ru-RU" sz="2800" dirty="0" err="1">
                <a:solidFill>
                  <a:schemeClr val="tx1">
                    <a:lumMod val="20000"/>
                    <a:lumOff val="80000"/>
                  </a:schemeClr>
                </a:solidFill>
              </a:rPr>
              <a:t>має</a:t>
            </a:r>
            <a:r>
              <a:rPr lang="ru-RU" sz="2800" dirty="0">
                <a:solidFill>
                  <a:schemeClr val="tx1">
                    <a:lumMod val="20000"/>
                    <a:lumOff val="80000"/>
                  </a:schemeClr>
                </a:solidFill>
              </a:rPr>
              <a:t> бути </a:t>
            </a:r>
            <a:r>
              <a:rPr lang="ru-RU" sz="2800" dirty="0" err="1">
                <a:solidFill>
                  <a:schemeClr val="tx1">
                    <a:lumMod val="20000"/>
                    <a:lumOff val="80000"/>
                  </a:schemeClr>
                </a:solidFill>
              </a:rPr>
              <a:t>обладнаний</a:t>
            </a:r>
            <a:r>
              <a:rPr lang="ru-RU" sz="2800" dirty="0">
                <a:solidFill>
                  <a:schemeClr val="tx1">
                    <a:lumMod val="20000"/>
                    <a:lumOff val="80000"/>
                  </a:schemeClr>
                </a:solidFill>
              </a:rPr>
              <a:t> </a:t>
            </a:r>
            <a:r>
              <a:rPr lang="ru-RU" sz="2800" dirty="0" err="1">
                <a:solidFill>
                  <a:schemeClr val="tx1">
                    <a:lumMod val="20000"/>
                    <a:lumOff val="80000"/>
                  </a:schemeClr>
                </a:solidFill>
              </a:rPr>
              <a:t>тривожною</a:t>
            </a:r>
            <a:r>
              <a:rPr lang="ru-RU" sz="2800" dirty="0">
                <a:solidFill>
                  <a:schemeClr val="tx1">
                    <a:lumMod val="20000"/>
                    <a:lumOff val="80000"/>
                  </a:schemeClr>
                </a:solidFill>
              </a:rPr>
              <a:t> кнопкою.</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5891349" y="163830"/>
            <a:ext cx="6128521" cy="4598552"/>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25</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383177" y="2172848"/>
            <a:ext cx="6096000" cy="4401205"/>
          </a:xfrm>
          <a:prstGeom prst="rect">
            <a:avLst/>
          </a:prstGeom>
        </p:spPr>
        <p:txBody>
          <a:bodyPr>
            <a:spAutoFit/>
          </a:bodyPr>
          <a:lstStyle/>
          <a:p>
            <a:r>
              <a:rPr lang="ru-RU" sz="2800" b="1" dirty="0" err="1">
                <a:solidFill>
                  <a:srgbClr val="FF0000"/>
                </a:solidFill>
              </a:rPr>
              <a:t>Кімната</a:t>
            </a:r>
            <a:r>
              <a:rPr lang="ru-RU" sz="2800" b="1" dirty="0">
                <a:solidFill>
                  <a:srgbClr val="FF0000"/>
                </a:solidFill>
              </a:rPr>
              <a:t> (</a:t>
            </a:r>
            <a:r>
              <a:rPr lang="ru-RU" sz="2800" b="1" dirty="0" err="1">
                <a:solidFill>
                  <a:srgbClr val="FF0000"/>
                </a:solidFill>
              </a:rPr>
              <a:t>комора</a:t>
            </a:r>
            <a:r>
              <a:rPr lang="ru-RU" sz="2800" b="1" dirty="0">
                <a:solidFill>
                  <a:srgbClr val="FF0000"/>
                </a:solidFill>
              </a:rPr>
              <a:t>) </a:t>
            </a:r>
            <a:r>
              <a:rPr lang="ru-RU" sz="2800" b="1" dirty="0" err="1">
                <a:solidFill>
                  <a:srgbClr val="FF0000"/>
                </a:solidFill>
              </a:rPr>
              <a:t>зберігання</a:t>
            </a:r>
            <a:r>
              <a:rPr lang="ru-RU" sz="2800" b="1" dirty="0">
                <a:solidFill>
                  <a:srgbClr val="FF0000"/>
                </a:solidFill>
              </a:rPr>
              <a:t> речей </a:t>
            </a:r>
            <a:r>
              <a:rPr lang="ru-RU" sz="2800" b="1" dirty="0" err="1">
                <a:solidFill>
                  <a:srgbClr val="FF0000"/>
                </a:solidFill>
              </a:rPr>
              <a:t>затриманих</a:t>
            </a:r>
            <a:r>
              <a:rPr lang="ru-RU" sz="2800" b="1" dirty="0">
                <a:solidFill>
                  <a:schemeClr val="tx1">
                    <a:lumMod val="20000"/>
                    <a:lumOff val="80000"/>
                  </a:schemeClr>
                </a:solidFill>
              </a:rPr>
              <a:t> – </a:t>
            </a:r>
            <a:r>
              <a:rPr lang="ru-RU" sz="2800" b="1" dirty="0" err="1">
                <a:solidFill>
                  <a:schemeClr val="tx1">
                    <a:lumMod val="20000"/>
                    <a:lumOff val="80000"/>
                  </a:schemeClr>
                </a:solidFill>
              </a:rPr>
              <a:t>приміщення</a:t>
            </a:r>
            <a:r>
              <a:rPr lang="ru-RU" sz="2800" b="1" dirty="0">
                <a:solidFill>
                  <a:schemeClr val="tx1">
                    <a:lumMod val="20000"/>
                    <a:lumOff val="80000"/>
                  </a:schemeClr>
                </a:solidFill>
              </a:rPr>
              <a:t> для </a:t>
            </a:r>
            <a:r>
              <a:rPr lang="ru-RU" sz="2800" dirty="0" err="1">
                <a:solidFill>
                  <a:schemeClr val="tx1">
                    <a:lumMod val="20000"/>
                    <a:lumOff val="80000"/>
                  </a:schemeClr>
                </a:solidFill>
              </a:rPr>
              <a:t>тимчасового</a:t>
            </a:r>
            <a:r>
              <a:rPr lang="ru-RU" sz="2800" dirty="0">
                <a:solidFill>
                  <a:schemeClr val="tx1">
                    <a:lumMod val="20000"/>
                    <a:lumOff val="80000"/>
                  </a:schemeClr>
                </a:solidFill>
              </a:rPr>
              <a:t> </a:t>
            </a:r>
            <a:r>
              <a:rPr lang="ru-RU" sz="2800" dirty="0" err="1">
                <a:solidFill>
                  <a:schemeClr val="tx1">
                    <a:lumMod val="20000"/>
                    <a:lumOff val="80000"/>
                  </a:schemeClr>
                </a:solidFill>
              </a:rPr>
              <a:t>зберігання</a:t>
            </a:r>
            <a:r>
              <a:rPr lang="ru-RU" sz="2800" dirty="0">
                <a:solidFill>
                  <a:schemeClr val="tx1">
                    <a:lumMod val="20000"/>
                    <a:lumOff val="80000"/>
                  </a:schemeClr>
                </a:solidFill>
              </a:rPr>
              <a:t> речей </a:t>
            </a:r>
            <a:r>
              <a:rPr lang="ru-RU" sz="2800" dirty="0" err="1">
                <a:solidFill>
                  <a:schemeClr val="tx1">
                    <a:lumMod val="20000"/>
                    <a:lumOff val="80000"/>
                  </a:schemeClr>
                </a:solidFill>
              </a:rPr>
              <a:t>затриманих</a:t>
            </a:r>
            <a:r>
              <a:rPr lang="ru-RU" sz="2800" dirty="0">
                <a:solidFill>
                  <a:schemeClr val="tx1">
                    <a:lumMod val="20000"/>
                    <a:lumOff val="80000"/>
                  </a:schemeClr>
                </a:solidFill>
              </a:rPr>
              <a:t>, </a:t>
            </a:r>
            <a:r>
              <a:rPr lang="ru-RU" sz="2800" dirty="0" err="1">
                <a:solidFill>
                  <a:schemeClr val="tx1">
                    <a:lumMod val="20000"/>
                    <a:lumOff val="80000"/>
                  </a:schemeClr>
                </a:solidFill>
              </a:rPr>
              <a:t>які</a:t>
            </a:r>
            <a:r>
              <a:rPr lang="ru-RU" sz="2800" dirty="0">
                <a:solidFill>
                  <a:schemeClr val="tx1">
                    <a:lumMod val="20000"/>
                    <a:lumOff val="80000"/>
                  </a:schemeClr>
                </a:solidFill>
              </a:rPr>
              <a:t> не </a:t>
            </a:r>
            <a:r>
              <a:rPr lang="ru-RU" sz="2800" dirty="0" err="1">
                <a:solidFill>
                  <a:schemeClr val="tx1">
                    <a:lumMod val="20000"/>
                    <a:lumOff val="80000"/>
                  </a:schemeClr>
                </a:solidFill>
              </a:rPr>
              <a:t>можна</a:t>
            </a:r>
            <a:r>
              <a:rPr lang="ru-RU" sz="2800" dirty="0">
                <a:solidFill>
                  <a:schemeClr val="tx1">
                    <a:lumMod val="20000"/>
                    <a:lumOff val="80000"/>
                  </a:schemeClr>
                </a:solidFill>
              </a:rPr>
              <a:t> </a:t>
            </a:r>
            <a:r>
              <a:rPr lang="ru-RU" sz="2800" dirty="0" err="1">
                <a:solidFill>
                  <a:schemeClr val="tx1">
                    <a:lumMod val="20000"/>
                    <a:lumOff val="80000"/>
                  </a:schemeClr>
                </a:solidFill>
              </a:rPr>
              <a:t>видавати</a:t>
            </a:r>
            <a:r>
              <a:rPr lang="ru-RU" sz="2800" dirty="0">
                <a:solidFill>
                  <a:schemeClr val="tx1">
                    <a:lumMod val="20000"/>
                    <a:lumOff val="80000"/>
                  </a:schemeClr>
                </a:solidFill>
              </a:rPr>
              <a:t> в </a:t>
            </a:r>
            <a:r>
              <a:rPr lang="ru-RU" sz="2800" dirty="0" err="1">
                <a:solidFill>
                  <a:schemeClr val="tx1">
                    <a:lumMod val="20000"/>
                    <a:lumOff val="80000"/>
                  </a:schemeClr>
                </a:solidFill>
              </a:rPr>
              <a:t>камери</a:t>
            </a:r>
            <a:r>
              <a:rPr lang="ru-RU" sz="2800" dirty="0">
                <a:solidFill>
                  <a:schemeClr val="tx1">
                    <a:lumMod val="20000"/>
                    <a:lumOff val="80000"/>
                  </a:schemeClr>
                </a:solidFill>
              </a:rPr>
              <a:t>. </a:t>
            </a:r>
            <a:r>
              <a:rPr lang="ru-RU" sz="2800" dirty="0" err="1">
                <a:solidFill>
                  <a:schemeClr val="tx1">
                    <a:lumMod val="20000"/>
                    <a:lumOff val="80000"/>
                  </a:schemeClr>
                </a:solidFill>
              </a:rPr>
              <a:t>Кімната</a:t>
            </a:r>
            <a:r>
              <a:rPr lang="ru-RU" sz="2800" dirty="0">
                <a:solidFill>
                  <a:schemeClr val="tx1">
                    <a:lumMod val="20000"/>
                    <a:lumOff val="80000"/>
                  </a:schemeClr>
                </a:solidFill>
              </a:rPr>
              <a:t> </a:t>
            </a:r>
            <a:r>
              <a:rPr lang="ru-RU" sz="2800" dirty="0" err="1">
                <a:solidFill>
                  <a:schemeClr val="tx1">
                    <a:lumMod val="20000"/>
                    <a:lumOff val="80000"/>
                  </a:schemeClr>
                </a:solidFill>
              </a:rPr>
              <a:t>має</a:t>
            </a:r>
            <a:r>
              <a:rPr lang="ru-RU" sz="2800" dirty="0">
                <a:solidFill>
                  <a:schemeClr val="tx1">
                    <a:lumMod val="20000"/>
                    <a:lumOff val="80000"/>
                  </a:schemeClr>
                </a:solidFill>
              </a:rPr>
              <a:t> бути </a:t>
            </a:r>
            <a:r>
              <a:rPr lang="ru-RU" sz="2800" dirty="0" err="1">
                <a:solidFill>
                  <a:schemeClr val="tx1">
                    <a:lumMod val="20000"/>
                    <a:lumOff val="80000"/>
                  </a:schemeClr>
                </a:solidFill>
              </a:rPr>
              <a:t>обладнана</a:t>
            </a:r>
            <a:r>
              <a:rPr lang="ru-RU" sz="2800" dirty="0">
                <a:solidFill>
                  <a:schemeClr val="tx1">
                    <a:lumMod val="20000"/>
                    <a:lumOff val="80000"/>
                  </a:schemeClr>
                </a:solidFill>
              </a:rPr>
              <a:t> </a:t>
            </a:r>
            <a:r>
              <a:rPr lang="ru-RU" sz="2800" dirty="0" err="1">
                <a:solidFill>
                  <a:schemeClr val="tx1">
                    <a:lumMod val="20000"/>
                    <a:lumOff val="80000"/>
                  </a:schemeClr>
                </a:solidFill>
              </a:rPr>
              <a:t>стелажами</a:t>
            </a:r>
            <a:r>
              <a:rPr lang="ru-RU" sz="2800" dirty="0">
                <a:solidFill>
                  <a:schemeClr val="tx1">
                    <a:lumMod val="20000"/>
                    <a:lumOff val="80000"/>
                  </a:schemeClr>
                </a:solidFill>
              </a:rPr>
              <a:t>, </a:t>
            </a:r>
            <a:r>
              <a:rPr lang="ru-RU" sz="2800" dirty="0" err="1">
                <a:solidFill>
                  <a:schemeClr val="tx1">
                    <a:lumMod val="20000"/>
                    <a:lumOff val="80000"/>
                  </a:schemeClr>
                </a:solidFill>
              </a:rPr>
              <a:t>полицями</a:t>
            </a:r>
            <a:r>
              <a:rPr lang="ru-RU" sz="2800" dirty="0">
                <a:solidFill>
                  <a:schemeClr val="tx1">
                    <a:lumMod val="20000"/>
                    <a:lumOff val="80000"/>
                  </a:schemeClr>
                </a:solidFill>
              </a:rPr>
              <a:t> </a:t>
            </a:r>
            <a:r>
              <a:rPr lang="ru-RU" sz="2800" dirty="0" err="1">
                <a:solidFill>
                  <a:schemeClr val="tx1">
                    <a:lumMod val="20000"/>
                    <a:lumOff val="80000"/>
                  </a:schemeClr>
                </a:solidFill>
              </a:rPr>
              <a:t>або</a:t>
            </a:r>
            <a:r>
              <a:rPr lang="ru-RU" sz="2800" dirty="0">
                <a:solidFill>
                  <a:schemeClr val="tx1">
                    <a:lumMod val="20000"/>
                    <a:lumOff val="80000"/>
                  </a:schemeClr>
                </a:solidFill>
              </a:rPr>
              <a:t> </a:t>
            </a:r>
            <a:r>
              <a:rPr lang="ru-RU" sz="2800" dirty="0" err="1">
                <a:solidFill>
                  <a:schemeClr val="tx1">
                    <a:lumMod val="20000"/>
                    <a:lumOff val="80000"/>
                  </a:schemeClr>
                </a:solidFill>
              </a:rPr>
              <a:t>шафами</a:t>
            </a:r>
            <a:r>
              <a:rPr lang="ru-RU" sz="2800" dirty="0">
                <a:solidFill>
                  <a:schemeClr val="tx1">
                    <a:lumMod val="20000"/>
                    <a:lumOff val="80000"/>
                  </a:schemeClr>
                </a:solidFill>
              </a:rPr>
              <a:t>. </a:t>
            </a:r>
            <a:r>
              <a:rPr lang="ru-RU" sz="2800" dirty="0" err="1">
                <a:solidFill>
                  <a:schemeClr val="tx1">
                    <a:lumMod val="20000"/>
                    <a:lumOff val="80000"/>
                  </a:schemeClr>
                </a:solidFill>
              </a:rPr>
              <a:t>Кількість</a:t>
            </a:r>
            <a:r>
              <a:rPr lang="ru-RU" sz="2800" dirty="0">
                <a:solidFill>
                  <a:schemeClr val="tx1">
                    <a:lumMod val="20000"/>
                    <a:lumOff val="80000"/>
                  </a:schemeClr>
                </a:solidFill>
              </a:rPr>
              <a:t> </a:t>
            </a:r>
            <a:r>
              <a:rPr lang="ru-RU" sz="2800" dirty="0" err="1">
                <a:solidFill>
                  <a:schemeClr val="tx1">
                    <a:lumMod val="20000"/>
                    <a:lumOff val="80000"/>
                  </a:schemeClr>
                </a:solidFill>
              </a:rPr>
              <a:t>комірок</a:t>
            </a:r>
            <a:r>
              <a:rPr lang="ru-RU" sz="2800" dirty="0">
                <a:solidFill>
                  <a:schemeClr val="tx1">
                    <a:lumMod val="20000"/>
                    <a:lumOff val="80000"/>
                  </a:schemeClr>
                </a:solidFill>
              </a:rPr>
              <a:t> </a:t>
            </a:r>
            <a:r>
              <a:rPr lang="ru-RU" sz="2800" dirty="0" err="1">
                <a:solidFill>
                  <a:schemeClr val="tx1">
                    <a:lumMod val="20000"/>
                    <a:lumOff val="80000"/>
                  </a:schemeClr>
                </a:solidFill>
              </a:rPr>
              <a:t>має</a:t>
            </a:r>
            <a:r>
              <a:rPr lang="ru-RU" sz="2800" dirty="0">
                <a:solidFill>
                  <a:schemeClr val="tx1">
                    <a:lumMod val="20000"/>
                    <a:lumOff val="80000"/>
                  </a:schemeClr>
                </a:solidFill>
              </a:rPr>
              <a:t> </a:t>
            </a:r>
            <a:r>
              <a:rPr lang="ru-RU" sz="2800" dirty="0" err="1">
                <a:solidFill>
                  <a:schemeClr val="tx1">
                    <a:lumMod val="20000"/>
                    <a:lumOff val="80000"/>
                  </a:schemeClr>
                </a:solidFill>
              </a:rPr>
              <a:t>забезпечити</a:t>
            </a:r>
            <a:r>
              <a:rPr lang="ru-RU" sz="2800" dirty="0">
                <a:solidFill>
                  <a:schemeClr val="tx1">
                    <a:lumMod val="20000"/>
                    <a:lumOff val="80000"/>
                  </a:schemeClr>
                </a:solidFill>
              </a:rPr>
              <a:t> </a:t>
            </a:r>
            <a:r>
              <a:rPr lang="ru-RU" sz="2800" dirty="0" err="1">
                <a:solidFill>
                  <a:schemeClr val="tx1">
                    <a:lumMod val="20000"/>
                    <a:lumOff val="80000"/>
                  </a:schemeClr>
                </a:solidFill>
              </a:rPr>
              <a:t>окреме</a:t>
            </a:r>
            <a:r>
              <a:rPr lang="ru-RU" sz="2800" dirty="0">
                <a:solidFill>
                  <a:schemeClr val="tx1">
                    <a:lumMod val="20000"/>
                    <a:lumOff val="80000"/>
                  </a:schemeClr>
                </a:solidFill>
              </a:rPr>
              <a:t> </a:t>
            </a:r>
            <a:r>
              <a:rPr lang="ru-RU" sz="2800" dirty="0" err="1">
                <a:solidFill>
                  <a:schemeClr val="tx1">
                    <a:lumMod val="20000"/>
                    <a:lumOff val="80000"/>
                  </a:schemeClr>
                </a:solidFill>
              </a:rPr>
              <a:t>тримання</a:t>
            </a:r>
            <a:r>
              <a:rPr lang="ru-RU" sz="2800" dirty="0">
                <a:solidFill>
                  <a:schemeClr val="tx1">
                    <a:lumMod val="20000"/>
                    <a:lumOff val="80000"/>
                  </a:schemeClr>
                </a:solidFill>
              </a:rPr>
              <a:t> речей </a:t>
            </a:r>
            <a:r>
              <a:rPr lang="ru-RU" sz="2800" dirty="0" err="1">
                <a:solidFill>
                  <a:schemeClr val="tx1">
                    <a:lumMod val="20000"/>
                    <a:lumOff val="80000"/>
                  </a:schemeClr>
                </a:solidFill>
              </a:rPr>
              <a:t>затриманих</a:t>
            </a:r>
            <a:r>
              <a:rPr lang="ru-RU" sz="2800" dirty="0">
                <a:solidFill>
                  <a:schemeClr val="tx1">
                    <a:lumMod val="20000"/>
                    <a:lumOff val="80000"/>
                  </a:schemeClr>
                </a:solidFill>
              </a:rPr>
              <a:t> </a:t>
            </a:r>
            <a:r>
              <a:rPr lang="ru-RU" sz="2800" dirty="0" err="1">
                <a:solidFill>
                  <a:schemeClr val="tx1">
                    <a:lumMod val="20000"/>
                    <a:lumOff val="80000"/>
                  </a:schemeClr>
                </a:solidFill>
              </a:rPr>
              <a:t>і</a:t>
            </a:r>
            <a:r>
              <a:rPr lang="ru-RU" sz="2800" dirty="0">
                <a:solidFill>
                  <a:schemeClr val="tx1">
                    <a:lumMod val="20000"/>
                    <a:lumOff val="80000"/>
                  </a:schemeClr>
                </a:solidFill>
              </a:rPr>
              <a:t> </a:t>
            </a:r>
            <a:r>
              <a:rPr lang="ru-RU" sz="2800" dirty="0" err="1">
                <a:solidFill>
                  <a:schemeClr val="tx1">
                    <a:lumMod val="20000"/>
                    <a:lumOff val="80000"/>
                  </a:schemeClr>
                </a:solidFill>
              </a:rPr>
              <a:t>відповідати</a:t>
            </a:r>
            <a:r>
              <a:rPr lang="ru-RU" sz="2800" dirty="0">
                <a:solidFill>
                  <a:schemeClr val="tx1">
                    <a:lumMod val="20000"/>
                    <a:lumOff val="80000"/>
                  </a:schemeClr>
                </a:solidFill>
              </a:rPr>
              <a:t> </a:t>
            </a:r>
            <a:r>
              <a:rPr lang="ru-RU" sz="2800" dirty="0" err="1">
                <a:solidFill>
                  <a:schemeClr val="tx1">
                    <a:lumMod val="20000"/>
                    <a:lumOff val="80000"/>
                  </a:schemeClr>
                </a:solidFill>
              </a:rPr>
              <a:t>максимальній</a:t>
            </a:r>
            <a:r>
              <a:rPr lang="ru-RU" sz="2800" dirty="0">
                <a:solidFill>
                  <a:schemeClr val="tx1">
                    <a:lumMod val="20000"/>
                    <a:lumOff val="80000"/>
                  </a:schemeClr>
                </a:solidFill>
              </a:rPr>
              <a:t> </a:t>
            </a:r>
            <a:r>
              <a:rPr lang="ru-RU" sz="2800" dirty="0" err="1">
                <a:solidFill>
                  <a:schemeClr val="tx1">
                    <a:lumMod val="20000"/>
                    <a:lumOff val="80000"/>
                  </a:schemeClr>
                </a:solidFill>
              </a:rPr>
              <a:t>кількості</a:t>
            </a:r>
            <a:r>
              <a:rPr lang="ru-RU" sz="2800" dirty="0">
                <a:solidFill>
                  <a:schemeClr val="tx1">
                    <a:lumMod val="20000"/>
                    <a:lumOff val="80000"/>
                  </a:schemeClr>
                </a:solidFill>
              </a:rPr>
              <a:t> </a:t>
            </a:r>
            <a:r>
              <a:rPr lang="ru-RU" sz="2800" dirty="0" err="1">
                <a:solidFill>
                  <a:schemeClr val="tx1">
                    <a:lumMod val="20000"/>
                    <a:lumOff val="80000"/>
                  </a:schemeClr>
                </a:solidFill>
              </a:rPr>
              <a:t>осіб</a:t>
            </a:r>
            <a:r>
              <a:rPr lang="ru-RU" sz="2800" dirty="0">
                <a:solidFill>
                  <a:schemeClr val="tx1">
                    <a:lumMod val="20000"/>
                    <a:lumOff val="80000"/>
                  </a:schemeClr>
                </a:solidFill>
              </a:rPr>
              <a:t>, яку </a:t>
            </a:r>
            <a:r>
              <a:rPr lang="ru-RU" sz="2800" dirty="0" err="1">
                <a:solidFill>
                  <a:schemeClr val="tx1">
                    <a:lumMod val="20000"/>
                    <a:lumOff val="80000"/>
                  </a:schemeClr>
                </a:solidFill>
              </a:rPr>
              <a:t>можна</a:t>
            </a:r>
            <a:r>
              <a:rPr lang="ru-RU" sz="2800" dirty="0">
                <a:solidFill>
                  <a:schemeClr val="tx1">
                    <a:lumMod val="20000"/>
                    <a:lumOff val="80000"/>
                  </a:schemeClr>
                </a:solidFill>
              </a:rPr>
              <a:t> </a:t>
            </a:r>
            <a:r>
              <a:rPr lang="ru-RU" sz="2800" dirty="0" err="1">
                <a:solidFill>
                  <a:schemeClr val="tx1">
                    <a:lumMod val="20000"/>
                    <a:lumOff val="80000"/>
                  </a:schemeClr>
                </a:solidFill>
              </a:rPr>
              <a:t>тримати</a:t>
            </a:r>
            <a:r>
              <a:rPr lang="ru-RU" sz="2800" dirty="0">
                <a:solidFill>
                  <a:schemeClr val="tx1">
                    <a:lumMod val="20000"/>
                    <a:lumOff val="80000"/>
                  </a:schemeClr>
                </a:solidFill>
              </a:rPr>
              <a:t> в ІТТ.</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215687" y="294459"/>
            <a:ext cx="4725806" cy="3546021"/>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26</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672660" y="282492"/>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Прямоугольник 6"/>
          <p:cNvSpPr/>
          <p:nvPr/>
        </p:nvSpPr>
        <p:spPr>
          <a:xfrm>
            <a:off x="213359" y="2078729"/>
            <a:ext cx="8734697" cy="4401205"/>
          </a:xfrm>
          <a:prstGeom prst="rect">
            <a:avLst/>
          </a:prstGeom>
        </p:spPr>
        <p:txBody>
          <a:bodyPr wrap="square">
            <a:spAutoFit/>
          </a:bodyPr>
          <a:lstStyle/>
          <a:p>
            <a:r>
              <a:rPr lang="ru-RU" sz="2800" b="1" dirty="0">
                <a:solidFill>
                  <a:srgbClr val="FF0000"/>
                </a:solidFill>
              </a:rPr>
              <a:t>Медпункт</a:t>
            </a:r>
            <a:r>
              <a:rPr lang="ru-RU" sz="2800" b="1" dirty="0">
                <a:solidFill>
                  <a:schemeClr val="tx1">
                    <a:lumMod val="20000"/>
                    <a:lumOff val="80000"/>
                  </a:schemeClr>
                </a:solidFill>
              </a:rPr>
              <a:t> – </a:t>
            </a:r>
            <a:r>
              <a:rPr lang="ru-RU" sz="2800" b="1" dirty="0" err="1">
                <a:solidFill>
                  <a:schemeClr val="tx1">
                    <a:lumMod val="20000"/>
                    <a:lumOff val="80000"/>
                  </a:schemeClr>
                </a:solidFill>
              </a:rPr>
              <a:t>має</a:t>
            </a:r>
            <a:r>
              <a:rPr lang="ru-RU" sz="2800" b="1" dirty="0">
                <a:solidFill>
                  <a:schemeClr val="tx1">
                    <a:lumMod val="20000"/>
                    <a:lumOff val="80000"/>
                  </a:schemeClr>
                </a:solidFill>
              </a:rPr>
              <a:t> </a:t>
            </a:r>
            <a:r>
              <a:rPr lang="ru-RU" sz="2800" b="1" dirty="0" err="1">
                <a:solidFill>
                  <a:schemeClr val="tx1">
                    <a:lumMod val="20000"/>
                    <a:lumOff val="80000"/>
                  </a:schemeClr>
                </a:solidFill>
              </a:rPr>
              <a:t>складатися</a:t>
            </a:r>
            <a:r>
              <a:rPr lang="ru-RU" sz="2800" b="1" dirty="0">
                <a:solidFill>
                  <a:schemeClr val="tx1">
                    <a:lumMod val="20000"/>
                    <a:lumOff val="80000"/>
                  </a:schemeClr>
                </a:solidFill>
              </a:rPr>
              <a:t> </a:t>
            </a:r>
            <a:r>
              <a:rPr lang="ru-RU" sz="2800" b="1" dirty="0" err="1">
                <a:solidFill>
                  <a:schemeClr val="tx1">
                    <a:lumMod val="20000"/>
                    <a:lumOff val="80000"/>
                  </a:schemeClr>
                </a:solidFill>
              </a:rPr>
              <a:t>з</a:t>
            </a:r>
            <a:r>
              <a:rPr lang="ru-RU" sz="2800" b="1" dirty="0">
                <a:solidFill>
                  <a:schemeClr val="tx1">
                    <a:lumMod val="20000"/>
                    <a:lumOff val="80000"/>
                  </a:schemeClr>
                </a:solidFill>
              </a:rPr>
              <a:t> </a:t>
            </a:r>
            <a:r>
              <a:rPr lang="ru-RU" sz="2800" b="1" dirty="0" err="1">
                <a:solidFill>
                  <a:schemeClr val="tx1">
                    <a:lumMod val="20000"/>
                    <a:lumOff val="80000"/>
                  </a:schemeClr>
                </a:solidFill>
              </a:rPr>
              <a:t>двох</a:t>
            </a:r>
            <a:r>
              <a:rPr lang="ru-RU" sz="2800" b="1" dirty="0">
                <a:solidFill>
                  <a:schemeClr val="tx1">
                    <a:lumMod val="20000"/>
                    <a:lumOff val="80000"/>
                  </a:schemeClr>
                </a:solidFill>
              </a:rPr>
              <a:t> </a:t>
            </a:r>
            <a:r>
              <a:rPr lang="ru-RU" sz="2800" b="1" dirty="0" err="1">
                <a:solidFill>
                  <a:schemeClr val="tx1">
                    <a:lumMod val="20000"/>
                    <a:lumOff val="80000"/>
                  </a:schemeClr>
                </a:solidFill>
              </a:rPr>
              <a:t>приміщень</a:t>
            </a:r>
            <a:r>
              <a:rPr lang="ru-RU" sz="2800" b="1" dirty="0">
                <a:solidFill>
                  <a:schemeClr val="tx1">
                    <a:lumMod val="20000"/>
                    <a:lumOff val="80000"/>
                  </a:schemeClr>
                </a:solidFill>
              </a:rPr>
              <a:t>: </a:t>
            </a:r>
            <a:r>
              <a:rPr lang="ru-RU" sz="2800" b="1" dirty="0" err="1">
                <a:solidFill>
                  <a:schemeClr val="tx1">
                    <a:lumMod val="20000"/>
                    <a:lumOff val="80000"/>
                  </a:schemeClr>
                </a:solidFill>
              </a:rPr>
              <a:t>кабінету</a:t>
            </a:r>
            <a:r>
              <a:rPr lang="ru-RU" sz="2800" b="1" dirty="0">
                <a:solidFill>
                  <a:schemeClr val="tx1">
                    <a:lumMod val="20000"/>
                    <a:lumOff val="80000"/>
                  </a:schemeClr>
                </a:solidFill>
              </a:rPr>
              <a:t> </a:t>
            </a:r>
            <a:r>
              <a:rPr lang="ru-RU" sz="2800" b="1" dirty="0" err="1">
                <a:solidFill>
                  <a:schemeClr val="tx1">
                    <a:lumMod val="20000"/>
                    <a:lumOff val="80000"/>
                  </a:schemeClr>
                </a:solidFill>
              </a:rPr>
              <a:t>лікаря</a:t>
            </a:r>
            <a:r>
              <a:rPr lang="ru-RU" sz="2800" b="1" dirty="0">
                <a:solidFill>
                  <a:schemeClr val="tx1">
                    <a:lumMod val="20000"/>
                    <a:lumOff val="80000"/>
                  </a:schemeClr>
                </a:solidFill>
              </a:rPr>
              <a:t> та </a:t>
            </a:r>
            <a:r>
              <a:rPr lang="ru-RU" sz="2800" b="1" dirty="0" err="1">
                <a:solidFill>
                  <a:schemeClr val="tx1">
                    <a:lumMod val="20000"/>
                    <a:lumOff val="80000"/>
                  </a:schemeClr>
                </a:solidFill>
              </a:rPr>
              <a:t>про</a:t>
            </a:r>
            <a:r>
              <a:rPr lang="ru-RU" sz="2800" dirty="0" err="1">
                <a:solidFill>
                  <a:schemeClr val="tx1">
                    <a:lumMod val="20000"/>
                    <a:lumOff val="80000"/>
                  </a:schemeClr>
                </a:solidFill>
              </a:rPr>
              <a:t>цедурної</a:t>
            </a:r>
            <a:r>
              <a:rPr lang="ru-RU" sz="2800" dirty="0">
                <a:solidFill>
                  <a:schemeClr val="tx1">
                    <a:lumMod val="20000"/>
                    <a:lumOff val="80000"/>
                  </a:schemeClr>
                </a:solidFill>
              </a:rPr>
              <a:t> </a:t>
            </a:r>
            <a:r>
              <a:rPr lang="ru-RU" sz="2800" dirty="0" err="1">
                <a:solidFill>
                  <a:schemeClr val="tx1">
                    <a:lumMod val="20000"/>
                    <a:lumOff val="80000"/>
                  </a:schemeClr>
                </a:solidFill>
              </a:rPr>
              <a:t>кімнати</a:t>
            </a:r>
            <a:r>
              <a:rPr lang="ru-RU" sz="2800" dirty="0">
                <a:solidFill>
                  <a:schemeClr val="tx1">
                    <a:lumMod val="20000"/>
                    <a:lumOff val="80000"/>
                  </a:schemeClr>
                </a:solidFill>
              </a:rPr>
              <a:t>. </a:t>
            </a:r>
            <a:r>
              <a:rPr lang="ru-RU" sz="2800" dirty="0" err="1">
                <a:solidFill>
                  <a:schemeClr val="tx1">
                    <a:lumMod val="20000"/>
                    <a:lumOff val="80000"/>
                  </a:schemeClr>
                </a:solidFill>
              </a:rPr>
              <a:t>Ці</a:t>
            </a:r>
            <a:r>
              <a:rPr lang="ru-RU" sz="2800" dirty="0">
                <a:solidFill>
                  <a:schemeClr val="tx1">
                    <a:lumMod val="20000"/>
                    <a:lumOff val="80000"/>
                  </a:schemeClr>
                </a:solidFill>
              </a:rPr>
              <a:t> </a:t>
            </a:r>
            <a:r>
              <a:rPr lang="ru-RU" sz="2800" dirty="0" err="1">
                <a:solidFill>
                  <a:schemeClr val="tx1">
                    <a:lumMod val="20000"/>
                    <a:lumOff val="80000"/>
                  </a:schemeClr>
                </a:solidFill>
              </a:rPr>
              <a:t>приміщення</a:t>
            </a:r>
            <a:r>
              <a:rPr lang="ru-RU" sz="2800" dirty="0">
                <a:solidFill>
                  <a:schemeClr val="tx1">
                    <a:lumMod val="20000"/>
                    <a:lumOff val="80000"/>
                  </a:schemeClr>
                </a:solidFill>
              </a:rPr>
              <a:t> </a:t>
            </a:r>
            <a:r>
              <a:rPr lang="ru-RU" sz="2800" dirty="0" err="1">
                <a:solidFill>
                  <a:schemeClr val="tx1">
                    <a:lumMod val="20000"/>
                    <a:lumOff val="80000"/>
                  </a:schemeClr>
                </a:solidFill>
              </a:rPr>
              <a:t>мають</a:t>
            </a:r>
            <a:r>
              <a:rPr lang="ru-RU" sz="2800" dirty="0">
                <a:solidFill>
                  <a:schemeClr val="tx1">
                    <a:lumMod val="20000"/>
                    <a:lumOff val="80000"/>
                  </a:schemeClr>
                </a:solidFill>
              </a:rPr>
              <a:t> бути </a:t>
            </a:r>
            <a:r>
              <a:rPr lang="ru-RU" sz="2800" dirty="0" err="1">
                <a:solidFill>
                  <a:schemeClr val="tx1">
                    <a:lumMod val="20000"/>
                    <a:lumOff val="80000"/>
                  </a:schemeClr>
                </a:solidFill>
              </a:rPr>
              <a:t>обладнані</a:t>
            </a:r>
            <a:r>
              <a:rPr lang="ru-RU" sz="2800" dirty="0">
                <a:solidFill>
                  <a:schemeClr val="tx1">
                    <a:lumMod val="20000"/>
                    <a:lumOff val="80000"/>
                  </a:schemeClr>
                </a:solidFill>
              </a:rPr>
              <a:t> для </a:t>
            </a:r>
            <a:r>
              <a:rPr lang="ru-RU" sz="2800" dirty="0" err="1">
                <a:solidFill>
                  <a:schemeClr val="tx1">
                    <a:lumMod val="20000"/>
                    <a:lumOff val="80000"/>
                  </a:schemeClr>
                </a:solidFill>
              </a:rPr>
              <a:t>роботи</a:t>
            </a:r>
            <a:r>
              <a:rPr lang="ru-RU" sz="2800" dirty="0">
                <a:solidFill>
                  <a:schemeClr val="tx1">
                    <a:lumMod val="20000"/>
                    <a:lumOff val="80000"/>
                  </a:schemeClr>
                </a:solidFill>
              </a:rPr>
              <a:t> </a:t>
            </a:r>
            <a:r>
              <a:rPr lang="ru-RU" sz="2800" dirty="0" err="1">
                <a:solidFill>
                  <a:schemeClr val="tx1">
                    <a:lumMod val="20000"/>
                    <a:lumOff val="80000"/>
                  </a:schemeClr>
                </a:solidFill>
              </a:rPr>
              <a:t>медичного</a:t>
            </a:r>
            <a:r>
              <a:rPr lang="ru-RU" sz="2800" dirty="0">
                <a:solidFill>
                  <a:schemeClr val="tx1">
                    <a:lumMod val="20000"/>
                    <a:lumOff val="80000"/>
                  </a:schemeClr>
                </a:solidFill>
              </a:rPr>
              <a:t> персоналу (</a:t>
            </a:r>
            <a:r>
              <a:rPr lang="ru-RU" sz="2800" dirty="0" err="1">
                <a:solidFill>
                  <a:schemeClr val="tx1">
                    <a:lumMod val="20000"/>
                    <a:lumOff val="80000"/>
                  </a:schemeClr>
                </a:solidFill>
              </a:rPr>
              <a:t>робочим</a:t>
            </a:r>
            <a:r>
              <a:rPr lang="ru-RU" sz="2800" dirty="0">
                <a:solidFill>
                  <a:schemeClr val="tx1">
                    <a:lumMod val="20000"/>
                    <a:lumOff val="80000"/>
                  </a:schemeClr>
                </a:solidFill>
              </a:rPr>
              <a:t> </a:t>
            </a:r>
            <a:r>
              <a:rPr lang="ru-RU" sz="2800" dirty="0" err="1">
                <a:solidFill>
                  <a:schemeClr val="tx1">
                    <a:lumMod val="20000"/>
                    <a:lumOff val="80000"/>
                  </a:schemeClr>
                </a:solidFill>
              </a:rPr>
              <a:t>місцем</a:t>
            </a:r>
            <a:r>
              <a:rPr lang="ru-RU" sz="2800" dirty="0">
                <a:solidFill>
                  <a:schemeClr val="tx1">
                    <a:lumMod val="20000"/>
                    <a:lumOff val="80000"/>
                  </a:schemeClr>
                </a:solidFill>
              </a:rPr>
              <a:t> </a:t>
            </a:r>
            <a:r>
              <a:rPr lang="ru-RU" sz="2800" dirty="0" err="1">
                <a:solidFill>
                  <a:schemeClr val="tx1">
                    <a:lumMod val="20000"/>
                    <a:lumOff val="80000"/>
                  </a:schemeClr>
                </a:solidFill>
              </a:rPr>
              <a:t>медичного</a:t>
            </a:r>
            <a:r>
              <a:rPr lang="ru-RU" sz="2800" dirty="0">
                <a:solidFill>
                  <a:schemeClr val="tx1">
                    <a:lumMod val="20000"/>
                    <a:lumOff val="80000"/>
                  </a:schemeClr>
                </a:solidFill>
              </a:rPr>
              <a:t> </a:t>
            </a:r>
            <a:r>
              <a:rPr lang="ru-RU" sz="2800" dirty="0" err="1">
                <a:solidFill>
                  <a:schemeClr val="tx1">
                    <a:lumMod val="20000"/>
                    <a:lumOff val="80000"/>
                  </a:schemeClr>
                </a:solidFill>
              </a:rPr>
              <a:t>працівника</a:t>
            </a:r>
            <a:r>
              <a:rPr lang="ru-RU" sz="2800" dirty="0">
                <a:solidFill>
                  <a:schemeClr val="tx1">
                    <a:lumMod val="20000"/>
                    <a:lumOff val="80000"/>
                  </a:schemeClr>
                </a:solidFill>
              </a:rPr>
              <a:t>, </a:t>
            </a:r>
            <a:r>
              <a:rPr lang="ru-RU" sz="2800" dirty="0" err="1">
                <a:solidFill>
                  <a:schemeClr val="tx1">
                    <a:lumMod val="20000"/>
                    <a:lumOff val="80000"/>
                  </a:schemeClr>
                </a:solidFill>
              </a:rPr>
              <a:t>кушеткою,місцем</a:t>
            </a:r>
            <a:r>
              <a:rPr lang="ru-RU" sz="2800" dirty="0">
                <a:solidFill>
                  <a:schemeClr val="tx1">
                    <a:lumMod val="20000"/>
                    <a:lumOff val="80000"/>
                  </a:schemeClr>
                </a:solidFill>
              </a:rPr>
              <a:t> для </a:t>
            </a:r>
            <a:r>
              <a:rPr lang="ru-RU" sz="2800" dirty="0" err="1">
                <a:solidFill>
                  <a:schemeClr val="tx1">
                    <a:lumMod val="20000"/>
                    <a:lumOff val="80000"/>
                  </a:schemeClr>
                </a:solidFill>
              </a:rPr>
              <a:t>огляду</a:t>
            </a:r>
            <a:r>
              <a:rPr lang="ru-RU" sz="2800" dirty="0">
                <a:solidFill>
                  <a:schemeClr val="tx1">
                    <a:lumMod val="20000"/>
                    <a:lumOff val="80000"/>
                  </a:schemeClr>
                </a:solidFill>
              </a:rPr>
              <a:t> </a:t>
            </a:r>
            <a:r>
              <a:rPr lang="ru-RU" sz="2800" dirty="0" err="1">
                <a:solidFill>
                  <a:schemeClr val="tx1">
                    <a:lumMod val="20000"/>
                    <a:lumOff val="80000"/>
                  </a:schemeClr>
                </a:solidFill>
              </a:rPr>
              <a:t>пацієнтів</a:t>
            </a:r>
            <a:r>
              <a:rPr lang="ru-RU" sz="2800" dirty="0">
                <a:solidFill>
                  <a:schemeClr val="tx1">
                    <a:lumMod val="20000"/>
                    <a:lumOff val="80000"/>
                  </a:schemeClr>
                </a:solidFill>
              </a:rPr>
              <a:t>, </a:t>
            </a:r>
            <a:r>
              <a:rPr lang="ru-RU" sz="2800" dirty="0" err="1">
                <a:solidFill>
                  <a:schemeClr val="tx1">
                    <a:lumMod val="20000"/>
                    <a:lumOff val="80000"/>
                  </a:schemeClr>
                </a:solidFill>
              </a:rPr>
              <a:t>шафою</a:t>
            </a:r>
            <a:r>
              <a:rPr lang="ru-RU" sz="2800" dirty="0">
                <a:solidFill>
                  <a:schemeClr val="tx1">
                    <a:lumMod val="20000"/>
                    <a:lumOff val="80000"/>
                  </a:schemeClr>
                </a:solidFill>
              </a:rPr>
              <a:t> </a:t>
            </a:r>
            <a:r>
              <a:rPr lang="ru-RU" sz="2800" dirty="0" err="1">
                <a:solidFill>
                  <a:schemeClr val="tx1">
                    <a:lumMod val="20000"/>
                    <a:lumOff val="80000"/>
                  </a:schemeClr>
                </a:solidFill>
              </a:rPr>
              <a:t>для</a:t>
            </a:r>
            <a:r>
              <a:rPr lang="ru-RU" sz="2800" dirty="0">
                <a:solidFill>
                  <a:schemeClr val="tx1">
                    <a:lumMod val="20000"/>
                    <a:lumOff val="80000"/>
                  </a:schemeClr>
                </a:solidFill>
              </a:rPr>
              <a:t> </a:t>
            </a:r>
            <a:r>
              <a:rPr lang="ru-RU" sz="2800" dirty="0" err="1">
                <a:solidFill>
                  <a:schemeClr val="tx1">
                    <a:lumMod val="20000"/>
                    <a:lumOff val="80000"/>
                  </a:schemeClr>
                </a:solidFill>
              </a:rPr>
              <a:t>медінвентарю</a:t>
            </a:r>
            <a:r>
              <a:rPr lang="ru-RU" sz="2800" dirty="0">
                <a:solidFill>
                  <a:schemeClr val="tx1">
                    <a:lumMod val="20000"/>
                    <a:lumOff val="80000"/>
                  </a:schemeClr>
                </a:solidFill>
              </a:rPr>
              <a:t> </a:t>
            </a:r>
            <a:r>
              <a:rPr lang="ru-RU" sz="2800" dirty="0" err="1">
                <a:solidFill>
                  <a:schemeClr val="tx1">
                    <a:lumMod val="20000"/>
                    <a:lumOff val="80000"/>
                  </a:schemeClr>
                </a:solidFill>
              </a:rPr>
              <a:t>тощо</a:t>
            </a:r>
            <a:r>
              <a:rPr lang="ru-RU" sz="2800" dirty="0">
                <a:solidFill>
                  <a:schemeClr val="tx1">
                    <a:lumMod val="20000"/>
                    <a:lumOff val="80000"/>
                  </a:schemeClr>
                </a:solidFill>
              </a:rPr>
              <a:t>). </a:t>
            </a:r>
            <a:r>
              <a:rPr lang="ru-RU" sz="2800" dirty="0" err="1">
                <a:solidFill>
                  <a:schemeClr val="tx1">
                    <a:lumMod val="20000"/>
                    <a:lumOff val="80000"/>
                  </a:schemeClr>
                </a:solidFill>
              </a:rPr>
              <a:t>Окрім</a:t>
            </a:r>
            <a:r>
              <a:rPr lang="ru-RU" sz="2800" dirty="0">
                <a:solidFill>
                  <a:schemeClr val="tx1">
                    <a:lumMod val="20000"/>
                    <a:lumOff val="80000"/>
                  </a:schemeClr>
                </a:solidFill>
              </a:rPr>
              <a:t> </a:t>
            </a:r>
            <a:r>
              <a:rPr lang="ru-RU" sz="2800" dirty="0" err="1">
                <a:solidFill>
                  <a:schemeClr val="tx1">
                    <a:lumMod val="20000"/>
                    <a:lumOff val="80000"/>
                  </a:schemeClr>
                </a:solidFill>
              </a:rPr>
              <a:t>цього</a:t>
            </a:r>
            <a:r>
              <a:rPr lang="ru-RU" sz="2800" dirty="0">
                <a:solidFill>
                  <a:schemeClr val="tx1">
                    <a:lumMod val="20000"/>
                    <a:lumOff val="80000"/>
                  </a:schemeClr>
                </a:solidFill>
              </a:rPr>
              <a:t> медпункт </a:t>
            </a:r>
            <a:r>
              <a:rPr lang="ru-RU" sz="2800" dirty="0" err="1">
                <a:solidFill>
                  <a:schemeClr val="tx1">
                    <a:lumMod val="20000"/>
                    <a:lumOff val="80000"/>
                  </a:schemeClr>
                </a:solidFill>
              </a:rPr>
              <a:t>має</a:t>
            </a:r>
            <a:r>
              <a:rPr lang="ru-RU" sz="2800" dirty="0">
                <a:solidFill>
                  <a:schemeClr val="tx1">
                    <a:lumMod val="20000"/>
                    <a:lumOff val="80000"/>
                  </a:schemeClr>
                </a:solidFill>
              </a:rPr>
              <a:t> бути </a:t>
            </a:r>
            <a:r>
              <a:rPr lang="ru-RU" sz="2800" dirty="0" err="1">
                <a:solidFill>
                  <a:schemeClr val="tx1">
                    <a:lumMod val="20000"/>
                    <a:lumOff val="80000"/>
                  </a:schemeClr>
                </a:solidFill>
              </a:rPr>
              <a:t>обладнаний</a:t>
            </a:r>
            <a:r>
              <a:rPr lang="ru-RU" sz="2800" dirty="0">
                <a:solidFill>
                  <a:schemeClr val="tx1">
                    <a:lumMod val="20000"/>
                    <a:lumOff val="80000"/>
                  </a:schemeClr>
                </a:solidFill>
              </a:rPr>
              <a:t> </a:t>
            </a:r>
            <a:r>
              <a:rPr lang="ru-RU" sz="2800" dirty="0" err="1">
                <a:solidFill>
                  <a:schemeClr val="tx1">
                    <a:lumMod val="20000"/>
                    <a:lumOff val="80000"/>
                  </a:schemeClr>
                </a:solidFill>
              </a:rPr>
              <a:t>тривожною</a:t>
            </a:r>
            <a:r>
              <a:rPr lang="ru-RU" sz="2800" dirty="0">
                <a:solidFill>
                  <a:schemeClr val="tx1">
                    <a:lumMod val="20000"/>
                    <a:lumOff val="80000"/>
                  </a:schemeClr>
                </a:solidFill>
              </a:rPr>
              <a:t> кнопкою. </a:t>
            </a:r>
            <a:r>
              <a:rPr lang="ru-RU" sz="2800" dirty="0" err="1">
                <a:solidFill>
                  <a:schemeClr val="tx1">
                    <a:lumMod val="20000"/>
                    <a:lumOff val="80000"/>
                  </a:schemeClr>
                </a:solidFill>
              </a:rPr>
              <a:t>Під</a:t>
            </a:r>
            <a:r>
              <a:rPr lang="ru-RU" sz="2800" dirty="0">
                <a:solidFill>
                  <a:schemeClr val="tx1">
                    <a:lumMod val="20000"/>
                    <a:lumOff val="80000"/>
                  </a:schemeClr>
                </a:solidFill>
              </a:rPr>
              <a:t> час </a:t>
            </a:r>
            <a:r>
              <a:rPr lang="ru-RU" sz="2800" dirty="0" err="1">
                <a:solidFill>
                  <a:schemeClr val="tx1">
                    <a:lumMod val="20000"/>
                    <a:lumOff val="80000"/>
                  </a:schemeClr>
                </a:solidFill>
              </a:rPr>
              <a:t>огляду</a:t>
            </a:r>
            <a:r>
              <a:rPr lang="ru-RU" sz="2800" dirty="0">
                <a:solidFill>
                  <a:schemeClr val="tx1">
                    <a:lumMod val="20000"/>
                    <a:lumOff val="80000"/>
                  </a:schemeClr>
                </a:solidFill>
              </a:rPr>
              <a:t> медпункту </a:t>
            </a:r>
            <a:r>
              <a:rPr lang="ru-RU" sz="2800" dirty="0" err="1">
                <a:solidFill>
                  <a:schemeClr val="tx1">
                    <a:lumMod val="20000"/>
                    <a:lumOff val="80000"/>
                  </a:schemeClr>
                </a:solidFill>
              </a:rPr>
              <a:t>доцільно</a:t>
            </a:r>
            <a:r>
              <a:rPr lang="ru-RU" sz="2800" dirty="0">
                <a:solidFill>
                  <a:schemeClr val="tx1">
                    <a:lumMod val="20000"/>
                    <a:lumOff val="80000"/>
                  </a:schemeClr>
                </a:solidFill>
              </a:rPr>
              <a:t> </a:t>
            </a:r>
            <a:r>
              <a:rPr lang="ru-RU" sz="2800" dirty="0" err="1">
                <a:solidFill>
                  <a:schemeClr val="tx1">
                    <a:lumMod val="20000"/>
                    <a:lumOff val="80000"/>
                  </a:schemeClr>
                </a:solidFill>
              </a:rPr>
              <a:t>перевірити</a:t>
            </a:r>
            <a:r>
              <a:rPr lang="ru-RU" sz="2800" dirty="0">
                <a:solidFill>
                  <a:schemeClr val="tx1">
                    <a:lumMod val="20000"/>
                    <a:lumOff val="80000"/>
                  </a:schemeClr>
                </a:solidFill>
              </a:rPr>
              <a:t> </a:t>
            </a:r>
            <a:r>
              <a:rPr lang="ru-RU" sz="2800" dirty="0" err="1">
                <a:solidFill>
                  <a:schemeClr val="tx1">
                    <a:lumMod val="20000"/>
                    <a:lumOff val="80000"/>
                  </a:schemeClr>
                </a:solidFill>
              </a:rPr>
              <a:t>наявність</a:t>
            </a:r>
            <a:r>
              <a:rPr lang="ru-RU" sz="2800" dirty="0">
                <a:solidFill>
                  <a:schemeClr val="tx1">
                    <a:lumMod val="20000"/>
                    <a:lumOff val="80000"/>
                  </a:schemeClr>
                </a:solidFill>
              </a:rPr>
              <a:t> </a:t>
            </a:r>
            <a:r>
              <a:rPr lang="ru-RU" sz="2800" dirty="0" err="1">
                <a:solidFill>
                  <a:schemeClr val="tx1">
                    <a:lumMod val="20000"/>
                    <a:lumOff val="80000"/>
                  </a:schemeClr>
                </a:solidFill>
              </a:rPr>
              <a:t>медичних</a:t>
            </a:r>
            <a:r>
              <a:rPr lang="ru-RU" sz="2800" dirty="0">
                <a:solidFill>
                  <a:schemeClr val="tx1">
                    <a:lumMod val="20000"/>
                    <a:lumOff val="80000"/>
                  </a:schemeClr>
                </a:solidFill>
              </a:rPr>
              <a:t> </a:t>
            </a:r>
            <a:r>
              <a:rPr lang="ru-RU" sz="2800" dirty="0" err="1">
                <a:solidFill>
                  <a:schemeClr val="tx1">
                    <a:lumMod val="20000"/>
                    <a:lumOff val="80000"/>
                  </a:schemeClr>
                </a:solidFill>
              </a:rPr>
              <a:t>препаратів</a:t>
            </a:r>
            <a:r>
              <a:rPr lang="ru-RU" sz="2800" dirty="0">
                <a:solidFill>
                  <a:schemeClr val="tx1">
                    <a:lumMod val="20000"/>
                    <a:lumOff val="80000"/>
                  </a:schemeClr>
                </a:solidFill>
              </a:rPr>
              <a:t>, </a:t>
            </a:r>
            <a:r>
              <a:rPr lang="ru-RU" sz="2800" dirty="0" err="1">
                <a:solidFill>
                  <a:schemeClr val="tx1">
                    <a:lumMod val="20000"/>
                    <a:lumOff val="80000"/>
                  </a:schemeClr>
                </a:solidFill>
              </a:rPr>
              <a:t>їх</a:t>
            </a:r>
            <a:r>
              <a:rPr lang="ru-RU" sz="2800" dirty="0">
                <a:solidFill>
                  <a:schemeClr val="tx1">
                    <a:lumMod val="20000"/>
                    <a:lumOff val="80000"/>
                  </a:schemeClr>
                </a:solidFill>
              </a:rPr>
              <a:t> </a:t>
            </a:r>
            <a:r>
              <a:rPr lang="ru-RU" sz="2800" dirty="0" err="1">
                <a:solidFill>
                  <a:schemeClr val="tx1">
                    <a:lumMod val="20000"/>
                    <a:lumOff val="80000"/>
                  </a:schemeClr>
                </a:solidFill>
              </a:rPr>
              <a:t>кількість</a:t>
            </a:r>
            <a:r>
              <a:rPr lang="ru-RU" sz="2800" dirty="0">
                <a:solidFill>
                  <a:schemeClr val="tx1">
                    <a:lumMod val="20000"/>
                    <a:lumOff val="80000"/>
                  </a:schemeClr>
                </a:solidFill>
              </a:rPr>
              <a:t> та </a:t>
            </a:r>
            <a:r>
              <a:rPr lang="ru-RU" sz="2800" dirty="0" err="1">
                <a:solidFill>
                  <a:schemeClr val="tx1">
                    <a:lumMod val="20000"/>
                    <a:lumOff val="80000"/>
                  </a:schemeClr>
                </a:solidFill>
              </a:rPr>
              <a:t>термін</a:t>
            </a:r>
            <a:r>
              <a:rPr lang="ru-RU" sz="2800" dirty="0">
                <a:solidFill>
                  <a:schemeClr val="tx1">
                    <a:lumMod val="20000"/>
                    <a:lumOff val="80000"/>
                  </a:schemeClr>
                </a:solidFill>
              </a:rPr>
              <a:t> </a:t>
            </a:r>
            <a:r>
              <a:rPr lang="ru-RU" sz="2800" dirty="0" err="1">
                <a:solidFill>
                  <a:schemeClr val="tx1">
                    <a:lumMod val="20000"/>
                    <a:lumOff val="80000"/>
                  </a:schemeClr>
                </a:solidFill>
              </a:rPr>
              <a:t>придатності</a:t>
            </a:r>
            <a:r>
              <a:rPr lang="ru-RU" sz="2800" dirty="0">
                <a:solidFill>
                  <a:schemeClr val="tx1">
                    <a:lumMod val="20000"/>
                    <a:lumOff val="80000"/>
                  </a:schemeClr>
                </a:solidFill>
              </a:rPr>
              <a:t> до </a:t>
            </a:r>
            <a:r>
              <a:rPr lang="ru-RU" sz="2800" dirty="0" err="1">
                <a:solidFill>
                  <a:schemeClr val="tx1">
                    <a:lumMod val="20000"/>
                    <a:lumOff val="80000"/>
                  </a:schemeClr>
                </a:solidFill>
              </a:rPr>
              <a:t>використання</a:t>
            </a:r>
            <a:r>
              <a:rPr lang="ru-RU" sz="2800" dirty="0">
                <a:solidFill>
                  <a:schemeClr val="tx1">
                    <a:lumMod val="20000"/>
                    <a:lumOff val="80000"/>
                  </a:schemeClr>
                </a:solidFill>
              </a:rPr>
              <a:t>.</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27</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Прямоугольник 6"/>
          <p:cNvSpPr/>
          <p:nvPr/>
        </p:nvSpPr>
        <p:spPr>
          <a:xfrm>
            <a:off x="265613" y="2280030"/>
            <a:ext cx="6096000" cy="3970318"/>
          </a:xfrm>
          <a:prstGeom prst="rect">
            <a:avLst/>
          </a:prstGeom>
        </p:spPr>
        <p:txBody>
          <a:bodyPr>
            <a:spAutoFit/>
          </a:bodyPr>
          <a:lstStyle/>
          <a:p>
            <a:r>
              <a:rPr lang="ru-RU" sz="2800" b="1" dirty="0">
                <a:solidFill>
                  <a:srgbClr val="FF0000"/>
                </a:solidFill>
              </a:rPr>
              <a:t>Камера для </a:t>
            </a:r>
            <a:r>
              <a:rPr lang="ru-RU" sz="2800" b="1" dirty="0" err="1">
                <a:solidFill>
                  <a:srgbClr val="FF0000"/>
                </a:solidFill>
              </a:rPr>
              <a:t>перебування</a:t>
            </a:r>
            <a:r>
              <a:rPr lang="ru-RU" sz="2800" b="1" dirty="0">
                <a:solidFill>
                  <a:srgbClr val="FF0000"/>
                </a:solidFill>
              </a:rPr>
              <a:t> </a:t>
            </a:r>
            <a:r>
              <a:rPr lang="ru-RU" sz="2800" b="1" dirty="0" err="1">
                <a:solidFill>
                  <a:srgbClr val="FF0000"/>
                </a:solidFill>
              </a:rPr>
              <a:t>затриманих</a:t>
            </a:r>
            <a:r>
              <a:rPr lang="ru-RU" sz="2800" b="1" dirty="0">
                <a:solidFill>
                  <a:srgbClr val="FF0000"/>
                </a:solidFill>
              </a:rPr>
              <a:t> </a:t>
            </a:r>
            <a:r>
              <a:rPr lang="ru-RU" sz="2800" b="1" dirty="0" err="1">
                <a:solidFill>
                  <a:srgbClr val="FF0000"/>
                </a:solidFill>
              </a:rPr>
              <a:t>осіб</a:t>
            </a:r>
            <a:r>
              <a:rPr lang="ru-RU" sz="2800" b="1" dirty="0">
                <a:solidFill>
                  <a:srgbClr val="FF0000"/>
                </a:solidFill>
              </a:rPr>
              <a:t> </a:t>
            </a:r>
            <a:r>
              <a:rPr lang="ru-RU" sz="2800" b="1" dirty="0"/>
              <a:t>– </a:t>
            </a:r>
            <a:r>
              <a:rPr lang="ru-RU" sz="2800" b="1" dirty="0" err="1"/>
              <a:t>спеціально</a:t>
            </a:r>
            <a:r>
              <a:rPr lang="ru-RU" sz="2800" b="1" dirty="0"/>
              <a:t> </a:t>
            </a:r>
            <a:r>
              <a:rPr lang="ru-RU" sz="2800" b="1" dirty="0" err="1"/>
              <a:t>обладнане</a:t>
            </a:r>
            <a:endParaRPr lang="ru-RU" sz="2800" b="1" dirty="0"/>
          </a:p>
          <a:p>
            <a:r>
              <a:rPr lang="ru-RU" sz="2800" dirty="0" err="1"/>
              <a:t>приміщення</a:t>
            </a:r>
            <a:r>
              <a:rPr lang="ru-RU" sz="2800" dirty="0"/>
              <a:t> для </a:t>
            </a:r>
            <a:r>
              <a:rPr lang="ru-RU" sz="2800" dirty="0" err="1"/>
              <a:t>тимчасового</a:t>
            </a:r>
            <a:r>
              <a:rPr lang="ru-RU" sz="2800" dirty="0"/>
              <a:t> </a:t>
            </a:r>
            <a:r>
              <a:rPr lang="ru-RU" sz="2800" dirty="0" err="1"/>
              <a:t>перебування</a:t>
            </a:r>
            <a:r>
              <a:rPr lang="ru-RU" sz="2800" dirty="0"/>
              <a:t> </a:t>
            </a:r>
            <a:r>
              <a:rPr lang="ru-RU" sz="2800" dirty="0" err="1"/>
              <a:t>осіб</a:t>
            </a:r>
            <a:r>
              <a:rPr lang="ru-RU" sz="2800" dirty="0"/>
              <a:t> (</a:t>
            </a:r>
            <a:r>
              <a:rPr lang="ru-RU" sz="2800" dirty="0" err="1"/>
              <a:t>від</a:t>
            </a:r>
            <a:r>
              <a:rPr lang="ru-RU" sz="2800" dirty="0"/>
              <a:t> </a:t>
            </a:r>
            <a:r>
              <a:rPr lang="ru-RU" sz="2800" dirty="0" err="1"/>
              <a:t>кількох</a:t>
            </a:r>
            <a:r>
              <a:rPr lang="ru-RU" sz="2800" dirty="0"/>
              <a:t> годин до </a:t>
            </a:r>
            <a:r>
              <a:rPr lang="ru-RU" sz="2800" dirty="0" err="1"/>
              <a:t>кількох</a:t>
            </a:r>
            <a:r>
              <a:rPr lang="ru-RU" sz="2800" dirty="0"/>
              <a:t> </a:t>
            </a:r>
            <a:r>
              <a:rPr lang="ru-RU" sz="2800" dirty="0" err="1"/>
              <a:t>діб</a:t>
            </a:r>
            <a:r>
              <a:rPr lang="ru-RU" sz="2800" dirty="0"/>
              <a:t>), за </a:t>
            </a:r>
            <a:r>
              <a:rPr lang="ru-RU" sz="2800" dirty="0" err="1"/>
              <a:t>наявності</a:t>
            </a:r>
            <a:r>
              <a:rPr lang="ru-RU" sz="2800" dirty="0"/>
              <a:t> </a:t>
            </a:r>
            <a:r>
              <a:rPr lang="ru-RU" sz="2800" dirty="0" err="1"/>
              <a:t>підстав</a:t>
            </a:r>
            <a:r>
              <a:rPr lang="ru-RU" sz="2800" dirty="0"/>
              <a:t> </a:t>
            </a:r>
            <a:r>
              <a:rPr lang="ru-RU" sz="2800" dirty="0" err="1"/>
              <a:t>передбачених</a:t>
            </a:r>
            <a:r>
              <a:rPr lang="ru-RU" sz="2800" dirty="0"/>
              <a:t> </a:t>
            </a:r>
            <a:r>
              <a:rPr lang="ru-RU" sz="2800" dirty="0" err="1"/>
              <a:t>законодавством</a:t>
            </a:r>
            <a:r>
              <a:rPr lang="ru-RU" sz="2800" dirty="0"/>
              <a:t>. </a:t>
            </a:r>
            <a:r>
              <a:rPr lang="ru-RU" sz="2800" dirty="0" err="1"/>
              <a:t>Зазвичай</a:t>
            </a:r>
            <a:r>
              <a:rPr lang="ru-RU" sz="2800" dirty="0"/>
              <a:t>, </a:t>
            </a:r>
            <a:r>
              <a:rPr lang="ru-RU" sz="2800" dirty="0" err="1"/>
              <a:t>такі</a:t>
            </a:r>
            <a:r>
              <a:rPr lang="ru-RU" sz="2800" dirty="0"/>
              <a:t> </a:t>
            </a:r>
            <a:r>
              <a:rPr lang="ru-RU" sz="2800" dirty="0" err="1"/>
              <a:t>кімнати</a:t>
            </a:r>
            <a:r>
              <a:rPr lang="ru-RU" sz="2800" dirty="0"/>
              <a:t> </a:t>
            </a:r>
            <a:r>
              <a:rPr lang="ru-RU" sz="2800" dirty="0" err="1"/>
              <a:t>мають</a:t>
            </a:r>
            <a:r>
              <a:rPr lang="ru-RU" sz="2800" dirty="0"/>
              <a:t> бути </a:t>
            </a:r>
            <a:r>
              <a:rPr lang="ru-RU" sz="2800" dirty="0" err="1"/>
              <a:t>розраховані</a:t>
            </a:r>
            <a:r>
              <a:rPr lang="ru-RU" sz="2800" dirty="0"/>
              <a:t> для </a:t>
            </a:r>
            <a:r>
              <a:rPr lang="ru-RU" sz="2800" dirty="0" err="1"/>
              <a:t>перебування</a:t>
            </a:r>
            <a:r>
              <a:rPr lang="ru-RU" sz="2800" dirty="0"/>
              <a:t> в них </a:t>
            </a:r>
            <a:r>
              <a:rPr lang="ru-RU" sz="2800" dirty="0" err="1"/>
              <a:t>від</a:t>
            </a:r>
            <a:r>
              <a:rPr lang="ru-RU" sz="2800" dirty="0"/>
              <a:t> 2 до 8 </a:t>
            </a:r>
            <a:r>
              <a:rPr lang="ru-RU" sz="2800" dirty="0" err="1"/>
              <a:t>осіб</a:t>
            </a:r>
            <a:r>
              <a:rPr lang="ru-RU" sz="2800" dirty="0"/>
              <a:t> </a:t>
            </a:r>
            <a:r>
              <a:rPr lang="ru-RU" sz="2800" dirty="0" err="1"/>
              <a:t>одночасно</a:t>
            </a:r>
            <a:r>
              <a:rPr lang="ru-RU" sz="2800" dirty="0"/>
              <a:t>.</a:t>
            </a:r>
          </a:p>
        </p:txBody>
      </p:sp>
      <p:pic>
        <p:nvPicPr>
          <p:cNvPr id="8194" name="Picture 2"/>
          <p:cNvPicPr>
            <a:picLocks noChangeAspect="1" noChangeArrowheads="1"/>
          </p:cNvPicPr>
          <p:nvPr/>
        </p:nvPicPr>
        <p:blipFill>
          <a:blip r:embed="rId4" cstate="print"/>
          <a:srcRect/>
          <a:stretch>
            <a:fillRect/>
          </a:stretch>
        </p:blipFill>
        <p:spPr bwMode="auto">
          <a:xfrm>
            <a:off x="7297920" y="303848"/>
            <a:ext cx="4467225" cy="5153025"/>
          </a:xfrm>
          <a:prstGeom prst="rect">
            <a:avLst/>
          </a:prstGeom>
          <a:noFill/>
          <a:ln w="9525">
            <a:noFill/>
            <a:miter lim="800000"/>
            <a:headEnd/>
            <a:tailEnd/>
          </a:ln>
        </p:spPr>
      </p:pic>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5742295" y="438966"/>
            <a:ext cx="6042443" cy="3153320"/>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28</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Прямоугольник 6"/>
          <p:cNvSpPr/>
          <p:nvPr/>
        </p:nvSpPr>
        <p:spPr>
          <a:xfrm>
            <a:off x="226422" y="4200269"/>
            <a:ext cx="9309463" cy="2246769"/>
          </a:xfrm>
          <a:prstGeom prst="rect">
            <a:avLst/>
          </a:prstGeom>
        </p:spPr>
        <p:txBody>
          <a:bodyPr wrap="square">
            <a:spAutoFit/>
          </a:bodyPr>
          <a:lstStyle/>
          <a:p>
            <a:r>
              <a:rPr lang="ru-RU" sz="2800" b="1" dirty="0">
                <a:solidFill>
                  <a:srgbClr val="FF0000"/>
                </a:solidFill>
              </a:rPr>
              <a:t>Камера для </a:t>
            </a:r>
            <a:r>
              <a:rPr lang="ru-RU" sz="2800" b="1" dirty="0" err="1">
                <a:solidFill>
                  <a:srgbClr val="FF0000"/>
                </a:solidFill>
              </a:rPr>
              <a:t>осіб</a:t>
            </a:r>
            <a:r>
              <a:rPr lang="ru-RU" sz="2800" b="1" dirty="0">
                <a:solidFill>
                  <a:srgbClr val="FF0000"/>
                </a:solidFill>
              </a:rPr>
              <a:t> </a:t>
            </a:r>
            <a:r>
              <a:rPr lang="ru-RU" sz="2800" b="1" dirty="0" err="1">
                <a:solidFill>
                  <a:srgbClr val="FF0000"/>
                </a:solidFill>
              </a:rPr>
              <a:t>з</a:t>
            </a:r>
            <a:r>
              <a:rPr lang="ru-RU" sz="2800" b="1" dirty="0">
                <a:solidFill>
                  <a:srgbClr val="FF0000"/>
                </a:solidFill>
              </a:rPr>
              <a:t> неадекватною </a:t>
            </a:r>
            <a:r>
              <a:rPr lang="ru-RU" sz="2800" b="1" dirty="0" err="1">
                <a:solidFill>
                  <a:srgbClr val="FF0000"/>
                </a:solidFill>
              </a:rPr>
              <a:t>поведінкою</a:t>
            </a:r>
            <a:r>
              <a:rPr lang="ru-RU" sz="2800" b="1" dirty="0">
                <a:solidFill>
                  <a:srgbClr val="FF0000"/>
                </a:solidFill>
              </a:rPr>
              <a:t> </a:t>
            </a:r>
            <a:r>
              <a:rPr lang="ru-RU" sz="2800" b="1" dirty="0">
                <a:solidFill>
                  <a:schemeClr val="tx1">
                    <a:lumMod val="20000"/>
                    <a:lumOff val="80000"/>
                  </a:schemeClr>
                </a:solidFill>
              </a:rPr>
              <a:t>– </a:t>
            </a:r>
            <a:r>
              <a:rPr lang="ru-RU" sz="2800" b="1" dirty="0" err="1">
                <a:solidFill>
                  <a:schemeClr val="tx1">
                    <a:lumMod val="20000"/>
                    <a:lumOff val="80000"/>
                  </a:schemeClr>
                </a:solidFill>
              </a:rPr>
              <a:t>спеціальна</a:t>
            </a:r>
            <a:r>
              <a:rPr lang="ru-RU" sz="2800" b="1" dirty="0">
                <a:solidFill>
                  <a:schemeClr val="tx1">
                    <a:lumMod val="20000"/>
                    <a:lumOff val="80000"/>
                  </a:schemeClr>
                </a:solidFill>
              </a:rPr>
              <a:t> камера, </a:t>
            </a:r>
            <a:r>
              <a:rPr lang="ru-RU" sz="2800" dirty="0">
                <a:solidFill>
                  <a:schemeClr val="tx1">
                    <a:lumMod val="20000"/>
                    <a:lumOff val="80000"/>
                  </a:schemeClr>
                </a:solidFill>
              </a:rPr>
              <a:t>яку </a:t>
            </a:r>
            <a:r>
              <a:rPr lang="ru-RU" sz="2800" dirty="0" err="1">
                <a:solidFill>
                  <a:schemeClr val="tx1">
                    <a:lumMod val="20000"/>
                    <a:lumOff val="80000"/>
                  </a:schemeClr>
                </a:solidFill>
              </a:rPr>
              <a:t>застосовують</a:t>
            </a:r>
            <a:r>
              <a:rPr lang="ru-RU" sz="2800" dirty="0">
                <a:solidFill>
                  <a:schemeClr val="tx1">
                    <a:lumMod val="20000"/>
                    <a:lumOff val="80000"/>
                  </a:schemeClr>
                </a:solidFill>
              </a:rPr>
              <a:t> до </a:t>
            </a:r>
            <a:r>
              <a:rPr lang="ru-RU" sz="2800" dirty="0" err="1">
                <a:solidFill>
                  <a:schemeClr val="tx1">
                    <a:lumMod val="20000"/>
                    <a:lumOff val="80000"/>
                  </a:schemeClr>
                </a:solidFill>
              </a:rPr>
              <a:t>осіб</a:t>
            </a:r>
            <a:r>
              <a:rPr lang="ru-RU" sz="2800" dirty="0">
                <a:solidFill>
                  <a:schemeClr val="tx1">
                    <a:lumMod val="20000"/>
                    <a:lumOff val="80000"/>
                  </a:schemeClr>
                </a:solidFill>
              </a:rPr>
              <a:t>, </a:t>
            </a:r>
            <a:r>
              <a:rPr lang="ru-RU" sz="2800" dirty="0" err="1">
                <a:solidFill>
                  <a:schemeClr val="tx1">
                    <a:lumMod val="20000"/>
                    <a:lumOff val="80000"/>
                  </a:schemeClr>
                </a:solidFill>
              </a:rPr>
              <a:t>які</a:t>
            </a:r>
            <a:r>
              <a:rPr lang="ru-RU" sz="2800" dirty="0">
                <a:solidFill>
                  <a:schemeClr val="tx1">
                    <a:lumMod val="20000"/>
                    <a:lumOff val="80000"/>
                  </a:schemeClr>
                </a:solidFill>
              </a:rPr>
              <a:t> не </a:t>
            </a:r>
            <a:r>
              <a:rPr lang="ru-RU" sz="2800" dirty="0" err="1">
                <a:solidFill>
                  <a:schemeClr val="tx1">
                    <a:lumMod val="20000"/>
                    <a:lumOff val="80000"/>
                  </a:schemeClr>
                </a:solidFill>
              </a:rPr>
              <a:t>контролюють</a:t>
            </a:r>
            <a:r>
              <a:rPr lang="ru-RU" sz="2800" dirty="0">
                <a:solidFill>
                  <a:schemeClr val="tx1">
                    <a:lumMod val="20000"/>
                    <a:lumOff val="80000"/>
                  </a:schemeClr>
                </a:solidFill>
              </a:rPr>
              <a:t> </a:t>
            </a:r>
            <a:r>
              <a:rPr lang="ru-RU" sz="2800" dirty="0" err="1">
                <a:solidFill>
                  <a:schemeClr val="tx1">
                    <a:lumMod val="20000"/>
                    <a:lumOff val="80000"/>
                  </a:schemeClr>
                </a:solidFill>
              </a:rPr>
              <a:t>своєї</a:t>
            </a:r>
            <a:r>
              <a:rPr lang="ru-RU" sz="2800" dirty="0">
                <a:solidFill>
                  <a:schemeClr val="tx1">
                    <a:lumMod val="20000"/>
                    <a:lumOff val="80000"/>
                  </a:schemeClr>
                </a:solidFill>
              </a:rPr>
              <a:t> </a:t>
            </a:r>
            <a:r>
              <a:rPr lang="ru-RU" sz="2800" dirty="0" err="1">
                <a:solidFill>
                  <a:schemeClr val="tx1">
                    <a:lumMod val="20000"/>
                    <a:lumOff val="80000"/>
                  </a:schemeClr>
                </a:solidFill>
              </a:rPr>
              <a:t>поведінки</a:t>
            </a:r>
            <a:r>
              <a:rPr lang="ru-RU" sz="2800" dirty="0">
                <a:solidFill>
                  <a:schemeClr val="tx1">
                    <a:lumMod val="20000"/>
                    <a:lumOff val="80000"/>
                  </a:schemeClr>
                </a:solidFill>
              </a:rPr>
              <a:t> </a:t>
            </a:r>
            <a:r>
              <a:rPr lang="ru-RU" sz="2800" dirty="0" err="1">
                <a:solidFill>
                  <a:schemeClr val="tx1">
                    <a:lumMod val="20000"/>
                    <a:lumOff val="80000"/>
                  </a:schemeClr>
                </a:solidFill>
              </a:rPr>
              <a:t>і</a:t>
            </a:r>
            <a:r>
              <a:rPr lang="ru-RU" sz="2800" dirty="0">
                <a:solidFill>
                  <a:schemeClr val="tx1">
                    <a:lumMod val="20000"/>
                    <a:lumOff val="80000"/>
                  </a:schemeClr>
                </a:solidFill>
              </a:rPr>
              <a:t> </a:t>
            </a:r>
            <a:r>
              <a:rPr lang="ru-RU" sz="2800" dirty="0" err="1">
                <a:solidFill>
                  <a:schemeClr val="tx1">
                    <a:lumMod val="20000"/>
                    <a:lumOff val="80000"/>
                  </a:schemeClr>
                </a:solidFill>
              </a:rPr>
              <a:t>можуть</a:t>
            </a:r>
            <a:r>
              <a:rPr lang="ru-RU" sz="2800" dirty="0">
                <a:solidFill>
                  <a:schemeClr val="tx1">
                    <a:lumMod val="20000"/>
                    <a:lumOff val="80000"/>
                  </a:schemeClr>
                </a:solidFill>
              </a:rPr>
              <a:t> </a:t>
            </a:r>
            <a:r>
              <a:rPr lang="ru-RU" sz="2800" dirty="0" err="1">
                <a:solidFill>
                  <a:schemeClr val="tx1">
                    <a:lumMod val="20000"/>
                    <a:lumOff val="80000"/>
                  </a:schemeClr>
                </a:solidFill>
              </a:rPr>
              <a:t>своїми</a:t>
            </a:r>
            <a:r>
              <a:rPr lang="ru-RU" sz="2800" dirty="0">
                <a:solidFill>
                  <a:schemeClr val="tx1">
                    <a:lumMod val="20000"/>
                    <a:lumOff val="80000"/>
                  </a:schemeClr>
                </a:solidFill>
              </a:rPr>
              <a:t> </a:t>
            </a:r>
            <a:r>
              <a:rPr lang="ru-RU" sz="2800" dirty="0" err="1">
                <a:solidFill>
                  <a:schemeClr val="tx1">
                    <a:lumMod val="20000"/>
                    <a:lumOff val="80000"/>
                  </a:schemeClr>
                </a:solidFill>
              </a:rPr>
              <a:t>діями</a:t>
            </a:r>
            <a:r>
              <a:rPr lang="ru-RU" sz="2800" dirty="0">
                <a:solidFill>
                  <a:schemeClr val="tx1">
                    <a:lumMod val="20000"/>
                    <a:lumOff val="80000"/>
                  </a:schemeClr>
                </a:solidFill>
              </a:rPr>
              <a:t> </a:t>
            </a:r>
            <a:r>
              <a:rPr lang="ru-RU" sz="2800" dirty="0" err="1">
                <a:solidFill>
                  <a:schemeClr val="tx1">
                    <a:lumMod val="20000"/>
                    <a:lumOff val="80000"/>
                  </a:schemeClr>
                </a:solidFill>
              </a:rPr>
              <a:t>завдати</a:t>
            </a:r>
            <a:r>
              <a:rPr lang="ru-RU" sz="2800" dirty="0">
                <a:solidFill>
                  <a:schemeClr val="tx1">
                    <a:lumMod val="20000"/>
                    <a:lumOff val="80000"/>
                  </a:schemeClr>
                </a:solidFill>
              </a:rPr>
              <a:t> </a:t>
            </a:r>
            <a:r>
              <a:rPr lang="ru-RU" sz="2800" dirty="0" err="1">
                <a:solidFill>
                  <a:schemeClr val="tx1">
                    <a:lumMod val="20000"/>
                    <a:lumOff val="80000"/>
                  </a:schemeClr>
                </a:solidFill>
              </a:rPr>
              <a:t>шкоди</a:t>
            </a:r>
            <a:r>
              <a:rPr lang="ru-RU" sz="2800" dirty="0">
                <a:solidFill>
                  <a:schemeClr val="tx1">
                    <a:lumMod val="20000"/>
                    <a:lumOff val="80000"/>
                  </a:schemeClr>
                </a:solidFill>
              </a:rPr>
              <a:t> </a:t>
            </a:r>
            <a:r>
              <a:rPr lang="ru-RU" sz="2800" dirty="0" err="1">
                <a:solidFill>
                  <a:schemeClr val="tx1">
                    <a:lumMod val="20000"/>
                    <a:lumOff val="80000"/>
                  </a:schemeClr>
                </a:solidFill>
              </a:rPr>
              <a:t>собі</a:t>
            </a:r>
            <a:r>
              <a:rPr lang="ru-RU" sz="2800" dirty="0">
                <a:solidFill>
                  <a:schemeClr val="tx1">
                    <a:lumMod val="20000"/>
                    <a:lumOff val="80000"/>
                  </a:schemeClr>
                </a:solidFill>
              </a:rPr>
              <a:t> </a:t>
            </a:r>
            <a:r>
              <a:rPr lang="ru-RU" sz="2800" dirty="0" err="1">
                <a:solidFill>
                  <a:schemeClr val="tx1">
                    <a:lumMod val="20000"/>
                    <a:lumOff val="80000"/>
                  </a:schemeClr>
                </a:solidFill>
              </a:rPr>
              <a:t>чи</a:t>
            </a:r>
            <a:r>
              <a:rPr lang="ru-RU" sz="2800" dirty="0">
                <a:solidFill>
                  <a:schemeClr val="tx1">
                    <a:lumMod val="20000"/>
                    <a:lumOff val="80000"/>
                  </a:schemeClr>
                </a:solidFill>
              </a:rPr>
              <a:t> </a:t>
            </a:r>
            <a:r>
              <a:rPr lang="ru-RU" sz="2800" dirty="0" err="1">
                <a:solidFill>
                  <a:schemeClr val="tx1">
                    <a:lumMod val="20000"/>
                    <a:lumOff val="80000"/>
                  </a:schemeClr>
                </a:solidFill>
              </a:rPr>
              <a:t>іншим</a:t>
            </a:r>
            <a:r>
              <a:rPr lang="ru-RU" sz="2800" dirty="0">
                <a:solidFill>
                  <a:schemeClr val="tx1">
                    <a:lumMod val="20000"/>
                    <a:lumOff val="80000"/>
                  </a:schemeClr>
                </a:solidFill>
              </a:rPr>
              <a:t>. </a:t>
            </a:r>
            <a:r>
              <a:rPr lang="ru-RU" sz="2800" dirty="0" err="1">
                <a:solidFill>
                  <a:schemeClr val="tx1">
                    <a:lumMod val="20000"/>
                    <a:lumOff val="80000"/>
                  </a:schemeClr>
                </a:solidFill>
              </a:rPr>
              <a:t>Стіни</a:t>
            </a:r>
            <a:r>
              <a:rPr lang="ru-RU" sz="2800" dirty="0">
                <a:solidFill>
                  <a:schemeClr val="tx1">
                    <a:lumMod val="20000"/>
                    <a:lumOff val="80000"/>
                  </a:schemeClr>
                </a:solidFill>
              </a:rPr>
              <a:t> та </a:t>
            </a:r>
            <a:r>
              <a:rPr lang="ru-RU" sz="2800" dirty="0" err="1">
                <a:solidFill>
                  <a:schemeClr val="tx1">
                    <a:lumMod val="20000"/>
                    <a:lumOff val="80000"/>
                  </a:schemeClr>
                </a:solidFill>
              </a:rPr>
              <a:t>підлога</a:t>
            </a:r>
            <a:r>
              <a:rPr lang="ru-RU" sz="2800" dirty="0">
                <a:solidFill>
                  <a:schemeClr val="tx1">
                    <a:lumMod val="20000"/>
                    <a:lumOff val="80000"/>
                  </a:schemeClr>
                </a:solidFill>
              </a:rPr>
              <a:t> </a:t>
            </a:r>
            <a:r>
              <a:rPr lang="ru-RU" sz="2800" dirty="0" err="1">
                <a:solidFill>
                  <a:schemeClr val="tx1">
                    <a:lumMod val="20000"/>
                    <a:lumOff val="80000"/>
                  </a:schemeClr>
                </a:solidFill>
              </a:rPr>
              <a:t>цього</a:t>
            </a:r>
            <a:r>
              <a:rPr lang="ru-RU" sz="2800" dirty="0">
                <a:solidFill>
                  <a:schemeClr val="tx1">
                    <a:lumMod val="20000"/>
                    <a:lumOff val="80000"/>
                  </a:schemeClr>
                </a:solidFill>
              </a:rPr>
              <a:t> </a:t>
            </a:r>
            <a:r>
              <a:rPr lang="ru-RU" sz="2800" dirty="0" err="1">
                <a:solidFill>
                  <a:schemeClr val="tx1">
                    <a:lumMod val="20000"/>
                    <a:lumOff val="80000"/>
                  </a:schemeClr>
                </a:solidFill>
              </a:rPr>
              <a:t>приміщення</a:t>
            </a:r>
            <a:r>
              <a:rPr lang="ru-RU" sz="2800" dirty="0">
                <a:solidFill>
                  <a:schemeClr val="tx1">
                    <a:lumMod val="20000"/>
                    <a:lumOff val="80000"/>
                  </a:schemeClr>
                </a:solidFill>
              </a:rPr>
              <a:t> </a:t>
            </a:r>
            <a:r>
              <a:rPr lang="ru-RU" sz="2800" dirty="0" err="1">
                <a:solidFill>
                  <a:schemeClr val="tx1">
                    <a:lumMod val="20000"/>
                    <a:lumOff val="80000"/>
                  </a:schemeClr>
                </a:solidFill>
              </a:rPr>
              <a:t>мають</a:t>
            </a:r>
            <a:r>
              <a:rPr lang="ru-RU" sz="2800" dirty="0">
                <a:solidFill>
                  <a:schemeClr val="tx1">
                    <a:lumMod val="20000"/>
                    <a:lumOff val="80000"/>
                  </a:schemeClr>
                </a:solidFill>
              </a:rPr>
              <a:t> бути </a:t>
            </a:r>
            <a:r>
              <a:rPr lang="ru-RU" sz="2800" dirty="0" err="1">
                <a:solidFill>
                  <a:schemeClr val="tx1">
                    <a:lumMod val="20000"/>
                    <a:lumOff val="80000"/>
                  </a:schemeClr>
                </a:solidFill>
              </a:rPr>
              <a:t>оббиті</a:t>
            </a:r>
            <a:r>
              <a:rPr lang="ru-RU" sz="2800" dirty="0">
                <a:solidFill>
                  <a:schemeClr val="tx1">
                    <a:lumMod val="20000"/>
                    <a:lumOff val="80000"/>
                  </a:schemeClr>
                </a:solidFill>
              </a:rPr>
              <a:t> </a:t>
            </a:r>
            <a:r>
              <a:rPr lang="ru-RU" sz="2800" dirty="0" err="1">
                <a:solidFill>
                  <a:schemeClr val="tx1">
                    <a:lumMod val="20000"/>
                    <a:lumOff val="80000"/>
                  </a:schemeClr>
                </a:solidFill>
              </a:rPr>
              <a:t>м’яким</a:t>
            </a:r>
            <a:r>
              <a:rPr lang="ru-RU" sz="2800" dirty="0">
                <a:solidFill>
                  <a:schemeClr val="tx1">
                    <a:lumMod val="20000"/>
                    <a:lumOff val="80000"/>
                  </a:schemeClr>
                </a:solidFill>
              </a:rPr>
              <a:t> </a:t>
            </a:r>
            <a:r>
              <a:rPr lang="ru-RU" sz="2800" dirty="0" err="1">
                <a:solidFill>
                  <a:schemeClr val="tx1">
                    <a:lumMod val="20000"/>
                    <a:lumOff val="80000"/>
                  </a:schemeClr>
                </a:solidFill>
              </a:rPr>
              <a:t>матеріалом</a:t>
            </a:r>
            <a:r>
              <a:rPr lang="ru-RU" sz="2800" dirty="0">
                <a:solidFill>
                  <a:schemeClr val="tx1">
                    <a:lumMod val="20000"/>
                    <a:lumOff val="80000"/>
                  </a:schemeClr>
                </a:solidFill>
              </a:rPr>
              <a:t>.</a:t>
            </a:r>
          </a:p>
        </p:txBody>
      </p:sp>
      <p:sp>
        <p:nvSpPr>
          <p:cNvPr id="10" name="Прямоугольник 9"/>
          <p:cNvSpPr/>
          <p:nvPr/>
        </p:nvSpPr>
        <p:spPr>
          <a:xfrm>
            <a:off x="409302" y="278734"/>
            <a:ext cx="6082938" cy="3416320"/>
          </a:xfrm>
          <a:prstGeom prst="rect">
            <a:avLst/>
          </a:prstGeom>
        </p:spPr>
        <p:txBody>
          <a:bodyPr wrap="square">
            <a:spAutoFit/>
          </a:bodyPr>
          <a:lstStyle/>
          <a:p>
            <a:r>
              <a:rPr lang="ru-RU" sz="2400" b="1" dirty="0">
                <a:solidFill>
                  <a:srgbClr val="FF0000"/>
                </a:solidFill>
              </a:rPr>
              <a:t>Карцер</a:t>
            </a:r>
            <a:r>
              <a:rPr lang="ru-RU" sz="2400" b="1" dirty="0">
                <a:solidFill>
                  <a:schemeClr val="tx1">
                    <a:lumMod val="20000"/>
                    <a:lumOff val="80000"/>
                  </a:schemeClr>
                </a:solidFill>
              </a:rPr>
              <a:t> – </a:t>
            </a:r>
            <a:r>
              <a:rPr lang="ru-RU" sz="2400" b="1" dirty="0" err="1">
                <a:solidFill>
                  <a:schemeClr val="tx1">
                    <a:lumMod val="20000"/>
                    <a:lumOff val="80000"/>
                  </a:schemeClr>
                </a:solidFill>
              </a:rPr>
              <a:t>спеціальна</a:t>
            </a:r>
            <a:r>
              <a:rPr lang="ru-RU" sz="2400" b="1" dirty="0">
                <a:solidFill>
                  <a:schemeClr val="tx1">
                    <a:lumMod val="20000"/>
                    <a:lumOff val="80000"/>
                  </a:schemeClr>
                </a:solidFill>
              </a:rPr>
              <a:t> камера для одиночного </a:t>
            </a:r>
            <a:r>
              <a:rPr lang="ru-RU" sz="2400" b="1" dirty="0" err="1">
                <a:solidFill>
                  <a:schemeClr val="tx1">
                    <a:lumMod val="20000"/>
                    <a:lumOff val="80000"/>
                  </a:schemeClr>
                </a:solidFill>
              </a:rPr>
              <a:t>тримання</a:t>
            </a:r>
            <a:r>
              <a:rPr lang="ru-RU" sz="2400" b="1" dirty="0">
                <a:solidFill>
                  <a:schemeClr val="tx1">
                    <a:lumMod val="20000"/>
                    <a:lumOff val="80000"/>
                  </a:schemeClr>
                </a:solidFill>
              </a:rPr>
              <a:t> </a:t>
            </a:r>
            <a:r>
              <a:rPr lang="ru-RU" sz="2400" b="1" dirty="0" err="1">
                <a:solidFill>
                  <a:schemeClr val="tx1">
                    <a:lumMod val="20000"/>
                    <a:lumOff val="80000"/>
                  </a:schemeClr>
                </a:solidFill>
              </a:rPr>
              <a:t>осіб</a:t>
            </a:r>
            <a:r>
              <a:rPr lang="ru-RU" sz="2400" b="1" dirty="0">
                <a:solidFill>
                  <a:schemeClr val="tx1">
                    <a:lumMod val="20000"/>
                    <a:lumOff val="80000"/>
                  </a:schemeClr>
                </a:solidFill>
              </a:rPr>
              <a:t>, </a:t>
            </a:r>
            <a:r>
              <a:rPr lang="ru-RU" sz="2400" b="1" dirty="0" err="1">
                <a:solidFill>
                  <a:schemeClr val="tx1">
                    <a:lumMod val="20000"/>
                    <a:lumOff val="80000"/>
                  </a:schemeClr>
                </a:solidFill>
              </a:rPr>
              <a:t>яким</a:t>
            </a:r>
            <a:r>
              <a:rPr lang="ru-RU" sz="2400" b="1" dirty="0">
                <a:solidFill>
                  <a:schemeClr val="tx1">
                    <a:lumMod val="20000"/>
                    <a:lumOff val="80000"/>
                  </a:schemeClr>
                </a:solidFill>
              </a:rPr>
              <a:t> в ІТТ </a:t>
            </a:r>
            <a:r>
              <a:rPr lang="ru-RU" sz="2400" dirty="0" err="1">
                <a:solidFill>
                  <a:schemeClr val="tx1">
                    <a:lumMod val="20000"/>
                    <a:lumOff val="80000"/>
                  </a:schemeClr>
                </a:solidFill>
              </a:rPr>
              <a:t>обрано</a:t>
            </a:r>
            <a:r>
              <a:rPr lang="ru-RU" sz="2400" dirty="0">
                <a:solidFill>
                  <a:schemeClr val="tx1">
                    <a:lumMod val="20000"/>
                    <a:lumOff val="80000"/>
                  </a:schemeClr>
                </a:solidFill>
              </a:rPr>
              <a:t> </a:t>
            </a:r>
            <a:r>
              <a:rPr lang="ru-RU" sz="2400" dirty="0" err="1">
                <a:solidFill>
                  <a:schemeClr val="tx1">
                    <a:lumMod val="20000"/>
                    <a:lumOff val="80000"/>
                  </a:schemeClr>
                </a:solidFill>
              </a:rPr>
              <a:t>дисциплінарне</a:t>
            </a:r>
            <a:r>
              <a:rPr lang="ru-RU" sz="2400" dirty="0">
                <a:solidFill>
                  <a:schemeClr val="tx1">
                    <a:lumMod val="20000"/>
                    <a:lumOff val="80000"/>
                  </a:schemeClr>
                </a:solidFill>
              </a:rPr>
              <a:t> </a:t>
            </a:r>
            <a:r>
              <a:rPr lang="ru-RU" sz="2400" dirty="0" err="1">
                <a:solidFill>
                  <a:schemeClr val="tx1">
                    <a:lumMod val="20000"/>
                    <a:lumOff val="80000"/>
                  </a:schemeClr>
                </a:solidFill>
              </a:rPr>
              <a:t>покарання</a:t>
            </a:r>
            <a:r>
              <a:rPr lang="ru-RU" sz="2400" dirty="0">
                <a:solidFill>
                  <a:schemeClr val="tx1">
                    <a:lumMod val="20000"/>
                    <a:lumOff val="80000"/>
                  </a:schemeClr>
                </a:solidFill>
              </a:rPr>
              <a:t> у </a:t>
            </a:r>
            <a:r>
              <a:rPr lang="ru-RU" sz="2400" dirty="0" err="1">
                <a:solidFill>
                  <a:schemeClr val="tx1">
                    <a:lumMod val="20000"/>
                    <a:lumOff val="80000"/>
                  </a:schemeClr>
                </a:solidFill>
              </a:rPr>
              <a:t>вигляді</a:t>
            </a:r>
            <a:r>
              <a:rPr lang="ru-RU" sz="2400" dirty="0">
                <a:solidFill>
                  <a:schemeClr val="tx1">
                    <a:lumMod val="20000"/>
                    <a:lumOff val="80000"/>
                  </a:schemeClr>
                </a:solidFill>
              </a:rPr>
              <a:t> </a:t>
            </a:r>
            <a:r>
              <a:rPr lang="ru-RU" sz="2400" dirty="0" err="1">
                <a:solidFill>
                  <a:schemeClr val="tx1">
                    <a:lumMod val="20000"/>
                    <a:lumOff val="80000"/>
                  </a:schemeClr>
                </a:solidFill>
              </a:rPr>
              <a:t>тримання</a:t>
            </a:r>
            <a:r>
              <a:rPr lang="ru-RU" sz="2400" dirty="0">
                <a:solidFill>
                  <a:schemeClr val="tx1">
                    <a:lumMod val="20000"/>
                    <a:lumOff val="80000"/>
                  </a:schemeClr>
                </a:solidFill>
              </a:rPr>
              <a:t> в </a:t>
            </a:r>
            <a:r>
              <a:rPr lang="ru-RU" sz="2400" dirty="0" err="1">
                <a:solidFill>
                  <a:schemeClr val="tx1">
                    <a:lumMod val="20000"/>
                    <a:lumOff val="80000"/>
                  </a:schemeClr>
                </a:solidFill>
              </a:rPr>
              <a:t>карцері</a:t>
            </a:r>
            <a:r>
              <a:rPr lang="ru-RU" sz="2400" dirty="0">
                <a:solidFill>
                  <a:schemeClr val="tx1">
                    <a:lumMod val="20000"/>
                    <a:lumOff val="80000"/>
                  </a:schemeClr>
                </a:solidFill>
              </a:rPr>
              <a:t>. Спальне </a:t>
            </a:r>
            <a:r>
              <a:rPr lang="ru-RU" sz="2400" dirty="0" err="1">
                <a:solidFill>
                  <a:schemeClr val="tx1">
                    <a:lumMod val="20000"/>
                    <a:lumOff val="80000"/>
                  </a:schemeClr>
                </a:solidFill>
              </a:rPr>
              <a:t>місце</a:t>
            </a:r>
            <a:r>
              <a:rPr lang="ru-RU" sz="2400" dirty="0">
                <a:solidFill>
                  <a:schemeClr val="tx1">
                    <a:lumMod val="20000"/>
                    <a:lumOff val="80000"/>
                  </a:schemeClr>
                </a:solidFill>
              </a:rPr>
              <a:t> в </a:t>
            </a:r>
            <a:r>
              <a:rPr lang="ru-RU" sz="2400" dirty="0" err="1">
                <a:solidFill>
                  <a:schemeClr val="tx1">
                    <a:lumMod val="20000"/>
                    <a:lumOff val="80000"/>
                  </a:schemeClr>
                </a:solidFill>
              </a:rPr>
              <a:t>карцері</a:t>
            </a:r>
            <a:r>
              <a:rPr lang="ru-RU" sz="2400" dirty="0">
                <a:solidFill>
                  <a:schemeClr val="tx1">
                    <a:lumMod val="20000"/>
                    <a:lumOff val="80000"/>
                  </a:schemeClr>
                </a:solidFill>
              </a:rPr>
              <a:t> </a:t>
            </a:r>
            <a:r>
              <a:rPr lang="ru-RU" sz="2400" dirty="0" err="1">
                <a:solidFill>
                  <a:schemeClr val="tx1">
                    <a:lumMod val="20000"/>
                    <a:lumOff val="80000"/>
                  </a:schemeClr>
                </a:solidFill>
              </a:rPr>
              <a:t>прибирається</a:t>
            </a:r>
            <a:r>
              <a:rPr lang="ru-RU" sz="2400" dirty="0">
                <a:solidFill>
                  <a:schemeClr val="tx1">
                    <a:lumMod val="20000"/>
                    <a:lumOff val="80000"/>
                  </a:schemeClr>
                </a:solidFill>
              </a:rPr>
              <a:t> </a:t>
            </a:r>
            <a:r>
              <a:rPr lang="ru-RU" sz="2400" dirty="0" err="1">
                <a:solidFill>
                  <a:schemeClr val="tx1">
                    <a:lumMod val="20000"/>
                    <a:lumOff val="80000"/>
                  </a:schemeClr>
                </a:solidFill>
              </a:rPr>
              <a:t>від</a:t>
            </a:r>
            <a:r>
              <a:rPr lang="ru-RU" sz="2400" dirty="0">
                <a:solidFill>
                  <a:schemeClr val="tx1">
                    <a:lumMod val="20000"/>
                    <a:lumOff val="80000"/>
                  </a:schemeClr>
                </a:solidFill>
              </a:rPr>
              <a:t> </a:t>
            </a:r>
            <a:r>
              <a:rPr lang="ru-RU" sz="2400" dirty="0" err="1">
                <a:solidFill>
                  <a:schemeClr val="tx1">
                    <a:lumMod val="20000"/>
                    <a:lumOff val="80000"/>
                  </a:schemeClr>
                </a:solidFill>
              </a:rPr>
              <a:t>вставання</a:t>
            </a:r>
            <a:r>
              <a:rPr lang="ru-RU" sz="2400" dirty="0">
                <a:solidFill>
                  <a:schemeClr val="tx1">
                    <a:lumMod val="20000"/>
                    <a:lumOff val="80000"/>
                  </a:schemeClr>
                </a:solidFill>
              </a:rPr>
              <a:t> до </a:t>
            </a:r>
            <a:r>
              <a:rPr lang="ru-RU" sz="2400" dirty="0" err="1">
                <a:solidFill>
                  <a:schemeClr val="tx1">
                    <a:lumMod val="20000"/>
                    <a:lumOff val="80000"/>
                  </a:schemeClr>
                </a:solidFill>
              </a:rPr>
              <a:t>відбою</a:t>
            </a:r>
            <a:r>
              <a:rPr lang="ru-RU" sz="2400" dirty="0">
                <a:solidFill>
                  <a:schemeClr val="tx1">
                    <a:lumMod val="20000"/>
                    <a:lumOff val="80000"/>
                  </a:schemeClr>
                </a:solidFill>
              </a:rPr>
              <a:t> (</a:t>
            </a:r>
            <a:r>
              <a:rPr lang="ru-RU" sz="2400" dirty="0" err="1">
                <a:solidFill>
                  <a:schemeClr val="tx1">
                    <a:lumMod val="20000"/>
                    <a:lumOff val="80000"/>
                  </a:schemeClr>
                </a:solidFill>
              </a:rPr>
              <a:t>пристібається</a:t>
            </a:r>
            <a:r>
              <a:rPr lang="ru-RU" sz="2400" dirty="0">
                <a:solidFill>
                  <a:schemeClr val="tx1">
                    <a:lumMod val="20000"/>
                    <a:lumOff val="80000"/>
                  </a:schemeClr>
                </a:solidFill>
              </a:rPr>
              <a:t> до </a:t>
            </a:r>
            <a:r>
              <a:rPr lang="ru-RU" sz="2400" dirty="0" err="1">
                <a:solidFill>
                  <a:schemeClr val="tx1">
                    <a:lumMod val="20000"/>
                    <a:lumOff val="80000"/>
                  </a:schemeClr>
                </a:solidFill>
              </a:rPr>
              <a:t>стіни</a:t>
            </a:r>
            <a:r>
              <a:rPr lang="ru-RU" sz="2400" dirty="0">
                <a:solidFill>
                  <a:schemeClr val="tx1">
                    <a:lumMod val="20000"/>
                    <a:lumOff val="80000"/>
                  </a:schemeClr>
                </a:solidFill>
              </a:rPr>
              <a:t>). </a:t>
            </a:r>
            <a:r>
              <a:rPr lang="ru-RU" sz="2400" dirty="0" err="1">
                <a:solidFill>
                  <a:schemeClr val="tx1">
                    <a:lumMod val="20000"/>
                    <a:lumOff val="80000"/>
                  </a:schemeClr>
                </a:solidFill>
              </a:rPr>
              <a:t>Утримання</a:t>
            </a:r>
            <a:r>
              <a:rPr lang="ru-RU" sz="2400" dirty="0">
                <a:solidFill>
                  <a:schemeClr val="tx1">
                    <a:lumMod val="20000"/>
                    <a:lumOff val="80000"/>
                  </a:schemeClr>
                </a:solidFill>
              </a:rPr>
              <a:t> </a:t>
            </a:r>
            <a:r>
              <a:rPr lang="ru-RU" sz="2400" dirty="0" err="1">
                <a:solidFill>
                  <a:schemeClr val="tx1">
                    <a:lumMod val="20000"/>
                    <a:lumOff val="80000"/>
                  </a:schemeClr>
                </a:solidFill>
              </a:rPr>
              <a:t>осіб</a:t>
            </a:r>
            <a:r>
              <a:rPr lang="ru-RU" sz="2400" dirty="0">
                <a:solidFill>
                  <a:schemeClr val="tx1">
                    <a:lumMod val="20000"/>
                    <a:lumOff val="80000"/>
                  </a:schemeClr>
                </a:solidFill>
              </a:rPr>
              <a:t> в </a:t>
            </a:r>
            <a:r>
              <a:rPr lang="ru-RU" sz="2400" dirty="0" err="1">
                <a:solidFill>
                  <a:schemeClr val="tx1">
                    <a:lumMod val="20000"/>
                    <a:lumOff val="80000"/>
                  </a:schemeClr>
                </a:solidFill>
              </a:rPr>
              <a:t>карцері</a:t>
            </a:r>
            <a:r>
              <a:rPr lang="ru-RU" sz="2400" dirty="0">
                <a:solidFill>
                  <a:schemeClr val="tx1">
                    <a:lumMod val="20000"/>
                    <a:lumOff val="80000"/>
                  </a:schemeClr>
                </a:solidFill>
              </a:rPr>
              <a:t> </a:t>
            </a:r>
            <a:r>
              <a:rPr lang="ru-RU" sz="2400" dirty="0" err="1">
                <a:solidFill>
                  <a:schemeClr val="tx1">
                    <a:lumMod val="20000"/>
                    <a:lumOff val="80000"/>
                  </a:schemeClr>
                </a:solidFill>
              </a:rPr>
              <a:t>допускається</a:t>
            </a:r>
            <a:r>
              <a:rPr lang="ru-RU" sz="2400" dirty="0">
                <a:solidFill>
                  <a:schemeClr val="tx1">
                    <a:lumMod val="20000"/>
                    <a:lumOff val="80000"/>
                  </a:schemeClr>
                </a:solidFill>
              </a:rPr>
              <a:t> як </a:t>
            </a:r>
            <a:r>
              <a:rPr lang="ru-RU" sz="2400" dirty="0" err="1">
                <a:solidFill>
                  <a:schemeClr val="tx1">
                    <a:lumMod val="20000"/>
                    <a:lumOff val="80000"/>
                  </a:schemeClr>
                </a:solidFill>
              </a:rPr>
              <a:t>дисциплінарне</a:t>
            </a:r>
            <a:r>
              <a:rPr lang="ru-RU" sz="2400" dirty="0">
                <a:solidFill>
                  <a:schemeClr val="tx1">
                    <a:lumMod val="20000"/>
                    <a:lumOff val="80000"/>
                  </a:schemeClr>
                </a:solidFill>
              </a:rPr>
              <a:t> </a:t>
            </a:r>
            <a:r>
              <a:rPr lang="ru-RU" sz="2400" dirty="0" err="1">
                <a:solidFill>
                  <a:schemeClr val="tx1">
                    <a:lumMod val="20000"/>
                    <a:lumOff val="80000"/>
                  </a:schemeClr>
                </a:solidFill>
              </a:rPr>
              <a:t>покарання</a:t>
            </a:r>
            <a:r>
              <a:rPr lang="ru-RU" sz="2400" dirty="0">
                <a:solidFill>
                  <a:schemeClr val="tx1">
                    <a:lumMod val="20000"/>
                    <a:lumOff val="80000"/>
                  </a:schemeClr>
                </a:solidFill>
              </a:rPr>
              <a:t>, за </a:t>
            </a:r>
            <a:r>
              <a:rPr lang="ru-RU" sz="2400" dirty="0" err="1">
                <a:solidFill>
                  <a:schemeClr val="tx1">
                    <a:lumMod val="20000"/>
                    <a:lumOff val="80000"/>
                  </a:schemeClr>
                </a:solidFill>
              </a:rPr>
              <a:t>розпорядженням</a:t>
            </a:r>
            <a:r>
              <a:rPr lang="ru-RU" sz="2400" dirty="0">
                <a:solidFill>
                  <a:schemeClr val="tx1">
                    <a:lumMod val="20000"/>
                    <a:lumOff val="80000"/>
                  </a:schemeClr>
                </a:solidFill>
              </a:rPr>
              <a:t> начальника ІТТ </a:t>
            </a:r>
            <a:r>
              <a:rPr lang="ru-RU" sz="2400" dirty="0" err="1">
                <a:solidFill>
                  <a:schemeClr val="tx1">
                    <a:lumMod val="20000"/>
                    <a:lumOff val="80000"/>
                  </a:schemeClr>
                </a:solidFill>
              </a:rPr>
              <a:t>або</a:t>
            </a:r>
            <a:r>
              <a:rPr lang="ru-RU" sz="2400" dirty="0">
                <a:solidFill>
                  <a:schemeClr val="tx1">
                    <a:lumMod val="20000"/>
                    <a:lumOff val="80000"/>
                  </a:schemeClr>
                </a:solidFill>
              </a:rPr>
              <a:t>, за </a:t>
            </a:r>
            <a:r>
              <a:rPr lang="ru-RU" sz="2400" dirty="0" err="1">
                <a:solidFill>
                  <a:schemeClr val="tx1">
                    <a:lumMod val="20000"/>
                    <a:lumOff val="80000"/>
                  </a:schemeClr>
                </a:solidFill>
              </a:rPr>
              <a:t>його</a:t>
            </a:r>
            <a:r>
              <a:rPr lang="ru-RU" sz="2400" dirty="0">
                <a:solidFill>
                  <a:schemeClr val="tx1">
                    <a:lumMod val="20000"/>
                    <a:lumOff val="80000"/>
                  </a:schemeClr>
                </a:solidFill>
              </a:rPr>
              <a:t> </a:t>
            </a:r>
            <a:r>
              <a:rPr lang="ru-RU" sz="2400" dirty="0" err="1">
                <a:solidFill>
                  <a:schemeClr val="tx1">
                    <a:lumMod val="20000"/>
                    <a:lumOff val="80000"/>
                  </a:schemeClr>
                </a:solidFill>
              </a:rPr>
              <a:t>відсутності</a:t>
            </a:r>
            <a:r>
              <a:rPr lang="ru-RU" sz="2400" dirty="0">
                <a:solidFill>
                  <a:schemeClr val="tx1">
                    <a:lumMod val="20000"/>
                    <a:lumOff val="80000"/>
                  </a:schemeClr>
                </a:solidFill>
              </a:rPr>
              <a:t>, </a:t>
            </a:r>
            <a:r>
              <a:rPr lang="ru-RU" sz="2400" dirty="0" err="1">
                <a:solidFill>
                  <a:schemeClr val="tx1">
                    <a:lumMod val="20000"/>
                    <a:lumOff val="80000"/>
                  </a:schemeClr>
                </a:solidFill>
              </a:rPr>
              <a:t>чергового</a:t>
            </a:r>
            <a:r>
              <a:rPr lang="ru-RU" sz="2400" dirty="0">
                <a:solidFill>
                  <a:schemeClr val="tx1">
                    <a:lumMod val="20000"/>
                    <a:lumOff val="80000"/>
                  </a:schemeClr>
                </a:solidFill>
              </a:rPr>
              <a:t> ІТТ.</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6557554" y="307521"/>
            <a:ext cx="5305562" cy="3981042"/>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29</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Прямоугольник 24"/>
          <p:cNvSpPr/>
          <p:nvPr/>
        </p:nvSpPr>
        <p:spPr>
          <a:xfrm>
            <a:off x="313507" y="2677885"/>
            <a:ext cx="7197636" cy="3515205"/>
          </a:xfrm>
          <a:prstGeom prst="rect">
            <a:avLst/>
          </a:prstGeom>
        </p:spPr>
        <p:txBody>
          <a:bodyPr wrap="square">
            <a:spAutoFit/>
          </a:bodyPr>
          <a:lstStyle/>
          <a:p>
            <a:r>
              <a:rPr lang="ru-RU" sz="2800" b="1" dirty="0" err="1">
                <a:solidFill>
                  <a:srgbClr val="FF0000"/>
                </a:solidFill>
              </a:rPr>
              <a:t>Кімната</a:t>
            </a:r>
            <a:r>
              <a:rPr lang="ru-RU" sz="2800" b="1" dirty="0">
                <a:solidFill>
                  <a:srgbClr val="FF0000"/>
                </a:solidFill>
              </a:rPr>
              <a:t> для </a:t>
            </a:r>
            <a:r>
              <a:rPr lang="ru-RU" sz="2800" b="1" dirty="0" err="1">
                <a:solidFill>
                  <a:srgbClr val="FF0000"/>
                </a:solidFill>
              </a:rPr>
              <a:t>побачень</a:t>
            </a:r>
            <a:r>
              <a:rPr lang="ru-RU" sz="2800" b="1" dirty="0">
                <a:solidFill>
                  <a:srgbClr val="FF0000"/>
                </a:solidFill>
              </a:rPr>
              <a:t> </a:t>
            </a:r>
            <a:r>
              <a:rPr lang="ru-RU" sz="2800" b="1" dirty="0">
                <a:solidFill>
                  <a:schemeClr val="tx1">
                    <a:lumMod val="20000"/>
                    <a:lumOff val="80000"/>
                  </a:schemeClr>
                </a:solidFill>
              </a:rPr>
              <a:t>– </a:t>
            </a:r>
            <a:r>
              <a:rPr lang="ru-RU" sz="2800" b="1" dirty="0" err="1">
                <a:solidFill>
                  <a:schemeClr val="tx1">
                    <a:lumMod val="20000"/>
                    <a:lumOff val="80000"/>
                  </a:schemeClr>
                </a:solidFill>
              </a:rPr>
              <a:t>окреме</a:t>
            </a:r>
            <a:r>
              <a:rPr lang="ru-RU" sz="2800" b="1" dirty="0">
                <a:solidFill>
                  <a:schemeClr val="tx1">
                    <a:lumMod val="20000"/>
                    <a:lumOff val="80000"/>
                  </a:schemeClr>
                </a:solidFill>
              </a:rPr>
              <a:t> </a:t>
            </a:r>
            <a:r>
              <a:rPr lang="ru-RU" sz="2800" b="1" dirty="0" err="1">
                <a:solidFill>
                  <a:schemeClr val="tx1">
                    <a:lumMod val="20000"/>
                    <a:lumOff val="80000"/>
                  </a:schemeClr>
                </a:solidFill>
              </a:rPr>
              <a:t>приміщення</a:t>
            </a:r>
            <a:r>
              <a:rPr lang="ru-RU" sz="2800" b="1" dirty="0">
                <a:solidFill>
                  <a:schemeClr val="tx1">
                    <a:lumMod val="20000"/>
                    <a:lumOff val="80000"/>
                  </a:schemeClr>
                </a:solidFill>
              </a:rPr>
              <a:t>, </a:t>
            </a:r>
            <a:r>
              <a:rPr lang="ru-RU" sz="2800" b="1" dirty="0" err="1">
                <a:solidFill>
                  <a:schemeClr val="tx1">
                    <a:lumMod val="20000"/>
                    <a:lumOff val="80000"/>
                  </a:schemeClr>
                </a:solidFill>
              </a:rPr>
              <a:t>функціонально</a:t>
            </a:r>
            <a:r>
              <a:rPr lang="ru-RU" sz="2800" b="1" dirty="0">
                <a:solidFill>
                  <a:schemeClr val="tx1">
                    <a:lumMod val="20000"/>
                    <a:lumOff val="80000"/>
                  </a:schemeClr>
                </a:solidFill>
              </a:rPr>
              <a:t> </a:t>
            </a:r>
            <a:r>
              <a:rPr lang="ru-RU" sz="2800" b="1" dirty="0" err="1">
                <a:solidFill>
                  <a:schemeClr val="tx1">
                    <a:lumMod val="20000"/>
                    <a:lumOff val="80000"/>
                  </a:schemeClr>
                </a:solidFill>
              </a:rPr>
              <a:t>розділе</a:t>
            </a:r>
            <a:r>
              <a:rPr lang="ru-RU" sz="2800" dirty="0" err="1">
                <a:solidFill>
                  <a:schemeClr val="tx1">
                    <a:lumMod val="20000"/>
                    <a:lumOff val="80000"/>
                  </a:schemeClr>
                </a:solidFill>
              </a:rPr>
              <a:t>не</a:t>
            </a:r>
            <a:r>
              <a:rPr lang="ru-RU" sz="2800" dirty="0">
                <a:solidFill>
                  <a:schemeClr val="tx1">
                    <a:lumMod val="20000"/>
                    <a:lumOff val="80000"/>
                  </a:schemeClr>
                </a:solidFill>
              </a:rPr>
              <a:t> на </a:t>
            </a:r>
            <a:r>
              <a:rPr lang="ru-RU" sz="2800" dirty="0" err="1">
                <a:solidFill>
                  <a:schemeClr val="tx1">
                    <a:lumMod val="20000"/>
                    <a:lumOff val="80000"/>
                  </a:schemeClr>
                </a:solidFill>
              </a:rPr>
              <a:t>дві</a:t>
            </a:r>
            <a:r>
              <a:rPr lang="ru-RU" sz="2800" dirty="0">
                <a:solidFill>
                  <a:schemeClr val="tx1">
                    <a:lumMod val="20000"/>
                    <a:lumOff val="80000"/>
                  </a:schemeClr>
                </a:solidFill>
              </a:rPr>
              <a:t> </a:t>
            </a:r>
            <a:r>
              <a:rPr lang="ru-RU" sz="2800" dirty="0" err="1">
                <a:solidFill>
                  <a:schemeClr val="tx1">
                    <a:lumMod val="20000"/>
                    <a:lumOff val="80000"/>
                  </a:schemeClr>
                </a:solidFill>
              </a:rPr>
              <a:t>зони</a:t>
            </a:r>
            <a:r>
              <a:rPr lang="ru-RU" sz="2800" dirty="0">
                <a:solidFill>
                  <a:schemeClr val="tx1">
                    <a:lumMod val="20000"/>
                    <a:lumOff val="80000"/>
                  </a:schemeClr>
                </a:solidFill>
              </a:rPr>
              <a:t>. Перша зона – для </a:t>
            </a:r>
            <a:r>
              <a:rPr lang="ru-RU" sz="2800" dirty="0" err="1">
                <a:solidFill>
                  <a:schemeClr val="tx1">
                    <a:lumMod val="20000"/>
                    <a:lumOff val="80000"/>
                  </a:schemeClr>
                </a:solidFill>
              </a:rPr>
              <a:t>відвідувачів</a:t>
            </a:r>
            <a:r>
              <a:rPr lang="ru-RU" sz="2800" dirty="0">
                <a:solidFill>
                  <a:schemeClr val="tx1">
                    <a:lumMod val="20000"/>
                    <a:lumOff val="80000"/>
                  </a:schemeClr>
                </a:solidFill>
              </a:rPr>
              <a:t>, друга – для </a:t>
            </a:r>
            <a:r>
              <a:rPr lang="ru-RU" sz="2800" dirty="0" err="1">
                <a:solidFill>
                  <a:schemeClr val="tx1">
                    <a:lumMod val="20000"/>
                    <a:lumOff val="80000"/>
                  </a:schemeClr>
                </a:solidFill>
              </a:rPr>
              <a:t>утримуваних</a:t>
            </a:r>
            <a:r>
              <a:rPr lang="ru-RU" sz="2800" dirty="0">
                <a:solidFill>
                  <a:schemeClr val="tx1">
                    <a:lumMod val="20000"/>
                    <a:lumOff val="80000"/>
                  </a:schemeClr>
                </a:solidFill>
              </a:rPr>
              <a:t>.</a:t>
            </a:r>
          </a:p>
          <a:p>
            <a:r>
              <a:rPr lang="ru-RU" sz="2800" dirty="0" err="1">
                <a:solidFill>
                  <a:schemeClr val="tx1">
                    <a:lumMod val="20000"/>
                    <a:lumOff val="80000"/>
                  </a:schemeClr>
                </a:solidFill>
              </a:rPr>
              <a:t>Зони</a:t>
            </a:r>
            <a:r>
              <a:rPr lang="ru-RU" sz="2800" dirty="0">
                <a:solidFill>
                  <a:schemeClr val="tx1">
                    <a:lumMod val="20000"/>
                    <a:lumOff val="80000"/>
                  </a:schemeClr>
                </a:solidFill>
              </a:rPr>
              <a:t> </a:t>
            </a:r>
            <a:r>
              <a:rPr lang="ru-RU" sz="2800" dirty="0" err="1">
                <a:solidFill>
                  <a:schemeClr val="tx1">
                    <a:lumMod val="20000"/>
                    <a:lumOff val="80000"/>
                  </a:schemeClr>
                </a:solidFill>
              </a:rPr>
              <a:t>між</a:t>
            </a:r>
            <a:r>
              <a:rPr lang="ru-RU" sz="2800" dirty="0">
                <a:solidFill>
                  <a:schemeClr val="tx1">
                    <a:lumMod val="20000"/>
                    <a:lumOff val="80000"/>
                  </a:schemeClr>
                </a:solidFill>
              </a:rPr>
              <a:t> собою </a:t>
            </a:r>
            <a:r>
              <a:rPr lang="ru-RU" sz="2800" dirty="0" err="1">
                <a:solidFill>
                  <a:schemeClr val="tx1">
                    <a:lumMod val="20000"/>
                    <a:lumOff val="80000"/>
                  </a:schemeClr>
                </a:solidFill>
              </a:rPr>
              <a:t>мають</a:t>
            </a:r>
            <a:r>
              <a:rPr lang="ru-RU" sz="2800" dirty="0">
                <a:solidFill>
                  <a:schemeClr val="tx1">
                    <a:lumMod val="20000"/>
                    <a:lumOff val="80000"/>
                  </a:schemeClr>
                </a:solidFill>
              </a:rPr>
              <a:t> бути </a:t>
            </a:r>
            <a:r>
              <a:rPr lang="ru-RU" sz="2800" dirty="0" err="1">
                <a:solidFill>
                  <a:schemeClr val="tx1">
                    <a:lumMod val="20000"/>
                    <a:lumOff val="80000"/>
                  </a:schemeClr>
                </a:solidFill>
              </a:rPr>
              <a:t>розділені</a:t>
            </a:r>
            <a:r>
              <a:rPr lang="ru-RU" sz="2800" dirty="0">
                <a:solidFill>
                  <a:schemeClr val="tx1">
                    <a:lumMod val="20000"/>
                    <a:lumOff val="80000"/>
                  </a:schemeClr>
                </a:solidFill>
              </a:rPr>
              <a:t> перегородкою. </a:t>
            </a:r>
            <a:r>
              <a:rPr lang="ru-RU" sz="2800" dirty="0" err="1">
                <a:solidFill>
                  <a:schemeClr val="tx1">
                    <a:lumMod val="20000"/>
                    <a:lumOff val="80000"/>
                  </a:schemeClr>
                </a:solidFill>
              </a:rPr>
              <a:t>Зазвичай</a:t>
            </a:r>
            <a:r>
              <a:rPr lang="ru-RU" sz="2800" dirty="0">
                <a:solidFill>
                  <a:schemeClr val="tx1">
                    <a:lumMod val="20000"/>
                    <a:lumOff val="80000"/>
                  </a:schemeClr>
                </a:solidFill>
              </a:rPr>
              <a:t> </a:t>
            </a:r>
            <a:r>
              <a:rPr lang="ru-RU" sz="2800" dirty="0" err="1">
                <a:solidFill>
                  <a:schemeClr val="tx1">
                    <a:lumMod val="20000"/>
                    <a:lumOff val="80000"/>
                  </a:schemeClr>
                </a:solidFill>
              </a:rPr>
              <a:t>ця</a:t>
            </a:r>
            <a:r>
              <a:rPr lang="ru-RU" sz="2800" dirty="0">
                <a:solidFill>
                  <a:schemeClr val="tx1">
                    <a:lumMod val="20000"/>
                    <a:lumOff val="80000"/>
                  </a:schemeClr>
                </a:solidFill>
              </a:rPr>
              <a:t> </a:t>
            </a:r>
            <a:r>
              <a:rPr lang="ru-RU" sz="2800" dirty="0" err="1">
                <a:solidFill>
                  <a:schemeClr val="tx1">
                    <a:lumMod val="20000"/>
                    <a:lumOff val="80000"/>
                  </a:schemeClr>
                </a:solidFill>
              </a:rPr>
              <a:t>кімната</a:t>
            </a:r>
            <a:r>
              <a:rPr lang="ru-RU" sz="2800" dirty="0">
                <a:solidFill>
                  <a:schemeClr val="tx1">
                    <a:lumMod val="20000"/>
                    <a:lumOff val="80000"/>
                  </a:schemeClr>
                </a:solidFill>
              </a:rPr>
              <a:t> </a:t>
            </a:r>
            <a:r>
              <a:rPr lang="ru-RU" sz="2800" dirty="0" err="1">
                <a:solidFill>
                  <a:schemeClr val="tx1">
                    <a:lumMod val="20000"/>
                    <a:lumOff val="80000"/>
                  </a:schemeClr>
                </a:solidFill>
              </a:rPr>
              <a:t>має</a:t>
            </a:r>
            <a:r>
              <a:rPr lang="ru-RU" sz="2800" dirty="0">
                <a:solidFill>
                  <a:schemeClr val="tx1">
                    <a:lumMod val="20000"/>
                    <a:lumOff val="80000"/>
                  </a:schemeClr>
                </a:solidFill>
              </a:rPr>
              <a:t> два </a:t>
            </a:r>
            <a:r>
              <a:rPr lang="ru-RU" sz="2800" dirty="0" err="1">
                <a:solidFill>
                  <a:schemeClr val="tx1">
                    <a:lumMod val="20000"/>
                    <a:lumOff val="80000"/>
                  </a:schemeClr>
                </a:solidFill>
              </a:rPr>
              <a:t>окремі</a:t>
            </a:r>
            <a:r>
              <a:rPr lang="ru-RU" sz="2800" dirty="0">
                <a:solidFill>
                  <a:schemeClr val="tx1">
                    <a:lumMod val="20000"/>
                    <a:lumOff val="80000"/>
                  </a:schemeClr>
                </a:solidFill>
              </a:rPr>
              <a:t> входи (для </a:t>
            </a:r>
            <a:r>
              <a:rPr lang="ru-RU" sz="2800" dirty="0" err="1">
                <a:solidFill>
                  <a:schemeClr val="tx1">
                    <a:lumMod val="20000"/>
                    <a:lumOff val="80000"/>
                  </a:schemeClr>
                </a:solidFill>
              </a:rPr>
              <a:t>відвідувачів</a:t>
            </a:r>
            <a:r>
              <a:rPr lang="ru-RU" sz="2800" dirty="0">
                <a:solidFill>
                  <a:schemeClr val="tx1">
                    <a:lumMod val="20000"/>
                    <a:lumOff val="80000"/>
                  </a:schemeClr>
                </a:solidFill>
              </a:rPr>
              <a:t> та для </a:t>
            </a:r>
            <a:r>
              <a:rPr lang="ru-RU" sz="2800" dirty="0" err="1">
                <a:solidFill>
                  <a:schemeClr val="tx1">
                    <a:lumMod val="20000"/>
                    <a:lumOff val="80000"/>
                  </a:schemeClr>
                </a:solidFill>
              </a:rPr>
              <a:t>утримуваних</a:t>
            </a:r>
            <a:r>
              <a:rPr lang="ru-RU" sz="2800" dirty="0">
                <a:solidFill>
                  <a:schemeClr val="tx1">
                    <a:lumMod val="20000"/>
                    <a:lumOff val="80000"/>
                  </a:schemeClr>
                </a:solidFill>
              </a:rPr>
              <a:t> </a:t>
            </a:r>
            <a:r>
              <a:rPr lang="ru-RU" sz="2800" dirty="0" err="1">
                <a:solidFill>
                  <a:schemeClr val="tx1">
                    <a:lumMod val="20000"/>
                    <a:lumOff val="80000"/>
                  </a:schemeClr>
                </a:solidFill>
              </a:rPr>
              <a:t>осіб</a:t>
            </a:r>
            <a:r>
              <a:rPr lang="ru-RU" sz="2800" dirty="0">
                <a:solidFill>
                  <a:schemeClr val="tx1">
                    <a:lumMod val="20000"/>
                    <a:lumOff val="80000"/>
                  </a:schemeClr>
                </a:solidFill>
              </a:rPr>
              <a:t>).</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a:t>
            </a:fld>
            <a:endParaRPr lang="ru-RU" sz="1200" noProof="1"/>
          </a:p>
        </p:txBody>
      </p:sp>
      <p:sp>
        <p:nvSpPr>
          <p:cNvPr id="13" name="Текст 41"/>
          <p:cNvSpPr>
            <a:spLocks noGrp="1"/>
          </p:cNvSpPr>
          <p:nvPr>
            <p:ph idx="18"/>
          </p:nvPr>
        </p:nvSpPr>
        <p:spPr>
          <a:xfrm>
            <a:off x="256032" y="292609"/>
            <a:ext cx="11658600" cy="82296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buNone/>
            </a:pPr>
            <a:r>
              <a:rPr lang="uk-U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CUSTODY RECORDS</a:t>
            </a:r>
            <a:r>
              <a:rPr lang="uk-U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1489167" y="1974029"/>
            <a:ext cx="9137468" cy="4452897"/>
          </a:xfrm>
        </p:spPr>
        <p:txBody>
          <a:bodyPr>
            <a:normAutofit fontScale="40000" lnSpcReduction="20000"/>
          </a:bodyPr>
          <a:lstStyle/>
          <a:p>
            <a:pPr algn="l">
              <a:spcAft>
                <a:spcPts val="1200"/>
              </a:spcAft>
            </a:pPr>
            <a:r>
              <a:rPr lang="uk-UA"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CUSTODY RECORDS</a:t>
            </a:r>
            <a:r>
              <a:rPr lang="uk-UA"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a:t>
            </a:r>
            <a:r>
              <a:rPr lang="uk-UA" sz="7600" b="1" dirty="0">
                <a:ln w="11430"/>
                <a:solidFill>
                  <a:srgbClr val="FFFFFF"/>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історія виникнення, компоненти системи</a:t>
            </a:r>
          </a:p>
          <a:p>
            <a:pPr algn="l">
              <a:spcAft>
                <a:spcPts val="1200"/>
              </a:spcAft>
            </a:pPr>
            <a:r>
              <a:rPr lang="uk-UA" sz="7600" b="1" dirty="0">
                <a:ln w="11430"/>
                <a:solidFill>
                  <a:srgbClr val="FFFFFF"/>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Ізолятор тимчасового тримання: поняття, особливості функціонування</a:t>
            </a:r>
          </a:p>
          <a:p>
            <a:pPr algn="l">
              <a:spcAft>
                <a:spcPts val="1200"/>
              </a:spcAft>
            </a:pPr>
            <a:r>
              <a:rPr lang="uk-UA" sz="7600" b="1" dirty="0">
                <a:ln w="11430"/>
                <a:solidFill>
                  <a:srgbClr val="FFFFFF"/>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Стандарти забезпечення прав затриманих</a:t>
            </a:r>
          </a:p>
          <a:p>
            <a:pPr algn="l">
              <a:spcAft>
                <a:spcPts val="1200"/>
              </a:spcAft>
            </a:pPr>
            <a:r>
              <a:rPr lang="uk-UA" sz="7600" b="1" dirty="0">
                <a:ln w="11430"/>
                <a:solidFill>
                  <a:srgbClr val="FFFFFF"/>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Національний превентивний механізм: особливості реалізації в умовах функціонування системи</a:t>
            </a:r>
          </a:p>
          <a:p>
            <a:pPr>
              <a:spcAft>
                <a:spcPts val="1200"/>
              </a:spcAft>
            </a:pPr>
            <a:endParaRPr lang="ru-RU" b="1" dirty="0">
              <a:ln w="11430"/>
              <a:solidFill>
                <a:schemeClr val="bg1"/>
              </a:solidFill>
              <a:effectLst>
                <a:outerShdw blurRad="50800" dist="39000" dir="5460000" algn="tl">
                  <a:srgbClr val="000000">
                    <a:alpha val="38000"/>
                  </a:srgbClr>
                </a:outerShdw>
              </a:effectLst>
            </a:endParaRPr>
          </a:p>
          <a:p>
            <a:endParaRPr lang="ru-RU" dirty="0"/>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30</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1058091" y="0"/>
            <a:ext cx="9091749" cy="1149531"/>
          </a:xfrm>
        </p:spPr>
        <p:txBody>
          <a:bodyPr>
            <a:normAutofit fontScale="925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Категорії осіб, які можуть перебувати в ІТТ (далі – затримані особи)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Стрелка вправо 8"/>
          <p:cNvSpPr/>
          <p:nvPr/>
        </p:nvSpPr>
        <p:spPr>
          <a:xfrm>
            <a:off x="248195" y="180940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171052" y="4252155"/>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953588" y="1149532"/>
            <a:ext cx="11051178" cy="2704010"/>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4. Особи, стосовно яких застосовано запобіжний захід у вигляді тримання під вартою на строк до 3 діб (якщо </a:t>
              </a:r>
              <a:r>
                <a:rPr lang="uk-UA" sz="28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доставлення</a:t>
              </a:r>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ув'язнених до слідчого ізолятора (далі – СІЗО) в цей період неможливе через віддаленість або брак належних шляхів сполучення, вони можуть утримуватися в ІТТ не більше ніж 10 діб) </a:t>
              </a:r>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 name="Группа 11"/>
          <p:cNvGrpSpPr/>
          <p:nvPr/>
        </p:nvGrpSpPr>
        <p:grpSpPr>
          <a:xfrm>
            <a:off x="875211" y="3927565"/>
            <a:ext cx="11077303" cy="1453542"/>
            <a:chOff x="1875130" y="1278552"/>
            <a:chExt cx="7757828" cy="1821248"/>
          </a:xfrm>
          <a:solidFill>
            <a:srgbClr val="5F90D7"/>
          </a:solidFill>
        </p:grpSpPr>
        <p:sp>
          <p:nvSpPr>
            <p:cNvPr id="22" name="Скругленный прямоугольник 21"/>
            <p:cNvSpPr/>
            <p:nvPr/>
          </p:nvSpPr>
          <p:spPr>
            <a:xfrm>
              <a:off x="1875130" y="1278552"/>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928473" y="1380996"/>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5. Засуджених, які прибули із СІЗО та установ виконання покарань у зв'язку із розглядом справи в суді або проведенням з ними слідчих (розшукових) дій</a:t>
              </a:r>
              <a:endParaRPr lang="ru-RU" sz="2800" b="1" dirty="0">
                <a:solidFill>
                  <a:schemeClr val="tx1">
                    <a:lumMod val="20000"/>
                    <a:lumOff val="80000"/>
                  </a:schemeClr>
                </a:solidFill>
              </a:endParaRPr>
            </a:p>
          </p:txBody>
        </p:sp>
      </p:grpSp>
      <p:sp>
        <p:nvSpPr>
          <p:cNvPr id="20" name="Стрелка вправо 19"/>
          <p:cNvSpPr/>
          <p:nvPr/>
        </p:nvSpPr>
        <p:spPr>
          <a:xfrm>
            <a:off x="218949" y="5606338"/>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11"/>
          <p:cNvGrpSpPr/>
          <p:nvPr/>
        </p:nvGrpSpPr>
        <p:grpSpPr>
          <a:xfrm>
            <a:off x="870857" y="5512525"/>
            <a:ext cx="11077303" cy="901337"/>
            <a:chOff x="1875130" y="1278552"/>
            <a:chExt cx="7757828" cy="1821248"/>
          </a:xfrm>
          <a:solidFill>
            <a:srgbClr val="5F90D7"/>
          </a:solidFill>
        </p:grpSpPr>
        <p:sp>
          <p:nvSpPr>
            <p:cNvPr id="26" name="Скругленный прямоугольник 25"/>
            <p:cNvSpPr/>
            <p:nvPr/>
          </p:nvSpPr>
          <p:spPr>
            <a:xfrm>
              <a:off x="1875130" y="1278552"/>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Скругленный прямоугольник 4"/>
            <p:cNvSpPr/>
            <p:nvPr/>
          </p:nvSpPr>
          <p:spPr>
            <a:xfrm>
              <a:off x="1928473" y="130181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solidFill>
                    <a:schemeClr val="tx1">
                      <a:lumMod val="20000"/>
                      <a:lumOff val="80000"/>
                    </a:schemeClr>
                  </a:solidFill>
                </a:rPr>
                <a:t>6. Адміністративно арештованих </a:t>
              </a:r>
              <a:endParaRPr lang="ru-RU" sz="2800" b="1" dirty="0">
                <a:solidFill>
                  <a:schemeClr val="tx1">
                    <a:lumMod val="20000"/>
                    <a:lumOff val="80000"/>
                  </a:schemeClr>
                </a:solidFill>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3"/>
                                        </p:tgtEl>
                                      </p:cBhvr>
                                    </p:animEffect>
                                    <p:set>
                                      <p:cBhvr>
                                        <p:cTn id="33" dur="1" fill="hold">
                                          <p:stCondLst>
                                            <p:cond delay="19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4"/>
                                        </p:tgtEl>
                                      </p:cBhvr>
                                    </p:animEffect>
                                    <p:set>
                                      <p:cBhvr>
                                        <p:cTn id="45" dur="1" fill="hold">
                                          <p:stCondLst>
                                            <p:cond delay="19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5"/>
                                        </p:tgtEl>
                                      </p:cBhvr>
                                    </p:animEffect>
                                    <p:set>
                                      <p:cBhvr>
                                        <p:cTn id="6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31</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0" y="2299062"/>
            <a:ext cx="12192000" cy="299139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Aft>
                <a:spcPts val="1200"/>
              </a:spcAft>
              <a:buNone/>
            </a:pPr>
            <a:r>
              <a:rPr lang="ru-RU"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Segoe UI Semibold" panose="020B0702040204020203" pitchFamily="34" charset="0"/>
              </a:rPr>
              <a:t>Стандарти забезпечення прав затриманих, які перебувають в ІТТ</a:t>
            </a:r>
          </a:p>
          <a:p>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32</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2464527" y="313508"/>
            <a:ext cx="6705599" cy="914401"/>
          </a:xfrm>
        </p:spPr>
        <p:txBody>
          <a:bodyPr>
            <a:normAutofit/>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Право на життя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Стрелка вправо 8"/>
          <p:cNvSpPr/>
          <p:nvPr/>
        </p:nvSpPr>
        <p:spPr>
          <a:xfrm>
            <a:off x="562938" y="152201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62939" y="3128748"/>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549874" y="472241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1378039" y="1097282"/>
            <a:ext cx="9921331" cy="1453542"/>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Стаття  2 Європейської конвенції про захист прав і основоположних свобод: Право кожного на життя має охороняти закон</a:t>
              </a:r>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 name="Группа 11"/>
          <p:cNvGrpSpPr/>
          <p:nvPr/>
        </p:nvGrpSpPr>
        <p:grpSpPr>
          <a:xfrm>
            <a:off x="1360623" y="2817223"/>
            <a:ext cx="9925686" cy="1453542"/>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Стаття 27 Конституції України: кожна людина має невід'ємне право на життя</a:t>
              </a:r>
              <a:endParaRPr lang="ru-RU" sz="2800" b="1" dirty="0">
                <a:solidFill>
                  <a:schemeClr val="tx1">
                    <a:lumMod val="20000"/>
                    <a:lumOff val="80000"/>
                  </a:schemeClr>
                </a:solidFill>
              </a:endParaRPr>
            </a:p>
          </p:txBody>
        </p:sp>
      </p:grpSp>
      <p:grpSp>
        <p:nvGrpSpPr>
          <p:cNvPr id="5" name="Группа 11"/>
          <p:cNvGrpSpPr/>
          <p:nvPr/>
        </p:nvGrpSpPr>
        <p:grpSpPr>
          <a:xfrm>
            <a:off x="1330143" y="4432663"/>
            <a:ext cx="9982291" cy="2020388"/>
            <a:chOff x="1773032" y="1556798"/>
            <a:chExt cx="7757828" cy="1821248"/>
          </a:xfrm>
          <a:solidFill>
            <a:srgbClr val="5F90D7"/>
          </a:solidFill>
        </p:grpSpPr>
        <p:sp>
          <p:nvSpPr>
            <p:cNvPr id="29" name="Скругленный прямоугольник 28"/>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Статтею 2 Конвенції про захист прав людини і основоположних свобод та статтею 27 Конституції України встановлено право кожного захищати своє життя і здоров'я </a:t>
              </a:r>
              <a:endParaRPr lang="ru-RU" sz="2800" dirty="0">
                <a:solidFill>
                  <a:schemeClr val="tx1">
                    <a:lumMod val="20000"/>
                    <a:lumOff val="80000"/>
                  </a:schemeClr>
                </a:solidFill>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3"/>
                                        </p:tgtEl>
                                      </p:cBhvr>
                                    </p:animEffect>
                                    <p:set>
                                      <p:cBhvr>
                                        <p:cTn id="40" dur="1" fill="hold">
                                          <p:stCondLst>
                                            <p:cond delay="19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4"/>
                                        </p:tgtEl>
                                      </p:cBhvr>
                                    </p:animEffect>
                                    <p:set>
                                      <p:cBhvr>
                                        <p:cTn id="52" dur="1" fill="hold">
                                          <p:stCondLst>
                                            <p:cond delay="19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5"/>
                                        </p:tgtEl>
                                      </p:cBhvr>
                                    </p:animEffect>
                                    <p:set>
                                      <p:cBhvr>
                                        <p:cTn id="6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33</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2464527" y="313508"/>
            <a:ext cx="6705599" cy="914401"/>
          </a:xfrm>
        </p:spPr>
        <p:txBody>
          <a:bodyPr>
            <a:normAutofit/>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Заборона катування</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10" name="Стрелка вправо 9"/>
          <p:cNvSpPr/>
          <p:nvPr/>
        </p:nvSpPr>
        <p:spPr>
          <a:xfrm>
            <a:off x="562939" y="3128748"/>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1378039" y="1097281"/>
            <a:ext cx="9921331" cy="5564776"/>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0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Стаття  29 Конституції України: кожна людина має право на свободу та особисту недоторканість.</a:t>
              </a:r>
            </a:p>
            <a:p>
              <a:r>
                <a:rPr lang="uk-UA" sz="20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Ніхто не може бути заарештований або утримуватися під вартою інакше як за вмотивованим рішенням суду і тільки на підставах та в порядку, встановлених законом.</a:t>
              </a:r>
            </a:p>
            <a:p>
              <a:r>
                <a:rPr lang="uk-UA" sz="20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У разі нагальної необхідності запобігти злочинові чи його перепинити уповноважені на те законом органи можуть застосувати тримання особи під вартою як тимчасовий запобіжний захід, </a:t>
              </a:r>
              <a:r>
                <a:rPr lang="uk-UA" sz="20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обгрунтованість</a:t>
              </a:r>
              <a:r>
                <a:rPr lang="uk-UA" sz="20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якого протягом 72 годин має перевірити суд. </a:t>
              </a:r>
            </a:p>
            <a:p>
              <a:r>
                <a:rPr lang="uk-UA" sz="20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Затримана особа негайно звільняється, якщо протягом 72 годин з моменту затримання їй не вручено вмотивованого рішення суду про тримання під вартою </a:t>
              </a:r>
            </a:p>
            <a:p>
              <a:r>
                <a:rPr lang="uk-UA" sz="20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Кожному заарештованому або затриманому має бути невідкладно повідомлено про мотиви арешту чи затримання, роз'яснено його права та надано можливість з моменту затримання захищати себе особисто та користуватися правничою допомогою захисника. </a:t>
              </a:r>
            </a:p>
            <a:p>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3"/>
                                        </p:tgtEl>
                                      </p:cBhvr>
                                    </p:animEffect>
                                    <p:set>
                                      <p:cBhvr>
                                        <p:cTn id="26"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images (1).jpg"/>
          <p:cNvPicPr>
            <a:picLocks noChangeAspect="1"/>
          </p:cNvPicPr>
          <p:nvPr/>
        </p:nvPicPr>
        <p:blipFill>
          <a:blip r:embed="rId3" cstate="print"/>
          <a:stretch>
            <a:fillRect/>
          </a:stretch>
        </p:blipFill>
        <p:spPr>
          <a:xfrm>
            <a:off x="8536080" y="228599"/>
            <a:ext cx="3673911" cy="2083527"/>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34</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535577" y="209005"/>
            <a:ext cx="9457509" cy="914401"/>
          </a:xfrm>
        </p:spPr>
        <p:txBody>
          <a:bodyPr>
            <a:normAutofit fontScale="85000" lnSpcReduction="200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В ІТТ порушення права особи на свободу можуть полягати у наступному:</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10" name="Стрелка вправо 9"/>
          <p:cNvSpPr/>
          <p:nvPr/>
        </p:nvSpPr>
        <p:spPr>
          <a:xfrm>
            <a:off x="562939" y="2188223"/>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1378039" y="1606731"/>
            <a:ext cx="9921331" cy="1881052"/>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44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1. Незаконне поміщення особи в ІТТ</a:t>
              </a:r>
            </a:p>
            <a:p>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2" name="Группа 11"/>
          <p:cNvGrpSpPr/>
          <p:nvPr/>
        </p:nvGrpSpPr>
        <p:grpSpPr>
          <a:xfrm>
            <a:off x="1399811" y="3679371"/>
            <a:ext cx="9921331" cy="2551612"/>
            <a:chOff x="1773032" y="1556798"/>
            <a:chExt cx="7757828" cy="1821248"/>
          </a:xfrm>
          <a:solidFill>
            <a:srgbClr val="5F90D7"/>
          </a:solidFill>
        </p:grpSpPr>
        <p:sp>
          <p:nvSpPr>
            <p:cNvPr id="13" name="Скругленный прямоугольник 12"/>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44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2. Тримання осіб в ІТТ з перевищенням терміну, дозволеного законодавством</a:t>
              </a:r>
            </a:p>
            <a:p>
              <a:endParaRPr lang="uk-UA" sz="2800" dirty="0">
                <a:solidFill>
                  <a:schemeClr val="tx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Стрелка вправо 14"/>
          <p:cNvSpPr/>
          <p:nvPr/>
        </p:nvSpPr>
        <p:spPr>
          <a:xfrm>
            <a:off x="623899" y="411717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3"/>
                                        </p:tgtEl>
                                      </p:cBhvr>
                                    </p:animEffect>
                                    <p:set>
                                      <p:cBhvr>
                                        <p:cTn id="26" dur="1" fill="hold">
                                          <p:stCondLst>
                                            <p:cond delay="19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000"/>
                                        <p:tgtEl>
                                          <p:spTgt spid="12"/>
                                        </p:tgtEl>
                                      </p:cBhvr>
                                    </p:animEffect>
                                    <p:set>
                                      <p:cBhvr>
                                        <p:cTn id="38" dur="1" fill="hold">
                                          <p:stCondLst>
                                            <p:cond delay="19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35</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2464527" y="313508"/>
            <a:ext cx="6705599" cy="914401"/>
          </a:xfrm>
        </p:spPr>
        <p:txBody>
          <a:bodyPr>
            <a:normAutofit fontScale="92500" lnSpcReduction="200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Право на охорону здоров'я та медичну допомогу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grpSp>
        <p:nvGrpSpPr>
          <p:cNvPr id="4" name="Группа 11"/>
          <p:cNvGrpSpPr/>
          <p:nvPr/>
        </p:nvGrpSpPr>
        <p:grpSpPr>
          <a:xfrm>
            <a:off x="707479" y="1685109"/>
            <a:ext cx="9886497" cy="4219303"/>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Стаття 49 Конституції України: кожен має право на охорону здоров'я, медичну допомогу та медичне страхування. Держава створює умови для ефективного і доступного для всіх громадян медичного обслуговування.</a:t>
              </a:r>
              <a:endParaRPr lang="ru-RU" sz="2800" b="1" dirty="0">
                <a:solidFill>
                  <a:schemeClr val="tx1">
                    <a:lumMod val="20000"/>
                    <a:lumOff val="80000"/>
                  </a:schemeClr>
                </a:solidFill>
              </a:endParaRPr>
            </a:p>
          </p:txBody>
        </p:sp>
      </p:grpSp>
      <p:sp>
        <p:nvSpPr>
          <p:cNvPr id="20" name="Прямоугольник 19"/>
          <p:cNvSpPr/>
          <p:nvPr/>
        </p:nvSpPr>
        <p:spPr>
          <a:xfrm>
            <a:off x="9588137" y="200495"/>
            <a:ext cx="2282965" cy="3143596"/>
          </a:xfrm>
          <a:prstGeom prst="rect">
            <a:avLst/>
          </a:prstGeom>
          <a:blipFill>
            <a:blip r:embed="rId4" cstate="print">
              <a:extLst>
                <a:ext uri="{28A0092B-C50C-407E-A947-70E740481C1C}">
                  <a14:useLocalDpi xmlns:a14="http://schemas.microsoft.com/office/drawing/2010/main" val="0"/>
                </a:ext>
              </a:extLst>
            </a:blip>
            <a:srcRect/>
            <a:stretch>
              <a:fillRect l="-20000" r="-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srcRect/>
          <a:stretch>
            <a:fillRect/>
          </a:stretch>
        </p:blipFill>
        <p:spPr bwMode="auto">
          <a:xfrm>
            <a:off x="9387461" y="346710"/>
            <a:ext cx="2567095" cy="1926227"/>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36</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1240971" y="0"/>
            <a:ext cx="9248503" cy="914401"/>
          </a:xfrm>
        </p:spPr>
        <p:txBody>
          <a:bodyPr>
            <a:normAutofit fontScale="85000" lnSpcReduction="200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Ознаки порушення Права на охорону здоров'я та медичну допомогу в ІТТ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Стрелка вправо 8"/>
          <p:cNvSpPr/>
          <p:nvPr/>
        </p:nvSpPr>
        <p:spPr>
          <a:xfrm>
            <a:off x="562938" y="152201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62939" y="3128748"/>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549874" y="472241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1378039" y="1097282"/>
            <a:ext cx="7922715" cy="1453542"/>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53820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solidFill>
                    <a:schemeClr val="tx1">
                      <a:lumMod val="20000"/>
                      <a:lumOff val="80000"/>
                    </a:schemeClr>
                  </a:solidFill>
                  <a:ea typeface="Calibri" panose="020F0502020204030204" pitchFamily="34" charset="0"/>
                  <a:cs typeface="Times New Roman" panose="02020603050405020304" pitchFamily="18" charset="0"/>
                </a:rPr>
                <a:t>1. Ненадання медичної допомоги, якщо особа її потребувала або вимагала, зокрема лікарем, якого обрала затримана особа</a:t>
              </a:r>
            </a:p>
          </p:txBody>
        </p:sp>
      </p:grpSp>
      <p:grpSp>
        <p:nvGrpSpPr>
          <p:cNvPr id="4" name="Группа 11"/>
          <p:cNvGrpSpPr/>
          <p:nvPr/>
        </p:nvGrpSpPr>
        <p:grpSpPr>
          <a:xfrm>
            <a:off x="1360623" y="2817223"/>
            <a:ext cx="9925686" cy="1453542"/>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2</a:t>
              </a:r>
              <a:r>
                <a:rPr lang="uk-UA" sz="2800" b="1" dirty="0">
                  <a:ln w="11430"/>
                  <a:solidFill>
                    <a:schemeClr val="tx1">
                      <a:lumMod val="20000"/>
                      <a:lumOff val="80000"/>
                    </a:schemeClr>
                  </a:solidFill>
                  <a:effectLst>
                    <a:outerShdw blurRad="50800" dist="39000" dir="5460000" algn="tl">
                      <a:srgbClr val="000000">
                        <a:alpha val="38000"/>
                      </a:srgbClr>
                    </a:outerShdw>
                  </a:effectLst>
                  <a:cs typeface="Segoe UI Semibold" panose="020B0702040204020203" pitchFamily="34" charset="0"/>
                </a:rPr>
                <a:t>. Ненадання медичної допомоги в разі потреби, невиконання рекомендацій лікаря щодо госпіталізації чи додаткового медичного обстеження</a:t>
              </a:r>
              <a:endParaRPr lang="ru-RU" sz="2800" b="1" dirty="0">
                <a:solidFill>
                  <a:schemeClr val="tx1">
                    <a:lumMod val="20000"/>
                    <a:lumOff val="80000"/>
                  </a:schemeClr>
                </a:solidFill>
              </a:endParaRPr>
            </a:p>
          </p:txBody>
        </p:sp>
      </p:grpSp>
      <p:grpSp>
        <p:nvGrpSpPr>
          <p:cNvPr id="5" name="Группа 11"/>
          <p:cNvGrpSpPr/>
          <p:nvPr/>
        </p:nvGrpSpPr>
        <p:grpSpPr>
          <a:xfrm>
            <a:off x="1330143" y="4432663"/>
            <a:ext cx="9982291" cy="2020388"/>
            <a:chOff x="1773032" y="1556798"/>
            <a:chExt cx="7757828" cy="1821248"/>
          </a:xfrm>
          <a:solidFill>
            <a:srgbClr val="5F90D7"/>
          </a:solidFill>
        </p:grpSpPr>
        <p:sp>
          <p:nvSpPr>
            <p:cNvPr id="29" name="Скругленный прямоугольник 28"/>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3. Браку медичних препаратів для надання медичної допомоги особам у разі потреби або прострочений термін дії ліків в аптечках</a:t>
              </a:r>
              <a:endParaRPr lang="ru-RU" sz="2800" dirty="0">
                <a:solidFill>
                  <a:schemeClr val="tx1">
                    <a:lumMod val="20000"/>
                    <a:lumOff val="80000"/>
                  </a:schemeClr>
                </a:solidFill>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3"/>
                                        </p:tgtEl>
                                      </p:cBhvr>
                                    </p:animEffect>
                                    <p:set>
                                      <p:cBhvr>
                                        <p:cTn id="40" dur="1" fill="hold">
                                          <p:stCondLst>
                                            <p:cond delay="19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4"/>
                                        </p:tgtEl>
                                      </p:cBhvr>
                                    </p:animEffect>
                                    <p:set>
                                      <p:cBhvr>
                                        <p:cTn id="52" dur="1" fill="hold">
                                          <p:stCondLst>
                                            <p:cond delay="19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5"/>
                                        </p:tgtEl>
                                      </p:cBhvr>
                                    </p:animEffect>
                                    <p:set>
                                      <p:cBhvr>
                                        <p:cTn id="6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37</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1776548" y="195942"/>
            <a:ext cx="9248503" cy="914401"/>
          </a:xfrm>
        </p:spPr>
        <p:txBody>
          <a:bodyPr>
            <a:normAutofit fontScale="85000" lnSpcReduction="200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Ознаки порушення Права на охорону здоров'я та медичну допомогу в ІТТ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Стрелка вправо 8"/>
          <p:cNvSpPr/>
          <p:nvPr/>
        </p:nvSpPr>
        <p:spPr>
          <a:xfrm>
            <a:off x="471498" y="216209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93122" y="3860268"/>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1"/>
          <p:cNvGrpSpPr/>
          <p:nvPr/>
        </p:nvGrpSpPr>
        <p:grpSpPr>
          <a:xfrm>
            <a:off x="1351913" y="1750425"/>
            <a:ext cx="9921331" cy="1453542"/>
            <a:chOff x="1773032" y="1556798"/>
            <a:chExt cx="7757828" cy="1821248"/>
          </a:xfrm>
          <a:solidFill>
            <a:srgbClr val="5F90D7"/>
          </a:solidFill>
        </p:grpSpPr>
        <p:sp>
          <p:nvSpPr>
            <p:cNvPr id="17" name="Скругленный прямоугольник 16"/>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solidFill>
                    <a:schemeClr val="tx1">
                      <a:lumMod val="20000"/>
                      <a:lumOff val="80000"/>
                    </a:schemeClr>
                  </a:solidFill>
                  <a:ea typeface="Calibri" panose="020F0502020204030204" pitchFamily="34" charset="0"/>
                  <a:cs typeface="Times New Roman" panose="02020603050405020304" pitchFamily="18" charset="0"/>
                </a:rPr>
                <a:t>4. Невиконання рекомендацій лікарів щодо госпіталізації або організації додаткового медичного обстеження осіб. Які перебувають в ІТТ</a:t>
              </a:r>
            </a:p>
          </p:txBody>
        </p:sp>
      </p:grpSp>
      <p:grpSp>
        <p:nvGrpSpPr>
          <p:cNvPr id="4" name="Группа 11"/>
          <p:cNvGrpSpPr/>
          <p:nvPr/>
        </p:nvGrpSpPr>
        <p:grpSpPr>
          <a:xfrm>
            <a:off x="1308372" y="3640183"/>
            <a:ext cx="9925686" cy="1453542"/>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5. Відсутність в ІТТ персоналу, який пройшов відповідне навчання для надання </a:t>
              </a:r>
              <a:r>
                <a:rPr lang="uk-UA" sz="28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домедичної</a:t>
              </a:r>
              <a:r>
                <a:rPr lang="uk-UA" sz="28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допомоги.</a:t>
              </a:r>
              <a:endParaRPr lang="ru-RU" sz="2800" b="1" dirty="0">
                <a:solidFill>
                  <a:schemeClr val="tx1">
                    <a:lumMod val="20000"/>
                    <a:lumOff val="80000"/>
                  </a:schemeClr>
                </a:solidFill>
              </a:endParaRPr>
            </a:p>
          </p:txBody>
        </p:sp>
      </p:gr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3"/>
                                        </p:tgtEl>
                                      </p:cBhvr>
                                    </p:animEffect>
                                    <p:set>
                                      <p:cBhvr>
                                        <p:cTn id="33" dur="1" fill="hold">
                                          <p:stCondLst>
                                            <p:cond delay="19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4"/>
                                        </p:tgtEl>
                                      </p:cBhvr>
                                    </p:animEffect>
                                    <p:set>
                                      <p:cBhvr>
                                        <p:cTn id="4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8686799" y="248195"/>
            <a:ext cx="3226525" cy="2299062"/>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38</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Текст 15"/>
          <p:cNvSpPr>
            <a:spLocks noGrp="1"/>
          </p:cNvSpPr>
          <p:nvPr>
            <p:ph type="body" sz="quarter" idx="19"/>
          </p:nvPr>
        </p:nvSpPr>
        <p:spPr>
          <a:xfrm>
            <a:off x="1563189" y="313508"/>
            <a:ext cx="6705599" cy="914401"/>
          </a:xfrm>
        </p:spPr>
        <p:txBody>
          <a:bodyPr>
            <a:normAutofit fontScale="62500" lnSpcReduction="200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Право на достатній життєвий рівень, що включає достатнє харчування, одяг, житло  </a:t>
            </a:r>
          </a:p>
          <a:p>
            <a:pPr algn="l">
              <a:buNone/>
            </a:pP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26" name="Текст 15"/>
          <p:cNvSpPr>
            <a:spLocks noGrp="1"/>
          </p:cNvSpPr>
          <p:nvPr>
            <p:ph type="body" sz="quarter" idx="19"/>
          </p:nvPr>
        </p:nvSpPr>
        <p:spPr>
          <a:xfrm>
            <a:off x="378822" y="1175657"/>
            <a:ext cx="8987246" cy="5682343"/>
          </a:xfrm>
        </p:spPr>
        <p:txBody>
          <a:bodyPr>
            <a:normAutofit fontScale="70000" lnSpcReduction="20000"/>
          </a:bodyPr>
          <a:lstStyle/>
          <a:p>
            <a:pPr marL="514350" indent="-514350" algn="l">
              <a:buNone/>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a:t>
            </a: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Стаття 48 Конституції України.</a:t>
            </a:r>
          </a:p>
          <a:p>
            <a:pPr marL="514350" indent="-514350" algn="l">
              <a:buNone/>
            </a:pPr>
            <a:endPar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a:p>
            <a:pPr algn="l">
              <a:buNone/>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До </a:t>
            </a:r>
            <a:r>
              <a:rPr lang="uk-UA" sz="3200" b="1" dirty="0" err="1">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НЕ</a:t>
            </a:r>
            <a:r>
              <a:rPr lang="uk-UA" sz="32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належних</a:t>
            </a: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умов утримання (перебування) в ІТТ можемо віднести наступні:</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Недотримання вимог щодо вільної житлової площі для затриманих осіб (має бути не менш ніж 4 м </a:t>
            </a:r>
            <a:r>
              <a:rPr lang="uk-UA" sz="3200" b="1" dirty="0" err="1">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кв</a:t>
            </a: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на кожну особу без урахування площі санітарного вузла та місць загального користування).</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Неналежний рівень тучного та природного освітлення.</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Високий рівень вологості, який призводить до появи плісняви на поверхнях стін тощо.</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Неналежний температурний режим (нижче від +18 С).</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Брак постійного доступу до питної та проточної води.</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Брак вільного доступу до туалету.</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Невихід на прогулянки на свіжому повітрі.</a:t>
            </a:r>
          </a:p>
          <a:p>
            <a:pPr marL="514350" indent="-514350" algn="l">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Неналежна організація харчування.</a:t>
            </a:r>
          </a:p>
          <a:p>
            <a:pPr marL="514350" indent="-514350" algn="l">
              <a:buNone/>
            </a:pPr>
            <a:endPar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a:p>
            <a:pPr marL="514350" indent="-514350" algn="l">
              <a:buNone/>
            </a:pPr>
            <a:endPar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a:p>
            <a:pPr>
              <a:buNone/>
            </a:pPr>
            <a:endParaRPr lang="ru-RU" dirty="0">
              <a:solidFill>
                <a:srgbClr val="FFFFFF"/>
              </a:solidFill>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39</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966652" y="182880"/>
            <a:ext cx="9287690" cy="901337"/>
          </a:xfrm>
        </p:spPr>
        <p:txBody>
          <a:bodyPr>
            <a:normAutofit/>
          </a:bodyPr>
          <a:lstStyle/>
          <a:p>
            <a:pPr algn="l">
              <a:buNone/>
            </a:pPr>
            <a:r>
              <a:rPr lang="ru-RU" sz="3000" dirty="0">
                <a:solidFill>
                  <a:srgbClr val="FFFFFF"/>
                </a:solidFill>
                <a:latin typeface="+mn-lt"/>
              </a:rPr>
              <a:t>   </a:t>
            </a:r>
            <a:r>
              <a:rPr lang="ru-RU" sz="3200" b="1" dirty="0"/>
              <a:t>Право на </a:t>
            </a:r>
            <a:r>
              <a:rPr lang="ru-RU" sz="3200" b="1" dirty="0" err="1"/>
              <a:t>повагу</a:t>
            </a:r>
            <a:r>
              <a:rPr lang="ru-RU" sz="3200" b="1" dirty="0"/>
              <a:t> до приватного </a:t>
            </a:r>
            <a:r>
              <a:rPr lang="ru-RU" sz="3200" b="1" dirty="0" err="1"/>
              <a:t>і</a:t>
            </a:r>
            <a:r>
              <a:rPr lang="ru-RU" sz="3200" b="1" dirty="0"/>
              <a:t> </a:t>
            </a:r>
            <a:r>
              <a:rPr lang="ru-RU" sz="3200" b="1" dirty="0" err="1"/>
              <a:t>сімейного</a:t>
            </a:r>
            <a:r>
              <a:rPr lang="ru-RU" sz="3200" b="1" dirty="0"/>
              <a:t> </a:t>
            </a:r>
            <a:r>
              <a:rPr lang="ru-RU" sz="3200" b="1" dirty="0" err="1"/>
              <a:t>життя</a:t>
            </a:r>
            <a:endParaRPr lang="ru-RU" sz="3200" b="1" dirty="0"/>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8" name="Текст 15"/>
          <p:cNvSpPr>
            <a:spLocks noGrp="1"/>
          </p:cNvSpPr>
          <p:nvPr>
            <p:ph type="body" sz="quarter" idx="19"/>
          </p:nvPr>
        </p:nvSpPr>
        <p:spPr>
          <a:xfrm>
            <a:off x="378823" y="792479"/>
            <a:ext cx="11430000" cy="5686697"/>
          </a:xfrm>
        </p:spPr>
        <p:txBody>
          <a:bodyPr>
            <a:normAutofit fontScale="70000" lnSpcReduction="20000"/>
          </a:bodyPr>
          <a:lstStyle/>
          <a:p>
            <a:pPr algn="l">
              <a:buNone/>
            </a:pPr>
            <a:r>
              <a:rPr lang="ru-RU" sz="3000" dirty="0">
                <a:solidFill>
                  <a:srgbClr val="FFFFFF"/>
                </a:solidFill>
                <a:latin typeface="+mn-lt"/>
              </a:rPr>
              <a:t> </a:t>
            </a:r>
            <a:r>
              <a:rPr lang="ru-RU" dirty="0" err="1">
                <a:solidFill>
                  <a:schemeClr val="tx1">
                    <a:lumMod val="20000"/>
                    <a:lumOff val="80000"/>
                  </a:schemeClr>
                </a:solidFill>
                <a:latin typeface="+mn-lt"/>
              </a:rPr>
              <a:t>Це</a:t>
            </a:r>
            <a:r>
              <a:rPr lang="ru-RU" dirty="0">
                <a:solidFill>
                  <a:schemeClr val="tx1">
                    <a:lumMod val="20000"/>
                    <a:lumOff val="80000"/>
                  </a:schemeClr>
                </a:solidFill>
                <a:latin typeface="+mn-lt"/>
              </a:rPr>
              <a:t> право </a:t>
            </a:r>
            <a:r>
              <a:rPr lang="ru-RU" dirty="0" err="1">
                <a:solidFill>
                  <a:schemeClr val="tx1">
                    <a:lumMod val="20000"/>
                    <a:lumOff val="80000"/>
                  </a:schemeClr>
                </a:solidFill>
                <a:latin typeface="+mn-lt"/>
              </a:rPr>
              <a:t>визначене</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статтею</a:t>
            </a:r>
            <a:r>
              <a:rPr lang="ru-RU" dirty="0">
                <a:solidFill>
                  <a:schemeClr val="tx1">
                    <a:lumMod val="20000"/>
                    <a:lumOff val="80000"/>
                  </a:schemeClr>
                </a:solidFill>
                <a:latin typeface="+mn-lt"/>
              </a:rPr>
              <a:t> 8 </a:t>
            </a:r>
            <a:r>
              <a:rPr lang="ru-RU" dirty="0" err="1">
                <a:solidFill>
                  <a:schemeClr val="tx1">
                    <a:lumMod val="20000"/>
                    <a:lumOff val="80000"/>
                  </a:schemeClr>
                </a:solidFill>
                <a:latin typeface="+mn-lt"/>
              </a:rPr>
              <a:t>Конвенції</a:t>
            </a:r>
            <a:r>
              <a:rPr lang="ru-RU" dirty="0">
                <a:solidFill>
                  <a:schemeClr val="tx1">
                    <a:lumMod val="20000"/>
                    <a:lumOff val="80000"/>
                  </a:schemeClr>
                </a:solidFill>
                <a:latin typeface="+mn-lt"/>
              </a:rPr>
              <a:t> про </a:t>
            </a:r>
            <a:r>
              <a:rPr lang="ru-RU" dirty="0" err="1">
                <a:solidFill>
                  <a:schemeClr val="tx1">
                    <a:lumMod val="20000"/>
                    <a:lumOff val="80000"/>
                  </a:schemeClr>
                </a:solidFill>
                <a:latin typeface="+mn-lt"/>
              </a:rPr>
              <a:t>захист</a:t>
            </a:r>
            <a:r>
              <a:rPr lang="ru-RU" dirty="0">
                <a:solidFill>
                  <a:schemeClr val="tx1">
                    <a:lumMod val="20000"/>
                    <a:lumOff val="80000"/>
                  </a:schemeClr>
                </a:solidFill>
                <a:latin typeface="+mn-lt"/>
              </a:rPr>
              <a:t> прав </a:t>
            </a:r>
            <a:r>
              <a:rPr lang="ru-RU" dirty="0" err="1">
                <a:solidFill>
                  <a:schemeClr val="tx1">
                    <a:lumMod val="20000"/>
                    <a:lumOff val="80000"/>
                  </a:schemeClr>
                </a:solidFill>
                <a:latin typeface="+mn-lt"/>
              </a:rPr>
              <a:t>людини</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осно</a:t>
            </a:r>
            <a:r>
              <a:rPr lang="ru-RU" dirty="0">
                <a:solidFill>
                  <a:schemeClr val="tx1">
                    <a:lumMod val="20000"/>
                    <a:lumOff val="80000"/>
                  </a:schemeClr>
                </a:solidFill>
                <a:latin typeface="+mn-lt"/>
              </a:rPr>
              <a:t>-</a:t>
            </a:r>
          </a:p>
          <a:p>
            <a:pPr algn="l">
              <a:buNone/>
            </a:pPr>
            <a:r>
              <a:rPr lang="ru-RU" dirty="0" err="1">
                <a:solidFill>
                  <a:schemeClr val="tx1">
                    <a:lumMod val="20000"/>
                    <a:lumOff val="80000"/>
                  </a:schemeClr>
                </a:solidFill>
                <a:latin typeface="+mn-lt"/>
              </a:rPr>
              <a:t>воположних</a:t>
            </a:r>
            <a:r>
              <a:rPr lang="ru-RU" dirty="0">
                <a:solidFill>
                  <a:schemeClr val="tx1">
                    <a:lumMod val="20000"/>
                    <a:lumOff val="80000"/>
                  </a:schemeClr>
                </a:solidFill>
                <a:latin typeface="+mn-lt"/>
              </a:rPr>
              <a:t> свобод, </a:t>
            </a:r>
            <a:r>
              <a:rPr lang="ru-RU" dirty="0" err="1">
                <a:solidFill>
                  <a:schemeClr val="tx1">
                    <a:lumMod val="20000"/>
                    <a:lumOff val="80000"/>
                  </a:schemeClr>
                </a:solidFill>
                <a:latin typeface="+mn-lt"/>
              </a:rPr>
              <a:t>статтею</a:t>
            </a:r>
            <a:r>
              <a:rPr lang="ru-RU" dirty="0">
                <a:solidFill>
                  <a:schemeClr val="tx1">
                    <a:lumMod val="20000"/>
                    <a:lumOff val="80000"/>
                  </a:schemeClr>
                </a:solidFill>
                <a:latin typeface="+mn-lt"/>
              </a:rPr>
              <a:t> 32 </a:t>
            </a:r>
            <a:r>
              <a:rPr lang="ru-RU" dirty="0" err="1">
                <a:solidFill>
                  <a:schemeClr val="tx1">
                    <a:lumMod val="20000"/>
                    <a:lumOff val="80000"/>
                  </a:schemeClr>
                </a:solidFill>
                <a:latin typeface="+mn-lt"/>
              </a:rPr>
              <a:t>Конституції</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України</a:t>
            </a:r>
            <a:r>
              <a:rPr lang="ru-RU" dirty="0">
                <a:solidFill>
                  <a:schemeClr val="tx1">
                    <a:lumMod val="20000"/>
                    <a:lumOff val="80000"/>
                  </a:schemeClr>
                </a:solidFill>
                <a:latin typeface="+mn-lt"/>
              </a:rPr>
              <a:t>.</a:t>
            </a:r>
          </a:p>
          <a:p>
            <a:pPr algn="l">
              <a:buNone/>
            </a:pPr>
            <a:endParaRPr lang="ru-RU" dirty="0">
              <a:solidFill>
                <a:schemeClr val="tx1">
                  <a:lumMod val="20000"/>
                  <a:lumOff val="80000"/>
                </a:schemeClr>
              </a:solidFill>
              <a:latin typeface="+mn-lt"/>
            </a:endParaRPr>
          </a:p>
          <a:p>
            <a:pPr algn="l">
              <a:buNone/>
            </a:pPr>
            <a:r>
              <a:rPr lang="ru-RU" dirty="0" err="1">
                <a:solidFill>
                  <a:schemeClr val="tx1">
                    <a:lumMod val="20000"/>
                    <a:lumOff val="80000"/>
                  </a:schemeClr>
                </a:solidFill>
                <a:latin typeface="+mn-lt"/>
              </a:rPr>
              <a:t>Кожен</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має</a:t>
            </a:r>
            <a:r>
              <a:rPr lang="ru-RU" dirty="0">
                <a:solidFill>
                  <a:schemeClr val="tx1">
                    <a:lumMod val="20000"/>
                    <a:lumOff val="80000"/>
                  </a:schemeClr>
                </a:solidFill>
                <a:latin typeface="+mn-lt"/>
              </a:rPr>
              <a:t> право на </a:t>
            </a:r>
            <a:r>
              <a:rPr lang="ru-RU" dirty="0" err="1">
                <a:solidFill>
                  <a:schemeClr val="tx1">
                    <a:lumMod val="20000"/>
                    <a:lumOff val="80000"/>
                  </a:schemeClr>
                </a:solidFill>
                <a:latin typeface="+mn-lt"/>
              </a:rPr>
              <a:t>повагу</a:t>
            </a:r>
            <a:r>
              <a:rPr lang="ru-RU" dirty="0">
                <a:solidFill>
                  <a:schemeClr val="tx1">
                    <a:lumMod val="20000"/>
                    <a:lumOff val="80000"/>
                  </a:schemeClr>
                </a:solidFill>
                <a:latin typeface="+mn-lt"/>
              </a:rPr>
              <a:t> до </a:t>
            </a:r>
            <a:r>
              <a:rPr lang="ru-RU" dirty="0" err="1">
                <a:solidFill>
                  <a:schemeClr val="tx1">
                    <a:lumMod val="20000"/>
                    <a:lumOff val="80000"/>
                  </a:schemeClr>
                </a:solidFill>
                <a:latin typeface="+mn-lt"/>
              </a:rPr>
              <a:t>свого</a:t>
            </a:r>
            <a:r>
              <a:rPr lang="ru-RU" dirty="0">
                <a:solidFill>
                  <a:schemeClr val="tx1">
                    <a:lumMod val="20000"/>
                    <a:lumOff val="80000"/>
                  </a:schemeClr>
                </a:solidFill>
                <a:latin typeface="+mn-lt"/>
              </a:rPr>
              <a:t> приватного </a:t>
            </a:r>
            <a:r>
              <a:rPr lang="ru-RU" dirty="0" err="1">
                <a:solidFill>
                  <a:schemeClr val="tx1">
                    <a:lumMod val="20000"/>
                    <a:lumOff val="80000"/>
                  </a:schemeClr>
                </a:solidFill>
                <a:latin typeface="+mn-lt"/>
              </a:rPr>
              <a:t>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сімейного</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життя</a:t>
            </a:r>
            <a:r>
              <a:rPr lang="ru-RU" dirty="0">
                <a:solidFill>
                  <a:schemeClr val="tx1">
                    <a:lumMod val="20000"/>
                    <a:lumOff val="80000"/>
                  </a:schemeClr>
                </a:solidFill>
                <a:latin typeface="+mn-lt"/>
              </a:rPr>
              <a:t>, до</a:t>
            </a:r>
          </a:p>
          <a:p>
            <a:pPr algn="l">
              <a:buNone/>
            </a:pPr>
            <a:r>
              <a:rPr lang="ru-RU" dirty="0" err="1">
                <a:solidFill>
                  <a:schemeClr val="tx1">
                    <a:lumMod val="20000"/>
                    <a:lumOff val="80000"/>
                  </a:schemeClr>
                </a:solidFill>
                <a:latin typeface="+mn-lt"/>
              </a:rPr>
              <a:t>свого</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житла</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кореспонденції</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Органи</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державної</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влади</a:t>
            </a:r>
            <a:r>
              <a:rPr lang="ru-RU" dirty="0">
                <a:solidFill>
                  <a:schemeClr val="tx1">
                    <a:lumMod val="20000"/>
                    <a:lumOff val="80000"/>
                  </a:schemeClr>
                </a:solidFill>
                <a:latin typeface="+mn-lt"/>
              </a:rPr>
              <a:t> не </a:t>
            </a:r>
            <a:r>
              <a:rPr lang="ru-RU" dirty="0" err="1">
                <a:solidFill>
                  <a:schemeClr val="tx1">
                    <a:lumMod val="20000"/>
                    <a:lumOff val="80000"/>
                  </a:schemeClr>
                </a:solidFill>
                <a:latin typeface="+mn-lt"/>
              </a:rPr>
              <a:t>можуть</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втру</a:t>
            </a:r>
            <a:r>
              <a:rPr lang="ru-RU" dirty="0">
                <a:solidFill>
                  <a:schemeClr val="tx1">
                    <a:lumMod val="20000"/>
                    <a:lumOff val="80000"/>
                  </a:schemeClr>
                </a:solidFill>
                <a:latin typeface="+mn-lt"/>
              </a:rPr>
              <a:t>-</a:t>
            </a:r>
          </a:p>
          <a:p>
            <a:pPr algn="l">
              <a:buNone/>
            </a:pPr>
            <a:r>
              <a:rPr lang="ru-RU" dirty="0" err="1">
                <a:solidFill>
                  <a:schemeClr val="tx1">
                    <a:lumMod val="20000"/>
                    <a:lumOff val="80000"/>
                  </a:schemeClr>
                </a:solidFill>
                <a:latin typeface="+mn-lt"/>
              </a:rPr>
              <a:t>чатись</a:t>
            </a:r>
            <a:r>
              <a:rPr lang="ru-RU" dirty="0">
                <a:solidFill>
                  <a:schemeClr val="tx1">
                    <a:lumMod val="20000"/>
                    <a:lumOff val="80000"/>
                  </a:schemeClr>
                </a:solidFill>
                <a:latin typeface="+mn-lt"/>
              </a:rPr>
              <a:t> у </a:t>
            </a:r>
            <a:r>
              <a:rPr lang="ru-RU" dirty="0" err="1">
                <a:solidFill>
                  <a:schemeClr val="tx1">
                    <a:lumMod val="20000"/>
                    <a:lumOff val="80000"/>
                  </a:schemeClr>
                </a:solidFill>
                <a:latin typeface="+mn-lt"/>
              </a:rPr>
              <a:t>здійснення</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цього</a:t>
            </a:r>
            <a:r>
              <a:rPr lang="ru-RU" dirty="0">
                <a:solidFill>
                  <a:schemeClr val="tx1">
                    <a:lumMod val="20000"/>
                    <a:lumOff val="80000"/>
                  </a:schemeClr>
                </a:solidFill>
                <a:latin typeface="+mn-lt"/>
              </a:rPr>
              <a:t> права, за </a:t>
            </a:r>
            <a:r>
              <a:rPr lang="ru-RU" dirty="0" err="1">
                <a:solidFill>
                  <a:schemeClr val="tx1">
                    <a:lumMod val="20000"/>
                    <a:lumOff val="80000"/>
                  </a:schemeClr>
                </a:solidFill>
                <a:latin typeface="+mn-lt"/>
              </a:rPr>
              <a:t>винятком</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випадків</a:t>
            </a:r>
            <a:r>
              <a:rPr lang="ru-RU" dirty="0">
                <a:solidFill>
                  <a:schemeClr val="tx1">
                    <a:lumMod val="20000"/>
                    <a:lumOff val="80000"/>
                  </a:schemeClr>
                </a:solidFill>
                <a:latin typeface="+mn-lt"/>
              </a:rPr>
              <a:t>, коли </a:t>
            </a:r>
            <a:r>
              <a:rPr lang="ru-RU" dirty="0" err="1">
                <a:solidFill>
                  <a:schemeClr val="tx1">
                    <a:lumMod val="20000"/>
                    <a:lumOff val="80000"/>
                  </a:schemeClr>
                </a:solidFill>
                <a:latin typeface="+mn-lt"/>
              </a:rPr>
              <a:t>втручання</a:t>
            </a:r>
            <a:endParaRPr lang="ru-RU" dirty="0">
              <a:solidFill>
                <a:schemeClr val="tx1">
                  <a:lumMod val="20000"/>
                  <a:lumOff val="80000"/>
                </a:schemeClr>
              </a:solidFill>
              <a:latin typeface="+mn-lt"/>
            </a:endParaRPr>
          </a:p>
          <a:p>
            <a:pPr algn="l">
              <a:buNone/>
            </a:pPr>
            <a:r>
              <a:rPr lang="ru-RU" dirty="0" err="1">
                <a:solidFill>
                  <a:schemeClr val="tx1">
                    <a:lumMod val="20000"/>
                    <a:lumOff val="80000"/>
                  </a:schemeClr>
                </a:solidFill>
                <a:latin typeface="+mn-lt"/>
              </a:rPr>
              <a:t>відбувається</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згідно</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із</a:t>
            </a:r>
            <a:r>
              <a:rPr lang="ru-RU" dirty="0">
                <a:solidFill>
                  <a:schemeClr val="tx1">
                    <a:lumMod val="20000"/>
                    <a:lumOff val="80000"/>
                  </a:schemeClr>
                </a:solidFill>
                <a:latin typeface="+mn-lt"/>
              </a:rPr>
              <a:t> законом </a:t>
            </a:r>
            <a:r>
              <a:rPr lang="ru-RU" dirty="0" err="1">
                <a:solidFill>
                  <a:schemeClr val="tx1">
                    <a:lumMod val="20000"/>
                    <a:lumOff val="80000"/>
                  </a:schemeClr>
                </a:solidFill>
                <a:latin typeface="+mn-lt"/>
              </a:rPr>
              <a:t>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необхідне</a:t>
            </a:r>
            <a:r>
              <a:rPr lang="ru-RU" dirty="0">
                <a:solidFill>
                  <a:schemeClr val="tx1">
                    <a:lumMod val="20000"/>
                    <a:lumOff val="80000"/>
                  </a:schemeClr>
                </a:solidFill>
                <a:latin typeface="+mn-lt"/>
              </a:rPr>
              <a:t> в демократичному </a:t>
            </a:r>
            <a:r>
              <a:rPr lang="ru-RU" dirty="0" err="1">
                <a:solidFill>
                  <a:schemeClr val="tx1">
                    <a:lumMod val="20000"/>
                    <a:lumOff val="80000"/>
                  </a:schemeClr>
                </a:solidFill>
                <a:latin typeface="+mn-lt"/>
              </a:rPr>
              <a:t>суспіль</a:t>
            </a:r>
            <a:r>
              <a:rPr lang="ru-RU" dirty="0">
                <a:solidFill>
                  <a:schemeClr val="tx1">
                    <a:lumMod val="20000"/>
                    <a:lumOff val="80000"/>
                  </a:schemeClr>
                </a:solidFill>
                <a:latin typeface="+mn-lt"/>
              </a:rPr>
              <a:t>-</a:t>
            </a:r>
          </a:p>
          <a:p>
            <a:pPr algn="l">
              <a:buNone/>
            </a:pPr>
            <a:r>
              <a:rPr lang="ru-RU" dirty="0" err="1">
                <a:solidFill>
                  <a:schemeClr val="tx1">
                    <a:lumMod val="20000"/>
                    <a:lumOff val="80000"/>
                  </a:schemeClr>
                </a:solidFill>
                <a:latin typeface="+mn-lt"/>
              </a:rPr>
              <a:t>стві</a:t>
            </a:r>
            <a:r>
              <a:rPr lang="ru-RU" dirty="0">
                <a:solidFill>
                  <a:schemeClr val="tx1">
                    <a:lumMod val="20000"/>
                    <a:lumOff val="80000"/>
                  </a:schemeClr>
                </a:solidFill>
                <a:latin typeface="+mn-lt"/>
              </a:rPr>
              <a:t> в </a:t>
            </a:r>
            <a:r>
              <a:rPr lang="ru-RU" dirty="0" err="1">
                <a:solidFill>
                  <a:schemeClr val="tx1">
                    <a:lumMod val="20000"/>
                    <a:lumOff val="80000"/>
                  </a:schemeClr>
                </a:solidFill>
                <a:latin typeface="+mn-lt"/>
              </a:rPr>
              <a:t>інтересах</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національної</a:t>
            </a:r>
            <a:r>
              <a:rPr lang="ru-RU" dirty="0">
                <a:solidFill>
                  <a:schemeClr val="tx1">
                    <a:lumMod val="20000"/>
                    <a:lumOff val="80000"/>
                  </a:schemeClr>
                </a:solidFill>
                <a:latin typeface="+mn-lt"/>
              </a:rPr>
              <a:t> та </a:t>
            </a:r>
            <a:r>
              <a:rPr lang="ru-RU" dirty="0" err="1">
                <a:solidFill>
                  <a:schemeClr val="tx1">
                    <a:lumMod val="20000"/>
                    <a:lumOff val="80000"/>
                  </a:schemeClr>
                </a:solidFill>
                <a:latin typeface="+mn-lt"/>
              </a:rPr>
              <a:t>громадської</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безпеки</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чи</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економічного</a:t>
            </a:r>
            <a:endParaRPr lang="ru-RU" dirty="0">
              <a:solidFill>
                <a:schemeClr val="tx1">
                  <a:lumMod val="20000"/>
                  <a:lumOff val="80000"/>
                </a:schemeClr>
              </a:solidFill>
              <a:latin typeface="+mn-lt"/>
            </a:endParaRPr>
          </a:p>
          <a:p>
            <a:pPr algn="l">
              <a:buNone/>
            </a:pPr>
            <a:r>
              <a:rPr lang="ru-RU" dirty="0" err="1">
                <a:solidFill>
                  <a:schemeClr val="tx1">
                    <a:lumMod val="20000"/>
                    <a:lumOff val="80000"/>
                  </a:schemeClr>
                </a:solidFill>
                <a:latin typeface="+mn-lt"/>
              </a:rPr>
              <a:t>добробуту</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країни</a:t>
            </a:r>
            <a:r>
              <a:rPr lang="ru-RU" dirty="0">
                <a:solidFill>
                  <a:schemeClr val="tx1">
                    <a:lumMod val="20000"/>
                    <a:lumOff val="80000"/>
                  </a:schemeClr>
                </a:solidFill>
                <a:latin typeface="+mn-lt"/>
              </a:rPr>
              <a:t> для </a:t>
            </a:r>
            <a:r>
              <a:rPr lang="ru-RU" dirty="0" err="1">
                <a:solidFill>
                  <a:schemeClr val="tx1">
                    <a:lumMod val="20000"/>
                    <a:lumOff val="80000"/>
                  </a:schemeClr>
                </a:solidFill>
                <a:latin typeface="+mn-lt"/>
              </a:rPr>
              <a:t>запобігання</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заворушенням</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чи</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злочинам</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для</a:t>
            </a:r>
            <a:r>
              <a:rPr lang="ru-RU" dirty="0">
                <a:solidFill>
                  <a:schemeClr val="tx1">
                    <a:lumMod val="20000"/>
                    <a:lumOff val="80000"/>
                  </a:schemeClr>
                </a:solidFill>
                <a:latin typeface="+mn-lt"/>
              </a:rPr>
              <a:t> за-</a:t>
            </a:r>
          </a:p>
          <a:p>
            <a:pPr algn="l">
              <a:buNone/>
            </a:pPr>
            <a:r>
              <a:rPr lang="ru-RU" dirty="0" err="1">
                <a:solidFill>
                  <a:schemeClr val="tx1">
                    <a:lumMod val="20000"/>
                    <a:lumOff val="80000"/>
                  </a:schemeClr>
                </a:solidFill>
                <a:latin typeface="+mn-lt"/>
              </a:rPr>
              <a:t>хисту</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здоров’я</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чи</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моралі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або</a:t>
            </a:r>
            <a:r>
              <a:rPr lang="ru-RU" dirty="0">
                <a:solidFill>
                  <a:schemeClr val="tx1">
                    <a:lumMod val="20000"/>
                    <a:lumOff val="80000"/>
                  </a:schemeClr>
                </a:solidFill>
                <a:latin typeface="+mn-lt"/>
              </a:rPr>
              <a:t> для </a:t>
            </a:r>
            <a:r>
              <a:rPr lang="ru-RU" dirty="0" err="1">
                <a:solidFill>
                  <a:schemeClr val="tx1">
                    <a:lumMod val="20000"/>
                    <a:lumOff val="80000"/>
                  </a:schemeClr>
                </a:solidFill>
                <a:latin typeface="+mn-lt"/>
              </a:rPr>
              <a:t>захисту</a:t>
            </a:r>
            <a:r>
              <a:rPr lang="ru-RU" dirty="0">
                <a:solidFill>
                  <a:schemeClr val="tx1">
                    <a:lumMod val="20000"/>
                    <a:lumOff val="80000"/>
                  </a:schemeClr>
                </a:solidFill>
                <a:latin typeface="+mn-lt"/>
              </a:rPr>
              <a:t> прав </a:t>
            </a:r>
            <a:r>
              <a:rPr lang="ru-RU" dirty="0" err="1">
                <a:solidFill>
                  <a:schemeClr val="tx1">
                    <a:lumMod val="20000"/>
                    <a:lumOff val="80000"/>
                  </a:schemeClr>
                </a:solidFill>
                <a:latin typeface="+mn-lt"/>
              </a:rPr>
              <a:t>і</a:t>
            </a:r>
            <a:r>
              <a:rPr lang="ru-RU" dirty="0">
                <a:solidFill>
                  <a:schemeClr val="tx1">
                    <a:lumMod val="20000"/>
                    <a:lumOff val="80000"/>
                  </a:schemeClr>
                </a:solidFill>
                <a:latin typeface="+mn-lt"/>
              </a:rPr>
              <a:t> свобод </a:t>
            </a:r>
            <a:r>
              <a:rPr lang="ru-RU" dirty="0" err="1">
                <a:solidFill>
                  <a:schemeClr val="tx1">
                    <a:lumMod val="20000"/>
                    <a:lumOff val="80000"/>
                  </a:schemeClr>
                </a:solidFill>
                <a:latin typeface="+mn-lt"/>
              </a:rPr>
              <a:t>інших</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осіб</a:t>
            </a:r>
            <a:r>
              <a:rPr lang="ru-RU" dirty="0">
                <a:solidFill>
                  <a:schemeClr val="tx1">
                    <a:lumMod val="20000"/>
                    <a:lumOff val="80000"/>
                  </a:schemeClr>
                </a:solidFill>
                <a:latin typeface="+mn-lt"/>
              </a:rPr>
              <a:t>.</a:t>
            </a:r>
          </a:p>
          <a:p>
            <a:pPr algn="l">
              <a:buNone/>
            </a:pPr>
            <a:endParaRPr lang="ru-RU" dirty="0">
              <a:solidFill>
                <a:schemeClr val="tx1">
                  <a:lumMod val="20000"/>
                  <a:lumOff val="80000"/>
                </a:schemeClr>
              </a:solidFill>
              <a:latin typeface="+mn-lt"/>
            </a:endParaRPr>
          </a:p>
          <a:p>
            <a:pPr algn="l">
              <a:buNone/>
            </a:pPr>
            <a:r>
              <a:rPr lang="ru-RU" dirty="0">
                <a:solidFill>
                  <a:schemeClr val="tx1">
                    <a:lumMod val="20000"/>
                    <a:lumOff val="80000"/>
                  </a:schemeClr>
                </a:solidFill>
                <a:latin typeface="+mn-lt"/>
              </a:rPr>
              <a:t>В ІТТ </a:t>
            </a:r>
            <a:r>
              <a:rPr lang="ru-RU" dirty="0" err="1">
                <a:solidFill>
                  <a:srgbClr val="FF0000"/>
                </a:solidFill>
                <a:latin typeface="+mn-lt"/>
              </a:rPr>
              <a:t>порушення</a:t>
            </a:r>
            <a:r>
              <a:rPr lang="ru-RU" dirty="0">
                <a:solidFill>
                  <a:srgbClr val="FF0000"/>
                </a:solidFill>
                <a:latin typeface="+mn-lt"/>
              </a:rPr>
              <a:t> права на </a:t>
            </a:r>
            <a:r>
              <a:rPr lang="ru-RU" dirty="0" err="1">
                <a:solidFill>
                  <a:srgbClr val="FF0000"/>
                </a:solidFill>
                <a:latin typeface="+mn-lt"/>
              </a:rPr>
              <a:t>приватність</a:t>
            </a:r>
            <a:r>
              <a:rPr lang="ru-RU" dirty="0">
                <a:solidFill>
                  <a:srgbClr val="FF0000"/>
                </a:solidFill>
                <a:latin typeface="+mn-lt"/>
              </a:rPr>
              <a:t> </a:t>
            </a:r>
            <a:r>
              <a:rPr lang="ru-RU" dirty="0" err="1">
                <a:solidFill>
                  <a:schemeClr val="tx1">
                    <a:lumMod val="20000"/>
                    <a:lumOff val="80000"/>
                  </a:schemeClr>
                </a:solidFill>
                <a:latin typeface="+mn-lt"/>
              </a:rPr>
              <a:t>може</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полягати</a:t>
            </a:r>
            <a:r>
              <a:rPr lang="ru-RU" dirty="0">
                <a:solidFill>
                  <a:schemeClr val="tx1">
                    <a:lumMod val="20000"/>
                    <a:lumOff val="80000"/>
                  </a:schemeClr>
                </a:solidFill>
                <a:latin typeface="+mn-lt"/>
              </a:rPr>
              <a:t> в тому, </a:t>
            </a:r>
            <a:r>
              <a:rPr lang="ru-RU" dirty="0" err="1">
                <a:solidFill>
                  <a:schemeClr val="tx1">
                    <a:lumMod val="20000"/>
                    <a:lumOff val="80000"/>
                  </a:schemeClr>
                </a:solidFill>
                <a:latin typeface="+mn-lt"/>
              </a:rPr>
              <a:t>що</a:t>
            </a:r>
            <a:r>
              <a:rPr lang="ru-RU" dirty="0">
                <a:solidFill>
                  <a:schemeClr val="tx1">
                    <a:lumMod val="20000"/>
                    <a:lumOff val="80000"/>
                  </a:schemeClr>
                </a:solidFill>
                <a:latin typeface="+mn-lt"/>
              </a:rPr>
              <a:t> нема</a:t>
            </a:r>
          </a:p>
          <a:p>
            <a:pPr algn="l">
              <a:buNone/>
            </a:pPr>
            <a:r>
              <a:rPr lang="ru-RU" dirty="0">
                <a:solidFill>
                  <a:schemeClr val="tx1">
                    <a:lumMod val="20000"/>
                    <a:lumOff val="80000"/>
                  </a:schemeClr>
                </a:solidFill>
                <a:latin typeface="+mn-lt"/>
              </a:rPr>
              <a:t>перегородок у </a:t>
            </a:r>
            <a:r>
              <a:rPr lang="ru-RU" dirty="0" err="1">
                <a:solidFill>
                  <a:schemeClr val="tx1">
                    <a:lumMod val="20000"/>
                    <a:lumOff val="80000"/>
                  </a:schemeClr>
                </a:solidFill>
                <a:latin typeface="+mn-lt"/>
              </a:rPr>
              <a:t>санітарних</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вузлах</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душових</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кімнатах</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розташовані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ка</a:t>
            </a:r>
            <a:r>
              <a:rPr lang="ru-RU" dirty="0">
                <a:solidFill>
                  <a:schemeClr val="tx1">
                    <a:lumMod val="20000"/>
                    <a:lumOff val="80000"/>
                  </a:schemeClr>
                </a:solidFill>
                <a:latin typeface="+mn-lt"/>
              </a:rPr>
              <a:t>-</a:t>
            </a:r>
          </a:p>
          <a:p>
            <a:pPr algn="l">
              <a:buNone/>
            </a:pPr>
            <a:r>
              <a:rPr lang="ru-RU" dirty="0">
                <a:solidFill>
                  <a:schemeClr val="tx1">
                    <a:lumMod val="20000"/>
                    <a:lumOff val="80000"/>
                  </a:schemeClr>
                </a:solidFill>
                <a:latin typeface="+mn-lt"/>
              </a:rPr>
              <a:t>мери </a:t>
            </a:r>
            <a:r>
              <a:rPr lang="ru-RU" dirty="0" err="1">
                <a:solidFill>
                  <a:schemeClr val="tx1">
                    <a:lumMod val="20000"/>
                    <a:lumOff val="80000"/>
                  </a:schemeClr>
                </a:solidFill>
                <a:latin typeface="+mn-lt"/>
              </a:rPr>
              <a:t>відеоспостереження</a:t>
            </a:r>
            <a:r>
              <a:rPr lang="ru-RU" dirty="0">
                <a:solidFill>
                  <a:schemeClr val="tx1">
                    <a:lumMod val="20000"/>
                    <a:lumOff val="80000"/>
                  </a:schemeClr>
                </a:solidFill>
                <a:latin typeface="+mn-lt"/>
              </a:rPr>
              <a:t> в </a:t>
            </a:r>
            <a:r>
              <a:rPr lang="ru-RU" dirty="0" err="1">
                <a:solidFill>
                  <a:schemeClr val="tx1">
                    <a:lumMod val="20000"/>
                    <a:lumOff val="80000"/>
                  </a:schemeClr>
                </a:solidFill>
                <a:latin typeface="+mn-lt"/>
              </a:rPr>
              <a:t>приватних</a:t>
            </a:r>
            <a:r>
              <a:rPr lang="ru-RU" dirty="0">
                <a:solidFill>
                  <a:schemeClr val="tx1">
                    <a:lumMod val="20000"/>
                    <a:lumOff val="80000"/>
                  </a:schemeClr>
                </a:solidFill>
                <a:latin typeface="+mn-lt"/>
              </a:rPr>
              <a:t> зонах (туалетах </a:t>
            </a:r>
            <a:r>
              <a:rPr lang="ru-RU" dirty="0" err="1">
                <a:solidFill>
                  <a:schemeClr val="tx1">
                    <a:lumMod val="20000"/>
                    <a:lumOff val="80000"/>
                  </a:schemeClr>
                </a:solidFill>
                <a:latin typeface="+mn-lt"/>
              </a:rPr>
              <a:t>і</a:t>
            </a:r>
            <a:r>
              <a:rPr lang="ru-RU" dirty="0">
                <a:solidFill>
                  <a:schemeClr val="tx1">
                    <a:lumMod val="20000"/>
                    <a:lumOff val="80000"/>
                  </a:schemeClr>
                </a:solidFill>
                <a:latin typeface="+mn-lt"/>
              </a:rPr>
              <a:t> </a:t>
            </a:r>
            <a:r>
              <a:rPr lang="ru-RU" dirty="0" err="1">
                <a:solidFill>
                  <a:schemeClr val="tx1">
                    <a:lumMod val="20000"/>
                    <a:lumOff val="80000"/>
                  </a:schemeClr>
                </a:solidFill>
                <a:latin typeface="+mn-lt"/>
              </a:rPr>
              <a:t>душових</a:t>
            </a:r>
            <a:r>
              <a:rPr lang="ru-RU" dirty="0">
                <a:solidFill>
                  <a:schemeClr val="tx1">
                    <a:lumMod val="20000"/>
                    <a:lumOff val="80000"/>
                  </a:schemeClr>
                </a:solidFill>
                <a:latin typeface="+mn-lt"/>
              </a:rPr>
              <a:t>).</a:t>
            </a:r>
          </a:p>
          <a:p>
            <a:pPr algn="l">
              <a:buNone/>
            </a:pPr>
            <a:endParaRPr lang="ru-RU" b="1" dirty="0">
              <a:ln w="11430"/>
              <a:solidFill>
                <a:srgbClr val="FFFFFF"/>
              </a:solidFill>
              <a:effectLst>
                <a:outerShdw blurRad="50800" dist="39000" dir="5460000" algn="tl">
                  <a:srgbClr val="000000">
                    <a:alpha val="38000"/>
                  </a:srgbClr>
                </a:outerShdw>
              </a:effectLst>
              <a:latin typeface="+mn-lt"/>
            </a:endParaRPr>
          </a:p>
          <a:p>
            <a:endParaRPr lang="ru-RU" dirty="0">
              <a:solidFill>
                <a:srgbClr val="FFFFFF"/>
              </a:solidFill>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a:t>
            </a:fld>
            <a:endParaRPr lang="ru-RU" sz="1200" noProof="1"/>
          </a:p>
        </p:txBody>
      </p:sp>
      <p:sp>
        <p:nvSpPr>
          <p:cNvPr id="13" name="Текст 41"/>
          <p:cNvSpPr>
            <a:spLocks noGrp="1"/>
          </p:cNvSpPr>
          <p:nvPr>
            <p:ph idx="18"/>
          </p:nvPr>
        </p:nvSpPr>
        <p:spPr>
          <a:xfrm>
            <a:off x="533400" y="1886277"/>
            <a:ext cx="11658600" cy="2515905"/>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Aft>
                <a:spcPts val="1200"/>
              </a:spcAft>
              <a:buNone/>
            </a:pPr>
            <a:r>
              <a:rPr lang="uk-UA" sz="6000" b="1" dirty="0">
                <a:ln w="11430"/>
                <a:solidFill>
                  <a:schemeClr val="tx1">
                    <a:lumMod val="60000"/>
                    <a:lumOff val="4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en-US" sz="6000" b="1" dirty="0">
                <a:ln w="11430"/>
                <a:solidFill>
                  <a:schemeClr val="tx1">
                    <a:lumMod val="60000"/>
                    <a:lumOff val="4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CUSTODY RECORDS</a:t>
            </a:r>
            <a:r>
              <a:rPr lang="uk-UA" sz="6000" b="1" dirty="0">
                <a:ln w="11430"/>
                <a:solidFill>
                  <a:schemeClr val="tx1">
                    <a:lumMod val="60000"/>
                    <a:lumOff val="4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історія виникнення, компоненти системи</a:t>
            </a:r>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40</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966652" y="182880"/>
            <a:ext cx="10345782" cy="901337"/>
          </a:xfrm>
        </p:spPr>
        <p:txBody>
          <a:bodyPr>
            <a:normAutofit fontScale="92500"/>
          </a:bodyPr>
          <a:lstStyle/>
          <a:p>
            <a:pPr algn="l">
              <a:buNone/>
            </a:pPr>
            <a:r>
              <a:rPr lang="ru-RU" sz="3000" dirty="0">
                <a:solidFill>
                  <a:srgbClr val="FFFFFF"/>
                </a:solidFill>
                <a:latin typeface="+mn-lt"/>
              </a:rPr>
              <a:t> </a:t>
            </a:r>
            <a:r>
              <a:rPr lang="ru-RU" sz="4000" b="1" dirty="0">
                <a:latin typeface="+mn-lt"/>
              </a:rPr>
              <a:t>Право на </a:t>
            </a:r>
            <a:r>
              <a:rPr lang="ru-RU" sz="4000" b="1" dirty="0" err="1">
                <a:latin typeface="+mn-lt"/>
              </a:rPr>
              <a:t>ефективний</a:t>
            </a:r>
            <a:r>
              <a:rPr lang="ru-RU" sz="4000" b="1" dirty="0">
                <a:latin typeface="+mn-lt"/>
              </a:rPr>
              <a:t> </a:t>
            </a:r>
            <a:r>
              <a:rPr lang="ru-RU" sz="4000" b="1" dirty="0" err="1">
                <a:latin typeface="+mn-lt"/>
              </a:rPr>
              <a:t>засіб</a:t>
            </a:r>
            <a:r>
              <a:rPr lang="ru-RU" sz="4000" b="1" dirty="0">
                <a:latin typeface="+mn-lt"/>
              </a:rPr>
              <a:t> </a:t>
            </a:r>
            <a:r>
              <a:rPr lang="ru-RU" sz="4000" b="1" dirty="0" err="1">
                <a:latin typeface="+mn-lt"/>
              </a:rPr>
              <a:t>юридичного</a:t>
            </a:r>
            <a:r>
              <a:rPr lang="ru-RU" sz="4000" b="1" dirty="0">
                <a:latin typeface="+mn-lt"/>
              </a:rPr>
              <a:t> </a:t>
            </a:r>
            <a:r>
              <a:rPr lang="ru-RU" sz="4000" b="1" dirty="0" err="1">
                <a:latin typeface="+mn-lt"/>
              </a:rPr>
              <a:t>захисту</a:t>
            </a:r>
            <a:endParaRPr lang="ru-RU" sz="4000" b="1" dirty="0">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8" name="Текст 15"/>
          <p:cNvSpPr>
            <a:spLocks noGrp="1"/>
          </p:cNvSpPr>
          <p:nvPr>
            <p:ph type="body" sz="quarter" idx="19"/>
          </p:nvPr>
        </p:nvSpPr>
        <p:spPr>
          <a:xfrm>
            <a:off x="378823" y="1188720"/>
            <a:ext cx="11430000" cy="5290456"/>
          </a:xfrm>
        </p:spPr>
        <p:txBody>
          <a:bodyPr>
            <a:normAutofit fontScale="92500" lnSpcReduction="10000"/>
          </a:bodyPr>
          <a:lstStyle/>
          <a:p>
            <a:pPr algn="l">
              <a:buNone/>
            </a:pPr>
            <a:r>
              <a:rPr lang="ru-RU" sz="4300" dirty="0">
                <a:solidFill>
                  <a:srgbClr val="FFFFFF"/>
                </a:solidFill>
                <a:latin typeface="+mn-lt"/>
              </a:rPr>
              <a:t> Право </a:t>
            </a:r>
            <a:r>
              <a:rPr lang="ru-RU" sz="4300" dirty="0" err="1">
                <a:solidFill>
                  <a:srgbClr val="FFFFFF"/>
                </a:solidFill>
                <a:latin typeface="+mn-lt"/>
              </a:rPr>
              <a:t>визначене</a:t>
            </a:r>
            <a:r>
              <a:rPr lang="ru-RU" sz="4300" dirty="0">
                <a:solidFill>
                  <a:srgbClr val="FFFFFF"/>
                </a:solidFill>
                <a:latin typeface="+mn-lt"/>
              </a:rPr>
              <a:t> </a:t>
            </a:r>
            <a:r>
              <a:rPr lang="ru-RU" sz="4300" dirty="0" err="1">
                <a:solidFill>
                  <a:srgbClr val="FFFFFF"/>
                </a:solidFill>
                <a:latin typeface="+mn-lt"/>
              </a:rPr>
              <a:t>статтею</a:t>
            </a:r>
            <a:r>
              <a:rPr lang="ru-RU" sz="4300" dirty="0">
                <a:solidFill>
                  <a:srgbClr val="FFFFFF"/>
                </a:solidFill>
                <a:latin typeface="+mn-lt"/>
              </a:rPr>
              <a:t> 13 </a:t>
            </a:r>
            <a:r>
              <a:rPr lang="ru-RU" sz="4300" dirty="0" err="1">
                <a:solidFill>
                  <a:srgbClr val="FFFFFF"/>
                </a:solidFill>
                <a:latin typeface="+mn-lt"/>
              </a:rPr>
              <a:t>Конвенції</a:t>
            </a:r>
            <a:r>
              <a:rPr lang="ru-RU" sz="4300" dirty="0">
                <a:solidFill>
                  <a:srgbClr val="FFFFFF"/>
                </a:solidFill>
                <a:latin typeface="+mn-lt"/>
              </a:rPr>
              <a:t> про </a:t>
            </a:r>
            <a:r>
              <a:rPr lang="ru-RU" sz="4300" dirty="0" err="1">
                <a:solidFill>
                  <a:srgbClr val="FFFFFF"/>
                </a:solidFill>
                <a:latin typeface="+mn-lt"/>
              </a:rPr>
              <a:t>захист</a:t>
            </a:r>
            <a:r>
              <a:rPr lang="ru-RU" sz="4300" dirty="0">
                <a:solidFill>
                  <a:srgbClr val="FFFFFF"/>
                </a:solidFill>
                <a:latin typeface="+mn-lt"/>
              </a:rPr>
              <a:t> прав </a:t>
            </a:r>
            <a:r>
              <a:rPr lang="ru-RU" sz="4300" dirty="0" err="1">
                <a:solidFill>
                  <a:srgbClr val="FFFFFF"/>
                </a:solidFill>
                <a:latin typeface="+mn-lt"/>
              </a:rPr>
              <a:t>людини</a:t>
            </a:r>
            <a:r>
              <a:rPr lang="ru-RU" sz="4300" dirty="0">
                <a:solidFill>
                  <a:srgbClr val="FFFFFF"/>
                </a:solidFill>
                <a:latin typeface="+mn-lt"/>
              </a:rPr>
              <a:t> </a:t>
            </a:r>
            <a:r>
              <a:rPr lang="ru-RU" sz="4300" dirty="0" err="1">
                <a:solidFill>
                  <a:srgbClr val="FFFFFF"/>
                </a:solidFill>
                <a:latin typeface="+mn-lt"/>
              </a:rPr>
              <a:t>і</a:t>
            </a:r>
            <a:r>
              <a:rPr lang="ru-RU" sz="4300" dirty="0">
                <a:solidFill>
                  <a:srgbClr val="FFFFFF"/>
                </a:solidFill>
                <a:latin typeface="+mn-lt"/>
              </a:rPr>
              <a:t> </a:t>
            </a:r>
            <a:r>
              <a:rPr lang="ru-RU" sz="4300" dirty="0" err="1">
                <a:solidFill>
                  <a:srgbClr val="FFFFFF"/>
                </a:solidFill>
                <a:latin typeface="+mn-lt"/>
              </a:rPr>
              <a:t>основоположних</a:t>
            </a:r>
            <a:r>
              <a:rPr lang="ru-RU" sz="4300" dirty="0">
                <a:solidFill>
                  <a:srgbClr val="FFFFFF"/>
                </a:solidFill>
                <a:latin typeface="+mn-lt"/>
              </a:rPr>
              <a:t> свобод, </a:t>
            </a:r>
            <a:r>
              <a:rPr lang="ru-RU" sz="4300" dirty="0" err="1">
                <a:solidFill>
                  <a:srgbClr val="FFFFFF"/>
                </a:solidFill>
                <a:latin typeface="+mn-lt"/>
              </a:rPr>
              <a:t>статтями</a:t>
            </a:r>
            <a:r>
              <a:rPr lang="ru-RU" sz="4300" dirty="0">
                <a:solidFill>
                  <a:srgbClr val="FFFFFF"/>
                </a:solidFill>
                <a:latin typeface="+mn-lt"/>
              </a:rPr>
              <a:t> 40, 57, 59 </a:t>
            </a:r>
            <a:r>
              <a:rPr lang="ru-RU" sz="4300" dirty="0" err="1">
                <a:solidFill>
                  <a:srgbClr val="FFFFFF"/>
                </a:solidFill>
                <a:latin typeface="+mn-lt"/>
              </a:rPr>
              <a:t>Конституції</a:t>
            </a:r>
            <a:r>
              <a:rPr lang="ru-RU" sz="4300" dirty="0">
                <a:solidFill>
                  <a:srgbClr val="FFFFFF"/>
                </a:solidFill>
                <a:latin typeface="+mn-lt"/>
              </a:rPr>
              <a:t> </a:t>
            </a:r>
            <a:r>
              <a:rPr lang="ru-RU" sz="4300" dirty="0" err="1">
                <a:solidFill>
                  <a:srgbClr val="FFFFFF"/>
                </a:solidFill>
                <a:latin typeface="+mn-lt"/>
              </a:rPr>
              <a:t>України</a:t>
            </a:r>
            <a:r>
              <a:rPr lang="ru-RU" sz="4300" dirty="0">
                <a:solidFill>
                  <a:srgbClr val="FFFFFF"/>
                </a:solidFill>
                <a:latin typeface="+mn-lt"/>
              </a:rPr>
              <a:t> </a:t>
            </a:r>
            <a:r>
              <a:rPr lang="ru-RU" sz="4300" dirty="0" err="1">
                <a:solidFill>
                  <a:srgbClr val="FFFFFF"/>
                </a:solidFill>
                <a:latin typeface="+mn-lt"/>
              </a:rPr>
              <a:t>і</a:t>
            </a:r>
            <a:r>
              <a:rPr lang="ru-RU" sz="4300" dirty="0">
                <a:solidFill>
                  <a:srgbClr val="FFFFFF"/>
                </a:solidFill>
                <a:latin typeface="+mn-lt"/>
              </a:rPr>
              <a:t> </a:t>
            </a:r>
            <a:r>
              <a:rPr lang="ru-RU" sz="4300" dirty="0" err="1">
                <a:solidFill>
                  <a:srgbClr val="FFFFFF"/>
                </a:solidFill>
                <a:latin typeface="+mn-lt"/>
              </a:rPr>
              <a:t>включає</a:t>
            </a:r>
            <a:r>
              <a:rPr lang="ru-RU" sz="4300" dirty="0">
                <a:solidFill>
                  <a:srgbClr val="FFFFFF"/>
                </a:solidFill>
                <a:latin typeface="+mn-lt"/>
              </a:rPr>
              <a:t> в себе:</a:t>
            </a:r>
          </a:p>
          <a:p>
            <a:pPr algn="l"/>
            <a:r>
              <a:rPr lang="ru-RU" sz="4300" dirty="0">
                <a:solidFill>
                  <a:srgbClr val="FFFFFF"/>
                </a:solidFill>
                <a:latin typeface="+mn-lt"/>
              </a:rPr>
              <a:t> право на </a:t>
            </a:r>
            <a:r>
              <a:rPr lang="ru-RU" sz="4300" dirty="0" err="1">
                <a:solidFill>
                  <a:srgbClr val="FFFFFF"/>
                </a:solidFill>
                <a:latin typeface="+mn-lt"/>
              </a:rPr>
              <a:t>професійну</a:t>
            </a:r>
            <a:r>
              <a:rPr lang="ru-RU" sz="4300" dirty="0">
                <a:solidFill>
                  <a:srgbClr val="FFFFFF"/>
                </a:solidFill>
                <a:latin typeface="+mn-lt"/>
              </a:rPr>
              <a:t> </a:t>
            </a:r>
            <a:r>
              <a:rPr lang="ru-RU" sz="4300" dirty="0" err="1">
                <a:solidFill>
                  <a:srgbClr val="FFFFFF"/>
                </a:solidFill>
                <a:latin typeface="+mn-lt"/>
              </a:rPr>
              <a:t>правничу</a:t>
            </a:r>
            <a:r>
              <a:rPr lang="ru-RU" sz="4300" dirty="0">
                <a:solidFill>
                  <a:srgbClr val="FFFFFF"/>
                </a:solidFill>
                <a:latin typeface="+mn-lt"/>
              </a:rPr>
              <a:t> </a:t>
            </a:r>
            <a:r>
              <a:rPr lang="ru-RU" sz="4300" dirty="0" err="1">
                <a:solidFill>
                  <a:srgbClr val="FFFFFF"/>
                </a:solidFill>
                <a:latin typeface="+mn-lt"/>
              </a:rPr>
              <a:t>допомогу</a:t>
            </a:r>
            <a:r>
              <a:rPr lang="ru-RU" sz="4300" dirty="0">
                <a:solidFill>
                  <a:srgbClr val="FFFFFF"/>
                </a:solidFill>
                <a:latin typeface="+mn-lt"/>
              </a:rPr>
              <a:t>, </a:t>
            </a:r>
          </a:p>
          <a:p>
            <a:pPr algn="l"/>
            <a:r>
              <a:rPr lang="ru-RU" sz="4300" dirty="0">
                <a:solidFill>
                  <a:srgbClr val="FFFFFF"/>
                </a:solidFill>
                <a:latin typeface="+mn-lt"/>
              </a:rPr>
              <a:t>на </a:t>
            </a:r>
            <a:r>
              <a:rPr lang="ru-RU" sz="4300" dirty="0" err="1">
                <a:solidFill>
                  <a:srgbClr val="FFFFFF"/>
                </a:solidFill>
                <a:latin typeface="+mn-lt"/>
              </a:rPr>
              <a:t>отримання</a:t>
            </a:r>
            <a:r>
              <a:rPr lang="ru-RU" sz="4300" dirty="0">
                <a:solidFill>
                  <a:srgbClr val="FFFFFF"/>
                </a:solidFill>
                <a:latin typeface="+mn-lt"/>
              </a:rPr>
              <a:t> </a:t>
            </a:r>
            <a:r>
              <a:rPr lang="ru-RU" sz="4300" dirty="0" err="1">
                <a:solidFill>
                  <a:srgbClr val="FFFFFF"/>
                </a:solidFill>
                <a:latin typeface="+mn-lt"/>
              </a:rPr>
              <a:t>інформації</a:t>
            </a:r>
            <a:r>
              <a:rPr lang="ru-RU" sz="4300" dirty="0">
                <a:solidFill>
                  <a:srgbClr val="FFFFFF"/>
                </a:solidFill>
                <a:latin typeface="+mn-lt"/>
              </a:rPr>
              <a:t> про </a:t>
            </a:r>
            <a:r>
              <a:rPr lang="ru-RU" sz="4300" dirty="0" err="1">
                <a:solidFill>
                  <a:srgbClr val="FFFFFF"/>
                </a:solidFill>
                <a:latin typeface="+mn-lt"/>
              </a:rPr>
              <a:t>свої</a:t>
            </a:r>
            <a:r>
              <a:rPr lang="ru-RU" sz="4300" dirty="0">
                <a:solidFill>
                  <a:srgbClr val="FFFFFF"/>
                </a:solidFill>
                <a:latin typeface="+mn-lt"/>
              </a:rPr>
              <a:t> права та </a:t>
            </a:r>
            <a:r>
              <a:rPr lang="ru-RU" sz="4300" dirty="0" err="1">
                <a:solidFill>
                  <a:srgbClr val="FFFFFF"/>
                </a:solidFill>
                <a:latin typeface="+mn-lt"/>
              </a:rPr>
              <a:t>обов’язки</a:t>
            </a:r>
            <a:r>
              <a:rPr lang="ru-RU" sz="4300" dirty="0">
                <a:solidFill>
                  <a:srgbClr val="FFFFFF"/>
                </a:solidFill>
                <a:latin typeface="+mn-lt"/>
              </a:rPr>
              <a:t>, </a:t>
            </a:r>
          </a:p>
          <a:p>
            <a:pPr algn="l"/>
            <a:r>
              <a:rPr lang="ru-RU" sz="4300" dirty="0">
                <a:solidFill>
                  <a:srgbClr val="FFFFFF"/>
                </a:solidFill>
                <a:latin typeface="+mn-lt"/>
              </a:rPr>
              <a:t>право </a:t>
            </a:r>
            <a:r>
              <a:rPr lang="ru-RU" sz="4300" dirty="0" err="1">
                <a:solidFill>
                  <a:srgbClr val="FFFFFF"/>
                </a:solidFill>
                <a:latin typeface="+mn-lt"/>
              </a:rPr>
              <a:t>направляти</a:t>
            </a:r>
            <a:r>
              <a:rPr lang="ru-RU" sz="4300" dirty="0">
                <a:solidFill>
                  <a:srgbClr val="FFFFFF"/>
                </a:solidFill>
                <a:latin typeface="+mn-lt"/>
              </a:rPr>
              <a:t> </a:t>
            </a:r>
            <a:r>
              <a:rPr lang="ru-RU" sz="4300" dirty="0" err="1">
                <a:solidFill>
                  <a:srgbClr val="FFFFFF"/>
                </a:solidFill>
                <a:latin typeface="+mn-lt"/>
              </a:rPr>
              <a:t>індивідуальні</a:t>
            </a:r>
            <a:r>
              <a:rPr lang="ru-RU" sz="4300" dirty="0">
                <a:solidFill>
                  <a:srgbClr val="FFFFFF"/>
                </a:solidFill>
                <a:latin typeface="+mn-lt"/>
              </a:rPr>
              <a:t> </a:t>
            </a:r>
            <a:r>
              <a:rPr lang="ru-RU" sz="4300" dirty="0" err="1">
                <a:solidFill>
                  <a:srgbClr val="FFFFFF"/>
                </a:solidFill>
                <a:latin typeface="+mn-lt"/>
              </a:rPr>
              <a:t>чи</a:t>
            </a:r>
            <a:r>
              <a:rPr lang="ru-RU" sz="4300" dirty="0">
                <a:solidFill>
                  <a:srgbClr val="FFFFFF"/>
                </a:solidFill>
                <a:latin typeface="+mn-lt"/>
              </a:rPr>
              <a:t> </a:t>
            </a:r>
            <a:r>
              <a:rPr lang="ru-RU" sz="4300" dirty="0" err="1">
                <a:solidFill>
                  <a:srgbClr val="FFFFFF"/>
                </a:solidFill>
                <a:latin typeface="+mn-lt"/>
              </a:rPr>
              <a:t>колективні</a:t>
            </a:r>
            <a:r>
              <a:rPr lang="ru-RU" sz="4300" dirty="0">
                <a:solidFill>
                  <a:srgbClr val="FFFFFF"/>
                </a:solidFill>
                <a:latin typeface="+mn-lt"/>
              </a:rPr>
              <a:t> </a:t>
            </a:r>
            <a:r>
              <a:rPr lang="ru-RU" sz="4300" dirty="0" err="1">
                <a:solidFill>
                  <a:srgbClr val="FFFFFF"/>
                </a:solidFill>
                <a:latin typeface="+mn-lt"/>
              </a:rPr>
              <a:t>письмові</a:t>
            </a:r>
            <a:r>
              <a:rPr lang="ru-RU" sz="4300" dirty="0">
                <a:solidFill>
                  <a:srgbClr val="FFFFFF"/>
                </a:solidFill>
                <a:latin typeface="+mn-lt"/>
              </a:rPr>
              <a:t> </a:t>
            </a:r>
            <a:r>
              <a:rPr lang="ru-RU" sz="4300" dirty="0" err="1">
                <a:solidFill>
                  <a:srgbClr val="FFFFFF"/>
                </a:solidFill>
                <a:latin typeface="+mn-lt"/>
              </a:rPr>
              <a:t>звернення</a:t>
            </a:r>
            <a:r>
              <a:rPr lang="ru-RU" sz="4300" dirty="0">
                <a:solidFill>
                  <a:srgbClr val="FFFFFF"/>
                </a:solidFill>
                <a:latin typeface="+mn-lt"/>
              </a:rPr>
              <a:t> </a:t>
            </a:r>
            <a:r>
              <a:rPr lang="ru-RU" sz="4300" dirty="0" err="1">
                <a:solidFill>
                  <a:srgbClr val="FFFFFF"/>
                </a:solidFill>
                <a:latin typeface="+mn-lt"/>
              </a:rPr>
              <a:t>або</a:t>
            </a:r>
            <a:r>
              <a:rPr lang="ru-RU" sz="4300" dirty="0">
                <a:solidFill>
                  <a:srgbClr val="FFFFFF"/>
                </a:solidFill>
                <a:latin typeface="+mn-lt"/>
              </a:rPr>
              <a:t> </a:t>
            </a:r>
            <a:r>
              <a:rPr lang="ru-RU" sz="4300" dirty="0" err="1">
                <a:solidFill>
                  <a:srgbClr val="FFFFFF"/>
                </a:solidFill>
                <a:latin typeface="+mn-lt"/>
              </a:rPr>
              <a:t>особисто</a:t>
            </a:r>
            <a:r>
              <a:rPr lang="ru-RU" sz="4300" dirty="0">
                <a:solidFill>
                  <a:srgbClr val="FFFFFF"/>
                </a:solidFill>
                <a:latin typeface="+mn-lt"/>
              </a:rPr>
              <a:t> </a:t>
            </a:r>
            <a:r>
              <a:rPr lang="ru-RU" sz="4300" dirty="0" err="1">
                <a:solidFill>
                  <a:srgbClr val="FFFFFF"/>
                </a:solidFill>
                <a:latin typeface="+mn-lt"/>
              </a:rPr>
              <a:t>звертатися</a:t>
            </a:r>
            <a:r>
              <a:rPr lang="ru-RU" sz="4300" dirty="0">
                <a:solidFill>
                  <a:srgbClr val="FFFFFF"/>
                </a:solidFill>
                <a:latin typeface="+mn-lt"/>
              </a:rPr>
              <a:t> до </a:t>
            </a:r>
            <a:r>
              <a:rPr lang="ru-RU" sz="4300" dirty="0" err="1">
                <a:solidFill>
                  <a:srgbClr val="FFFFFF"/>
                </a:solidFill>
                <a:latin typeface="+mn-lt"/>
              </a:rPr>
              <a:t>органів</a:t>
            </a:r>
            <a:r>
              <a:rPr lang="ru-RU" sz="4300" dirty="0">
                <a:solidFill>
                  <a:srgbClr val="FFFFFF"/>
                </a:solidFill>
                <a:latin typeface="+mn-lt"/>
              </a:rPr>
              <a:t> </a:t>
            </a:r>
            <a:r>
              <a:rPr lang="ru-RU" sz="4300" dirty="0" err="1">
                <a:solidFill>
                  <a:srgbClr val="FFFFFF"/>
                </a:solidFill>
                <a:latin typeface="+mn-lt"/>
              </a:rPr>
              <a:t>державної</a:t>
            </a:r>
            <a:r>
              <a:rPr lang="ru-RU" sz="4300" dirty="0">
                <a:solidFill>
                  <a:srgbClr val="FFFFFF"/>
                </a:solidFill>
                <a:latin typeface="+mn-lt"/>
              </a:rPr>
              <a:t> </a:t>
            </a:r>
            <a:r>
              <a:rPr lang="ru-RU" sz="4300" dirty="0" err="1">
                <a:solidFill>
                  <a:srgbClr val="FFFFFF"/>
                </a:solidFill>
                <a:latin typeface="+mn-lt"/>
              </a:rPr>
              <a:t>влади</a:t>
            </a:r>
            <a:r>
              <a:rPr lang="ru-RU" sz="4300" dirty="0">
                <a:solidFill>
                  <a:srgbClr val="FFFFFF"/>
                </a:solidFill>
                <a:latin typeface="+mn-lt"/>
              </a:rPr>
              <a:t>.</a:t>
            </a:r>
            <a:endParaRPr lang="ru-RU" sz="4300" b="1" dirty="0">
              <a:ln w="11430"/>
              <a:solidFill>
                <a:srgbClr val="FFFFFF"/>
              </a:solidFill>
              <a:effectLst>
                <a:outerShdw blurRad="50800" dist="39000" dir="5460000" algn="tl">
                  <a:srgbClr val="000000">
                    <a:alpha val="38000"/>
                  </a:srgbClr>
                </a:outerShdw>
              </a:effectLst>
              <a:latin typeface="+mn-lt"/>
            </a:endParaRPr>
          </a:p>
          <a:p>
            <a:endParaRPr lang="ru-RU" dirty="0">
              <a:solidFill>
                <a:srgbClr val="FFFFFF"/>
              </a:solidFill>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7502577" y="235132"/>
            <a:ext cx="4493480" cy="3371695"/>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41</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261257" y="195944"/>
            <a:ext cx="8412480" cy="1410787"/>
          </a:xfrm>
        </p:spPr>
        <p:txBody>
          <a:bodyPr>
            <a:normAutofit fontScale="92500" lnSpcReduction="20000"/>
          </a:bodyPr>
          <a:lstStyle/>
          <a:p>
            <a:pPr>
              <a:buNone/>
            </a:pPr>
            <a:r>
              <a:rPr lang="ru-RU" sz="3000" dirty="0">
                <a:solidFill>
                  <a:srgbClr val="FFFFFF"/>
                </a:solidFill>
                <a:latin typeface="+mn-lt"/>
              </a:rPr>
              <a:t> </a:t>
            </a:r>
            <a:r>
              <a:rPr lang="ru-RU" sz="4400" dirty="0" err="1">
                <a:solidFill>
                  <a:srgbClr val="FF0000"/>
                </a:solidFill>
                <a:latin typeface="+mn-lt"/>
              </a:rPr>
              <a:t>Гарантії</a:t>
            </a:r>
            <a:r>
              <a:rPr lang="ru-RU" sz="4400" dirty="0">
                <a:solidFill>
                  <a:srgbClr val="FF0000"/>
                </a:solidFill>
                <a:latin typeface="+mn-lt"/>
              </a:rPr>
              <a:t> </a:t>
            </a:r>
            <a:r>
              <a:rPr lang="ru-RU" sz="4400" dirty="0" err="1">
                <a:solidFill>
                  <a:schemeClr val="tx1">
                    <a:lumMod val="60000"/>
                    <a:lumOff val="40000"/>
                  </a:schemeClr>
                </a:solidFill>
                <a:latin typeface="+mn-lt"/>
              </a:rPr>
              <a:t>захисту</a:t>
            </a:r>
            <a:r>
              <a:rPr lang="ru-RU" sz="4400" dirty="0">
                <a:solidFill>
                  <a:schemeClr val="tx1">
                    <a:lumMod val="60000"/>
                    <a:lumOff val="40000"/>
                  </a:schemeClr>
                </a:solidFill>
                <a:latin typeface="+mn-lt"/>
              </a:rPr>
              <a:t> </a:t>
            </a:r>
            <a:r>
              <a:rPr lang="ru-RU" sz="4400" dirty="0" err="1">
                <a:solidFill>
                  <a:srgbClr val="FF0000"/>
                </a:solidFill>
                <a:latin typeface="+mn-lt"/>
              </a:rPr>
              <a:t>з</a:t>
            </a:r>
            <a:r>
              <a:rPr lang="ru-RU" sz="4400" dirty="0">
                <a:solidFill>
                  <a:srgbClr val="FF0000"/>
                </a:solidFill>
                <a:latin typeface="+mn-lt"/>
              </a:rPr>
              <a:t> моменту </a:t>
            </a:r>
            <a:r>
              <a:rPr lang="ru-RU" sz="4400" dirty="0">
                <a:solidFill>
                  <a:schemeClr val="tx1">
                    <a:lumMod val="60000"/>
                    <a:lumOff val="40000"/>
                  </a:schemeClr>
                </a:solidFill>
                <a:latin typeface="+mn-lt"/>
              </a:rPr>
              <a:t>фактичного </a:t>
            </a:r>
            <a:r>
              <a:rPr lang="ru-RU" sz="4400" dirty="0" err="1">
                <a:solidFill>
                  <a:srgbClr val="FF0000"/>
                </a:solidFill>
                <a:latin typeface="+mn-lt"/>
              </a:rPr>
              <a:t>затримання</a:t>
            </a:r>
            <a:r>
              <a:rPr lang="ru-RU" sz="4400" dirty="0">
                <a:solidFill>
                  <a:schemeClr val="tx1">
                    <a:lumMod val="60000"/>
                    <a:lumOff val="40000"/>
                  </a:schemeClr>
                </a:solidFill>
                <a:latin typeface="+mn-lt"/>
              </a:rPr>
              <a:t> до </a:t>
            </a:r>
            <a:r>
              <a:rPr lang="ru-RU" sz="4400" dirty="0" err="1">
                <a:solidFill>
                  <a:schemeClr val="tx1">
                    <a:lumMod val="60000"/>
                    <a:lumOff val="40000"/>
                  </a:schemeClr>
                </a:solidFill>
                <a:latin typeface="+mn-lt"/>
              </a:rPr>
              <a:t>поміщення</a:t>
            </a:r>
            <a:r>
              <a:rPr lang="ru-RU" sz="4400" dirty="0">
                <a:solidFill>
                  <a:schemeClr val="tx1">
                    <a:lumMod val="60000"/>
                    <a:lumOff val="40000"/>
                  </a:schemeClr>
                </a:solidFill>
                <a:latin typeface="+mn-lt"/>
              </a:rPr>
              <a:t> в ІТТ</a:t>
            </a: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Текст 15"/>
          <p:cNvSpPr>
            <a:spLocks noGrp="1"/>
          </p:cNvSpPr>
          <p:nvPr>
            <p:ph type="body" sz="quarter" idx="19"/>
          </p:nvPr>
        </p:nvSpPr>
        <p:spPr>
          <a:xfrm>
            <a:off x="335280" y="1920240"/>
            <a:ext cx="9958251" cy="4937760"/>
          </a:xfrm>
        </p:spPr>
        <p:txBody>
          <a:bodyPr>
            <a:normAutofit fontScale="62500" lnSpcReduction="20000"/>
          </a:bodyPr>
          <a:lstStyle/>
          <a:p>
            <a:pPr algn="l"/>
            <a:r>
              <a:rPr lang="ru-RU" sz="3000" dirty="0">
                <a:solidFill>
                  <a:srgbClr val="FFFFFF"/>
                </a:solidFill>
                <a:latin typeface="+mn-lt"/>
              </a:rPr>
              <a:t> </a:t>
            </a:r>
            <a:r>
              <a:rPr lang="ru-RU" sz="4400" dirty="0" err="1">
                <a:solidFill>
                  <a:srgbClr val="FFFFFF"/>
                </a:solidFill>
                <a:latin typeface="+mn-lt"/>
              </a:rPr>
              <a:t>інформування</a:t>
            </a:r>
            <a:r>
              <a:rPr lang="ru-RU" sz="4400" dirty="0">
                <a:solidFill>
                  <a:srgbClr val="FFFFFF"/>
                </a:solidFill>
                <a:latin typeface="+mn-lt"/>
              </a:rPr>
              <a:t> </a:t>
            </a:r>
            <a:r>
              <a:rPr lang="ru-RU" sz="4400" dirty="0" err="1">
                <a:solidFill>
                  <a:srgbClr val="FFFFFF"/>
                </a:solidFill>
                <a:latin typeface="+mn-lt"/>
              </a:rPr>
              <a:t>затриманої</a:t>
            </a:r>
            <a:r>
              <a:rPr lang="ru-RU" sz="4400" dirty="0">
                <a:solidFill>
                  <a:srgbClr val="FFFFFF"/>
                </a:solidFill>
                <a:latin typeface="+mn-lt"/>
              </a:rPr>
              <a:t> особи про </a:t>
            </a:r>
            <a:r>
              <a:rPr lang="ru-RU" sz="4400" dirty="0" err="1">
                <a:solidFill>
                  <a:srgbClr val="FFFFFF"/>
                </a:solidFill>
                <a:latin typeface="+mn-lt"/>
              </a:rPr>
              <a:t>її</a:t>
            </a:r>
            <a:r>
              <a:rPr lang="ru-RU" sz="4400" dirty="0">
                <a:solidFill>
                  <a:srgbClr val="FFFFFF"/>
                </a:solidFill>
                <a:latin typeface="+mn-lt"/>
              </a:rPr>
              <a:t> права;</a:t>
            </a:r>
          </a:p>
          <a:p>
            <a:pPr algn="l"/>
            <a:r>
              <a:rPr lang="ru-RU" sz="4400" dirty="0" err="1">
                <a:solidFill>
                  <a:srgbClr val="FFFFFF"/>
                </a:solidFill>
                <a:latin typeface="+mn-lt"/>
              </a:rPr>
              <a:t>інформування</a:t>
            </a:r>
            <a:r>
              <a:rPr lang="ru-RU" sz="4400" dirty="0">
                <a:solidFill>
                  <a:srgbClr val="FFFFFF"/>
                </a:solidFill>
                <a:latin typeface="+mn-lt"/>
              </a:rPr>
              <a:t> </a:t>
            </a:r>
            <a:r>
              <a:rPr lang="ru-RU" sz="4400" dirty="0" err="1">
                <a:solidFill>
                  <a:srgbClr val="FFFFFF"/>
                </a:solidFill>
                <a:latin typeface="+mn-lt"/>
              </a:rPr>
              <a:t>затриманої</a:t>
            </a:r>
            <a:r>
              <a:rPr lang="ru-RU" sz="4400" dirty="0">
                <a:solidFill>
                  <a:srgbClr val="FFFFFF"/>
                </a:solidFill>
                <a:latin typeface="+mn-lt"/>
              </a:rPr>
              <a:t> особи про </a:t>
            </a:r>
            <a:r>
              <a:rPr lang="ru-RU" sz="4400" dirty="0" err="1">
                <a:solidFill>
                  <a:srgbClr val="FFFFFF"/>
                </a:solidFill>
                <a:latin typeface="+mn-lt"/>
              </a:rPr>
              <a:t>підстави</a:t>
            </a:r>
            <a:r>
              <a:rPr lang="ru-RU" sz="4400" dirty="0">
                <a:solidFill>
                  <a:srgbClr val="FFFFFF"/>
                </a:solidFill>
                <a:latin typeface="+mn-lt"/>
              </a:rPr>
              <a:t> </a:t>
            </a:r>
            <a:r>
              <a:rPr lang="ru-RU" sz="4400" dirty="0" err="1">
                <a:solidFill>
                  <a:srgbClr val="FFFFFF"/>
                </a:solidFill>
                <a:latin typeface="+mn-lt"/>
              </a:rPr>
              <a:t>її</a:t>
            </a:r>
            <a:r>
              <a:rPr lang="ru-RU" sz="4400" dirty="0">
                <a:solidFill>
                  <a:srgbClr val="FFFFFF"/>
                </a:solidFill>
                <a:latin typeface="+mn-lt"/>
              </a:rPr>
              <a:t> </a:t>
            </a:r>
            <a:r>
              <a:rPr lang="ru-RU" sz="4400" dirty="0" err="1">
                <a:solidFill>
                  <a:srgbClr val="FFFFFF"/>
                </a:solidFill>
                <a:latin typeface="+mn-lt"/>
              </a:rPr>
              <a:t>затримання</a:t>
            </a:r>
            <a:r>
              <a:rPr lang="ru-RU" sz="4400" dirty="0">
                <a:solidFill>
                  <a:srgbClr val="FFFFFF"/>
                </a:solidFill>
                <a:latin typeface="+mn-lt"/>
              </a:rPr>
              <a:t>;</a:t>
            </a:r>
          </a:p>
          <a:p>
            <a:pPr algn="l"/>
            <a:r>
              <a:rPr lang="ru-RU" sz="4400" dirty="0" err="1">
                <a:solidFill>
                  <a:srgbClr val="FFFFFF"/>
                </a:solidFill>
                <a:latin typeface="+mn-lt"/>
              </a:rPr>
              <a:t>повідомлення</a:t>
            </a:r>
            <a:r>
              <a:rPr lang="ru-RU" sz="4400" dirty="0">
                <a:solidFill>
                  <a:srgbClr val="FFFFFF"/>
                </a:solidFill>
                <a:latin typeface="+mn-lt"/>
              </a:rPr>
              <a:t> центру </a:t>
            </a:r>
            <a:r>
              <a:rPr lang="ru-RU" sz="4400" dirty="0" err="1">
                <a:solidFill>
                  <a:srgbClr val="FFFFFF"/>
                </a:solidFill>
                <a:latin typeface="+mn-lt"/>
              </a:rPr>
              <a:t>безоплатної</a:t>
            </a:r>
            <a:r>
              <a:rPr lang="ru-RU" sz="4400" dirty="0">
                <a:solidFill>
                  <a:srgbClr val="FFFFFF"/>
                </a:solidFill>
                <a:latin typeface="+mn-lt"/>
              </a:rPr>
              <a:t> </a:t>
            </a:r>
            <a:r>
              <a:rPr lang="ru-RU" sz="4400" dirty="0" err="1">
                <a:solidFill>
                  <a:srgbClr val="FFFFFF"/>
                </a:solidFill>
                <a:latin typeface="+mn-lt"/>
              </a:rPr>
              <a:t>вторинної</a:t>
            </a:r>
            <a:r>
              <a:rPr lang="ru-RU" sz="4400" dirty="0">
                <a:solidFill>
                  <a:srgbClr val="FFFFFF"/>
                </a:solidFill>
                <a:latin typeface="+mn-lt"/>
              </a:rPr>
              <a:t> </a:t>
            </a:r>
            <a:r>
              <a:rPr lang="ru-RU" sz="4400" dirty="0" err="1">
                <a:solidFill>
                  <a:srgbClr val="FFFFFF"/>
                </a:solidFill>
                <a:latin typeface="+mn-lt"/>
              </a:rPr>
              <a:t>правової</a:t>
            </a:r>
            <a:r>
              <a:rPr lang="ru-RU" sz="4400" dirty="0">
                <a:solidFill>
                  <a:srgbClr val="FFFFFF"/>
                </a:solidFill>
                <a:latin typeface="+mn-lt"/>
              </a:rPr>
              <a:t> </a:t>
            </a:r>
            <a:r>
              <a:rPr lang="ru-RU" sz="4400" dirty="0" err="1">
                <a:solidFill>
                  <a:srgbClr val="FFFFFF"/>
                </a:solidFill>
                <a:latin typeface="+mn-lt"/>
              </a:rPr>
              <a:t>допомоги</a:t>
            </a:r>
            <a:r>
              <a:rPr lang="ru-RU" sz="4400" dirty="0">
                <a:solidFill>
                  <a:srgbClr val="FFFFFF"/>
                </a:solidFill>
                <a:latin typeface="+mn-lt"/>
              </a:rPr>
              <a:t> про </a:t>
            </a:r>
            <a:r>
              <a:rPr lang="ru-RU" sz="4400" dirty="0" err="1">
                <a:solidFill>
                  <a:srgbClr val="FFFFFF"/>
                </a:solidFill>
                <a:latin typeface="+mn-lt"/>
              </a:rPr>
              <a:t>затримання</a:t>
            </a:r>
            <a:r>
              <a:rPr lang="ru-RU" sz="4400" dirty="0">
                <a:solidFill>
                  <a:srgbClr val="FFFFFF"/>
                </a:solidFill>
                <a:latin typeface="+mn-lt"/>
              </a:rPr>
              <a:t> та </a:t>
            </a:r>
            <a:r>
              <a:rPr lang="ru-RU" sz="4400" dirty="0" err="1">
                <a:solidFill>
                  <a:srgbClr val="FFFFFF"/>
                </a:solidFill>
                <a:latin typeface="+mn-lt"/>
              </a:rPr>
              <a:t>місце</a:t>
            </a:r>
            <a:r>
              <a:rPr lang="ru-RU" sz="4400" dirty="0">
                <a:solidFill>
                  <a:srgbClr val="FFFFFF"/>
                </a:solidFill>
                <a:latin typeface="+mn-lt"/>
              </a:rPr>
              <a:t> </a:t>
            </a:r>
            <a:r>
              <a:rPr lang="ru-RU" sz="4400" dirty="0" err="1">
                <a:solidFill>
                  <a:srgbClr val="FFFFFF"/>
                </a:solidFill>
                <a:latin typeface="+mn-lt"/>
              </a:rPr>
              <a:t>перебування</a:t>
            </a:r>
            <a:r>
              <a:rPr lang="ru-RU" sz="4400" dirty="0">
                <a:solidFill>
                  <a:srgbClr val="FFFFFF"/>
                </a:solidFill>
                <a:latin typeface="+mn-lt"/>
              </a:rPr>
              <a:t> особи;</a:t>
            </a:r>
          </a:p>
          <a:p>
            <a:pPr algn="l"/>
            <a:r>
              <a:rPr lang="ru-RU" sz="4400" dirty="0" err="1">
                <a:solidFill>
                  <a:srgbClr val="FFFFFF"/>
                </a:solidFill>
                <a:latin typeface="+mn-lt"/>
              </a:rPr>
              <a:t>надання</a:t>
            </a:r>
            <a:r>
              <a:rPr lang="ru-RU" sz="4400" dirty="0">
                <a:solidFill>
                  <a:srgbClr val="FFFFFF"/>
                </a:solidFill>
                <a:latin typeface="+mn-lt"/>
              </a:rPr>
              <a:t> </a:t>
            </a:r>
            <a:r>
              <a:rPr lang="ru-RU" sz="4400" dirty="0" err="1">
                <a:solidFill>
                  <a:srgbClr val="FFFFFF"/>
                </a:solidFill>
                <a:latin typeface="+mn-lt"/>
              </a:rPr>
              <a:t>можливості</a:t>
            </a:r>
            <a:r>
              <a:rPr lang="ru-RU" sz="4400" dirty="0">
                <a:solidFill>
                  <a:srgbClr val="FFFFFF"/>
                </a:solidFill>
                <a:latin typeface="+mn-lt"/>
              </a:rPr>
              <a:t> </a:t>
            </a:r>
            <a:r>
              <a:rPr lang="ru-RU" sz="4400" dirty="0" err="1">
                <a:solidFill>
                  <a:srgbClr val="FFFFFF"/>
                </a:solidFill>
                <a:latin typeface="+mn-lt"/>
              </a:rPr>
              <a:t>затриманій</a:t>
            </a:r>
            <a:r>
              <a:rPr lang="ru-RU" sz="4400" dirty="0">
                <a:solidFill>
                  <a:srgbClr val="FFFFFF"/>
                </a:solidFill>
                <a:latin typeface="+mn-lt"/>
              </a:rPr>
              <a:t> </a:t>
            </a:r>
            <a:r>
              <a:rPr lang="ru-RU" sz="4400" dirty="0" err="1">
                <a:solidFill>
                  <a:srgbClr val="FFFFFF"/>
                </a:solidFill>
                <a:latin typeface="+mn-lt"/>
              </a:rPr>
              <a:t>особі</a:t>
            </a:r>
            <a:r>
              <a:rPr lang="ru-RU" sz="4400" dirty="0">
                <a:solidFill>
                  <a:srgbClr val="FFFFFF"/>
                </a:solidFill>
                <a:latin typeface="+mn-lt"/>
              </a:rPr>
              <a:t> </a:t>
            </a:r>
            <a:r>
              <a:rPr lang="ru-RU" sz="4400" dirty="0" err="1">
                <a:solidFill>
                  <a:srgbClr val="FFFFFF"/>
                </a:solidFill>
                <a:latin typeface="+mn-lt"/>
              </a:rPr>
              <a:t>повідомити</a:t>
            </a:r>
            <a:r>
              <a:rPr lang="ru-RU" sz="4400" dirty="0">
                <a:solidFill>
                  <a:srgbClr val="FFFFFF"/>
                </a:solidFill>
                <a:latin typeface="+mn-lt"/>
              </a:rPr>
              <a:t> </a:t>
            </a:r>
            <a:r>
              <a:rPr lang="ru-RU" sz="4400" dirty="0" err="1">
                <a:solidFill>
                  <a:srgbClr val="FFFFFF"/>
                </a:solidFill>
                <a:latin typeface="+mn-lt"/>
              </a:rPr>
              <a:t>рідних</a:t>
            </a:r>
            <a:r>
              <a:rPr lang="ru-RU" sz="4400" dirty="0">
                <a:solidFill>
                  <a:srgbClr val="FFFFFF"/>
                </a:solidFill>
                <a:latin typeface="+mn-lt"/>
              </a:rPr>
              <a:t> </a:t>
            </a:r>
            <a:r>
              <a:rPr lang="ru-RU" sz="4400" dirty="0" err="1">
                <a:solidFill>
                  <a:srgbClr val="FFFFFF"/>
                </a:solidFill>
                <a:latin typeface="+mn-lt"/>
              </a:rPr>
              <a:t>або</a:t>
            </a:r>
            <a:r>
              <a:rPr lang="ru-RU" sz="4400" dirty="0">
                <a:solidFill>
                  <a:srgbClr val="FFFFFF"/>
                </a:solidFill>
                <a:latin typeface="+mn-lt"/>
              </a:rPr>
              <a:t> </a:t>
            </a:r>
            <a:r>
              <a:rPr lang="ru-RU" sz="4400" dirty="0" err="1">
                <a:solidFill>
                  <a:srgbClr val="FFFFFF"/>
                </a:solidFill>
                <a:latin typeface="+mn-lt"/>
              </a:rPr>
              <a:t>інших</a:t>
            </a:r>
            <a:r>
              <a:rPr lang="ru-RU" sz="4400" dirty="0">
                <a:solidFill>
                  <a:srgbClr val="FFFFFF"/>
                </a:solidFill>
                <a:latin typeface="+mn-lt"/>
              </a:rPr>
              <a:t> </a:t>
            </a:r>
            <a:r>
              <a:rPr lang="ru-RU" sz="4400" dirty="0" err="1">
                <a:solidFill>
                  <a:srgbClr val="FFFFFF"/>
                </a:solidFill>
                <a:latin typeface="+mn-lt"/>
              </a:rPr>
              <a:t>осіб</a:t>
            </a:r>
            <a:r>
              <a:rPr lang="ru-RU" sz="4400" dirty="0">
                <a:solidFill>
                  <a:srgbClr val="FFFFFF"/>
                </a:solidFill>
                <a:latin typeface="+mn-lt"/>
              </a:rPr>
              <a:t> на </a:t>
            </a:r>
            <a:r>
              <a:rPr lang="ru-RU" sz="4400" dirty="0" err="1">
                <a:solidFill>
                  <a:srgbClr val="FFFFFF"/>
                </a:solidFill>
                <a:latin typeface="+mn-lt"/>
              </a:rPr>
              <a:t>її</a:t>
            </a:r>
            <a:r>
              <a:rPr lang="ru-RU" sz="4400" dirty="0">
                <a:solidFill>
                  <a:srgbClr val="FFFFFF"/>
                </a:solidFill>
                <a:latin typeface="+mn-lt"/>
              </a:rPr>
              <a:t> </a:t>
            </a:r>
            <a:r>
              <a:rPr lang="ru-RU" sz="4400" dirty="0" err="1">
                <a:solidFill>
                  <a:srgbClr val="FFFFFF"/>
                </a:solidFill>
                <a:latin typeface="+mn-lt"/>
              </a:rPr>
              <a:t>вибір</a:t>
            </a:r>
            <a:r>
              <a:rPr lang="ru-RU" sz="4400" dirty="0">
                <a:solidFill>
                  <a:srgbClr val="FFFFFF"/>
                </a:solidFill>
                <a:latin typeface="+mn-lt"/>
              </a:rPr>
              <a:t> про факт </a:t>
            </a:r>
            <a:r>
              <a:rPr lang="ru-RU" sz="4400" dirty="0" err="1">
                <a:solidFill>
                  <a:srgbClr val="FFFFFF"/>
                </a:solidFill>
                <a:latin typeface="+mn-lt"/>
              </a:rPr>
              <a:t>затримання</a:t>
            </a:r>
            <a:r>
              <a:rPr lang="ru-RU" sz="4400" dirty="0">
                <a:solidFill>
                  <a:srgbClr val="FFFFFF"/>
                </a:solidFill>
                <a:latin typeface="+mn-lt"/>
              </a:rPr>
              <a:t> та </a:t>
            </a:r>
            <a:r>
              <a:rPr lang="ru-RU" sz="4400" dirty="0" err="1">
                <a:solidFill>
                  <a:srgbClr val="FFFFFF"/>
                </a:solidFill>
                <a:latin typeface="+mn-lt"/>
              </a:rPr>
              <a:t>місце</a:t>
            </a:r>
            <a:r>
              <a:rPr lang="ru-RU" sz="4400" dirty="0">
                <a:solidFill>
                  <a:srgbClr val="FFFFFF"/>
                </a:solidFill>
                <a:latin typeface="+mn-lt"/>
              </a:rPr>
              <a:t> </a:t>
            </a:r>
            <a:r>
              <a:rPr lang="ru-RU" sz="4400" dirty="0" err="1">
                <a:solidFill>
                  <a:srgbClr val="FFFFFF"/>
                </a:solidFill>
                <a:latin typeface="+mn-lt"/>
              </a:rPr>
              <a:t>перебування,або</a:t>
            </a:r>
            <a:r>
              <a:rPr lang="ru-RU" sz="4400" dirty="0">
                <a:solidFill>
                  <a:srgbClr val="FFFFFF"/>
                </a:solidFill>
                <a:latin typeface="+mn-lt"/>
              </a:rPr>
              <a:t> </a:t>
            </a:r>
            <a:r>
              <a:rPr lang="ru-RU" sz="4400" dirty="0" err="1">
                <a:solidFill>
                  <a:srgbClr val="FFFFFF"/>
                </a:solidFill>
                <a:latin typeface="+mn-lt"/>
              </a:rPr>
              <a:t>самостійне</a:t>
            </a:r>
            <a:r>
              <a:rPr lang="ru-RU" sz="4400" dirty="0">
                <a:solidFill>
                  <a:srgbClr val="FFFFFF"/>
                </a:solidFill>
                <a:latin typeface="+mn-lt"/>
              </a:rPr>
              <a:t> </a:t>
            </a:r>
            <a:r>
              <a:rPr lang="ru-RU" sz="4400" dirty="0" err="1">
                <a:solidFill>
                  <a:srgbClr val="FFFFFF"/>
                </a:solidFill>
                <a:latin typeface="+mn-lt"/>
              </a:rPr>
              <a:t>інформування</a:t>
            </a:r>
            <a:r>
              <a:rPr lang="ru-RU" sz="4400" dirty="0">
                <a:solidFill>
                  <a:srgbClr val="FFFFFF"/>
                </a:solidFill>
                <a:latin typeface="+mn-lt"/>
              </a:rPr>
              <a:t> </a:t>
            </a:r>
            <a:r>
              <a:rPr lang="ru-RU" sz="4400" dirty="0" err="1">
                <a:solidFill>
                  <a:srgbClr val="FFFFFF"/>
                </a:solidFill>
                <a:latin typeface="+mn-lt"/>
              </a:rPr>
              <a:t>з</a:t>
            </a:r>
            <a:r>
              <a:rPr lang="ru-RU" sz="4400" dirty="0">
                <a:solidFill>
                  <a:srgbClr val="FFFFFF"/>
                </a:solidFill>
                <a:latin typeface="+mn-lt"/>
              </a:rPr>
              <a:t> </a:t>
            </a:r>
            <a:r>
              <a:rPr lang="ru-RU" sz="4400" dirty="0" err="1">
                <a:solidFill>
                  <a:srgbClr val="FFFFFF"/>
                </a:solidFill>
                <a:latin typeface="+mn-lt"/>
              </a:rPr>
              <a:t>дотриманням</a:t>
            </a:r>
            <a:r>
              <a:rPr lang="ru-RU" sz="4400" dirty="0">
                <a:solidFill>
                  <a:srgbClr val="FFFFFF"/>
                </a:solidFill>
                <a:latin typeface="+mn-lt"/>
              </a:rPr>
              <a:t> </a:t>
            </a:r>
            <a:r>
              <a:rPr lang="ru-RU" sz="4400" dirty="0" err="1">
                <a:solidFill>
                  <a:srgbClr val="FFFFFF"/>
                </a:solidFill>
                <a:latin typeface="+mn-lt"/>
              </a:rPr>
              <a:t>вимог</a:t>
            </a:r>
            <a:r>
              <a:rPr lang="ru-RU" sz="4400" dirty="0">
                <a:solidFill>
                  <a:srgbClr val="FFFFFF"/>
                </a:solidFill>
                <a:latin typeface="+mn-lt"/>
              </a:rPr>
              <a:t> </a:t>
            </a:r>
            <a:r>
              <a:rPr lang="ru-RU" sz="4400" dirty="0" err="1">
                <a:solidFill>
                  <a:srgbClr val="FFFFFF"/>
                </a:solidFill>
                <a:latin typeface="+mn-lt"/>
              </a:rPr>
              <a:t>негайності</a:t>
            </a:r>
            <a:r>
              <a:rPr lang="ru-RU" sz="4400" dirty="0">
                <a:solidFill>
                  <a:srgbClr val="FFFFFF"/>
                </a:solidFill>
                <a:latin typeface="+mn-lt"/>
              </a:rPr>
              <a:t>;</a:t>
            </a:r>
          </a:p>
          <a:p>
            <a:pPr algn="l"/>
            <a:r>
              <a:rPr lang="ru-RU" sz="4400" dirty="0" err="1">
                <a:solidFill>
                  <a:srgbClr val="FFFFFF"/>
                </a:solidFill>
                <a:latin typeface="+mn-lt"/>
              </a:rPr>
              <a:t>забезпечення</a:t>
            </a:r>
            <a:r>
              <a:rPr lang="ru-RU" sz="4400" dirty="0">
                <a:solidFill>
                  <a:srgbClr val="FFFFFF"/>
                </a:solidFill>
                <a:latin typeface="+mn-lt"/>
              </a:rPr>
              <a:t>, у </a:t>
            </a:r>
            <a:r>
              <a:rPr lang="ru-RU" sz="4400" dirty="0" err="1">
                <a:solidFill>
                  <a:srgbClr val="FFFFFF"/>
                </a:solidFill>
                <a:latin typeface="+mn-lt"/>
              </a:rPr>
              <a:t>разі</a:t>
            </a:r>
            <a:r>
              <a:rPr lang="ru-RU" sz="4400" dirty="0">
                <a:solidFill>
                  <a:srgbClr val="FFFFFF"/>
                </a:solidFill>
                <a:latin typeface="+mn-lt"/>
              </a:rPr>
              <a:t> потреби, доступу до </a:t>
            </a:r>
            <a:r>
              <a:rPr lang="ru-RU" sz="4400" dirty="0" err="1">
                <a:solidFill>
                  <a:srgbClr val="FFFFFF"/>
                </a:solidFill>
                <a:latin typeface="+mn-lt"/>
              </a:rPr>
              <a:t>лікаря</a:t>
            </a:r>
            <a:r>
              <a:rPr lang="ru-RU" sz="4400" dirty="0">
                <a:solidFill>
                  <a:srgbClr val="FFFFFF"/>
                </a:solidFill>
                <a:latin typeface="+mn-lt"/>
              </a:rPr>
              <a:t>, </a:t>
            </a:r>
            <a:r>
              <a:rPr lang="ru-RU" sz="4400" dirty="0" err="1">
                <a:solidFill>
                  <a:srgbClr val="FFFFFF"/>
                </a:solidFill>
                <a:latin typeface="+mn-lt"/>
              </a:rPr>
              <a:t>зокрема</a:t>
            </a:r>
            <a:r>
              <a:rPr lang="ru-RU" sz="4400" dirty="0">
                <a:solidFill>
                  <a:srgbClr val="FFFFFF"/>
                </a:solidFill>
                <a:latin typeface="+mn-lt"/>
              </a:rPr>
              <a:t> конкретного </a:t>
            </a:r>
            <a:r>
              <a:rPr lang="ru-RU" sz="4400" dirty="0" err="1">
                <a:solidFill>
                  <a:srgbClr val="FFFFFF"/>
                </a:solidFill>
                <a:latin typeface="+mn-lt"/>
              </a:rPr>
              <a:t>лікаря</a:t>
            </a:r>
            <a:r>
              <a:rPr lang="ru-RU" sz="4400" dirty="0">
                <a:solidFill>
                  <a:srgbClr val="FFFFFF"/>
                </a:solidFill>
                <a:latin typeface="+mn-lt"/>
              </a:rPr>
              <a:t> на </a:t>
            </a:r>
            <a:r>
              <a:rPr lang="ru-RU" sz="4400" dirty="0" err="1">
                <a:solidFill>
                  <a:srgbClr val="FFFFFF"/>
                </a:solidFill>
                <a:latin typeface="+mn-lt"/>
              </a:rPr>
              <a:t>бажання</a:t>
            </a:r>
            <a:r>
              <a:rPr lang="ru-RU" sz="4400" dirty="0">
                <a:solidFill>
                  <a:srgbClr val="FFFFFF"/>
                </a:solidFill>
                <a:latin typeface="+mn-lt"/>
              </a:rPr>
              <a:t> </a:t>
            </a:r>
            <a:r>
              <a:rPr lang="ru-RU" sz="4400" dirty="0" err="1">
                <a:solidFill>
                  <a:srgbClr val="FFFFFF"/>
                </a:solidFill>
                <a:latin typeface="+mn-lt"/>
              </a:rPr>
              <a:t>затриманої</a:t>
            </a:r>
            <a:r>
              <a:rPr lang="ru-RU" sz="4400" dirty="0">
                <a:solidFill>
                  <a:srgbClr val="FFFFFF"/>
                </a:solidFill>
                <a:latin typeface="+mn-lt"/>
              </a:rPr>
              <a:t> особи;</a:t>
            </a:r>
          </a:p>
          <a:p>
            <a:pPr algn="l"/>
            <a:r>
              <a:rPr lang="ru-RU" sz="4400" dirty="0" err="1">
                <a:solidFill>
                  <a:srgbClr val="FFFFFF"/>
                </a:solidFill>
                <a:latin typeface="+mn-lt"/>
              </a:rPr>
              <a:t>складання</a:t>
            </a:r>
            <a:r>
              <a:rPr lang="ru-RU" sz="4400" dirty="0">
                <a:solidFill>
                  <a:srgbClr val="FFFFFF"/>
                </a:solidFill>
                <a:latin typeface="+mn-lt"/>
              </a:rPr>
              <a:t> протоколу </a:t>
            </a:r>
            <a:r>
              <a:rPr lang="ru-RU" sz="4400" dirty="0" err="1">
                <a:solidFill>
                  <a:srgbClr val="FFFFFF"/>
                </a:solidFill>
                <a:latin typeface="+mn-lt"/>
              </a:rPr>
              <a:t>затримання</a:t>
            </a:r>
            <a:r>
              <a:rPr lang="ru-RU" sz="4400" dirty="0">
                <a:solidFill>
                  <a:srgbClr val="FFFFFF"/>
                </a:solidFill>
                <a:latin typeface="+mn-lt"/>
              </a:rPr>
              <a:t> особи </a:t>
            </a:r>
            <a:r>
              <a:rPr lang="ru-RU" sz="4400" dirty="0" err="1">
                <a:solidFill>
                  <a:srgbClr val="FFFFFF"/>
                </a:solidFill>
                <a:latin typeface="+mn-lt"/>
              </a:rPr>
              <a:t>з</a:t>
            </a:r>
            <a:r>
              <a:rPr lang="ru-RU" sz="4400" dirty="0">
                <a:solidFill>
                  <a:srgbClr val="FFFFFF"/>
                </a:solidFill>
                <a:latin typeface="+mn-lt"/>
              </a:rPr>
              <a:t> </a:t>
            </a:r>
            <a:r>
              <a:rPr lang="ru-RU" sz="4400" dirty="0" err="1">
                <a:solidFill>
                  <a:srgbClr val="FFFFFF"/>
                </a:solidFill>
                <a:latin typeface="+mn-lt"/>
              </a:rPr>
              <a:t>фіксацією</a:t>
            </a:r>
            <a:r>
              <a:rPr lang="ru-RU" sz="4400" dirty="0">
                <a:solidFill>
                  <a:srgbClr val="FFFFFF"/>
                </a:solidFill>
                <a:latin typeface="+mn-lt"/>
              </a:rPr>
              <a:t> </a:t>
            </a:r>
            <a:r>
              <a:rPr lang="ru-RU" sz="4400" dirty="0" err="1">
                <a:solidFill>
                  <a:srgbClr val="FFFFFF"/>
                </a:solidFill>
                <a:latin typeface="+mn-lt"/>
              </a:rPr>
              <a:t>обставин</a:t>
            </a:r>
            <a:r>
              <a:rPr lang="ru-RU" sz="4400" dirty="0">
                <a:solidFill>
                  <a:srgbClr val="FFFFFF"/>
                </a:solidFill>
                <a:latin typeface="+mn-lt"/>
              </a:rPr>
              <a:t> </a:t>
            </a:r>
            <a:r>
              <a:rPr lang="ru-RU" sz="4400" dirty="0" err="1">
                <a:solidFill>
                  <a:srgbClr val="FFFFFF"/>
                </a:solidFill>
                <a:latin typeface="+mn-lt"/>
              </a:rPr>
              <a:t>затримання</a:t>
            </a:r>
            <a:r>
              <a:rPr lang="ru-RU" sz="4400" dirty="0">
                <a:solidFill>
                  <a:srgbClr val="FFFFFF"/>
                </a:solidFill>
                <a:latin typeface="+mn-lt"/>
              </a:rPr>
              <a:t>, </a:t>
            </a:r>
            <a:r>
              <a:rPr lang="ru-RU" sz="4400" dirty="0" err="1">
                <a:solidFill>
                  <a:srgbClr val="FFFFFF"/>
                </a:solidFill>
                <a:latin typeface="+mn-lt"/>
              </a:rPr>
              <a:t>зокрема</a:t>
            </a:r>
            <a:r>
              <a:rPr lang="ru-RU" sz="4400" dirty="0">
                <a:solidFill>
                  <a:srgbClr val="FFFFFF"/>
                </a:solidFill>
                <a:latin typeface="+mn-lt"/>
              </a:rPr>
              <a:t> точного часу та </a:t>
            </a:r>
            <a:r>
              <a:rPr lang="ru-RU" sz="4400" dirty="0" err="1">
                <a:solidFill>
                  <a:srgbClr val="FFFFFF"/>
                </a:solidFill>
                <a:latin typeface="+mn-lt"/>
              </a:rPr>
              <a:t>місця</a:t>
            </a:r>
            <a:r>
              <a:rPr lang="ru-RU" sz="4400" dirty="0">
                <a:solidFill>
                  <a:srgbClr val="FFFFFF"/>
                </a:solidFill>
                <a:latin typeface="+mn-lt"/>
              </a:rPr>
              <a:t> фактичного </a:t>
            </a:r>
            <a:r>
              <a:rPr lang="ru-RU" sz="4400" dirty="0" err="1">
                <a:solidFill>
                  <a:srgbClr val="FFFFFF"/>
                </a:solidFill>
                <a:latin typeface="+mn-lt"/>
              </a:rPr>
              <a:t>затримання</a:t>
            </a:r>
            <a:r>
              <a:rPr lang="ru-RU" sz="4400" dirty="0">
                <a:solidFill>
                  <a:srgbClr val="FFFFFF"/>
                </a:solidFill>
                <a:latin typeface="+mn-lt"/>
              </a:rPr>
              <a:t>, та </a:t>
            </a:r>
            <a:r>
              <a:rPr lang="ru-RU" sz="4400" dirty="0" err="1">
                <a:solidFill>
                  <a:srgbClr val="FFFFFF"/>
                </a:solidFill>
                <a:latin typeface="+mn-lt"/>
              </a:rPr>
              <a:t>передання</a:t>
            </a:r>
            <a:r>
              <a:rPr lang="ru-RU" sz="4400" dirty="0">
                <a:solidFill>
                  <a:srgbClr val="FFFFFF"/>
                </a:solidFill>
                <a:latin typeface="+mn-lt"/>
              </a:rPr>
              <a:t> </a:t>
            </a:r>
            <a:r>
              <a:rPr lang="ru-RU" sz="4400" dirty="0" err="1">
                <a:solidFill>
                  <a:srgbClr val="FFFFFF"/>
                </a:solidFill>
                <a:latin typeface="+mn-lt"/>
              </a:rPr>
              <a:t>копії</a:t>
            </a:r>
            <a:r>
              <a:rPr lang="ru-RU" sz="4400" dirty="0">
                <a:solidFill>
                  <a:srgbClr val="FFFFFF"/>
                </a:solidFill>
                <a:latin typeface="+mn-lt"/>
              </a:rPr>
              <a:t> протоколу </a:t>
            </a:r>
            <a:r>
              <a:rPr lang="ru-RU" sz="4400" dirty="0" err="1">
                <a:solidFill>
                  <a:srgbClr val="FFFFFF"/>
                </a:solidFill>
                <a:latin typeface="+mn-lt"/>
              </a:rPr>
              <a:t>затриманій</a:t>
            </a:r>
            <a:r>
              <a:rPr lang="ru-RU" sz="4400" dirty="0">
                <a:solidFill>
                  <a:srgbClr val="FFFFFF"/>
                </a:solidFill>
                <a:latin typeface="+mn-lt"/>
              </a:rPr>
              <a:t> </a:t>
            </a:r>
            <a:r>
              <a:rPr lang="ru-RU" sz="4400" dirty="0" err="1">
                <a:solidFill>
                  <a:srgbClr val="FFFFFF"/>
                </a:solidFill>
                <a:latin typeface="+mn-lt"/>
              </a:rPr>
              <a:t>особі</a:t>
            </a:r>
            <a:r>
              <a:rPr lang="ru-RU" sz="4400" dirty="0">
                <a:solidFill>
                  <a:srgbClr val="FFFFFF"/>
                </a:solidFill>
                <a:latin typeface="+mn-lt"/>
              </a:rPr>
              <a:t>.</a:t>
            </a:r>
            <a:endParaRPr lang="ru-RU" sz="4800" dirty="0">
              <a:solidFill>
                <a:srgbClr val="FFFFFF"/>
              </a:solidFill>
              <a:latin typeface="+mn-lt"/>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42</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261257" y="195944"/>
            <a:ext cx="8412480" cy="1410787"/>
          </a:xfrm>
        </p:spPr>
        <p:txBody>
          <a:bodyPr>
            <a:normAutofit fontScale="85000" lnSpcReduction="20000"/>
          </a:bodyPr>
          <a:lstStyle/>
          <a:p>
            <a:pPr>
              <a:buNone/>
            </a:pPr>
            <a:r>
              <a:rPr lang="ru-RU" sz="3000" dirty="0">
                <a:solidFill>
                  <a:srgbClr val="FFFFFF"/>
                </a:solidFill>
                <a:latin typeface="+mn-lt"/>
              </a:rPr>
              <a:t> </a:t>
            </a:r>
            <a:r>
              <a:rPr lang="ru-RU" sz="4400" dirty="0">
                <a:solidFill>
                  <a:schemeClr val="tx1">
                    <a:lumMod val="60000"/>
                    <a:lumOff val="40000"/>
                  </a:schemeClr>
                </a:solidFill>
                <a:latin typeface="+mn-lt"/>
              </a:rPr>
              <a:t>В ІТТ </a:t>
            </a:r>
            <a:r>
              <a:rPr lang="ru-RU" sz="4400" dirty="0" err="1">
                <a:solidFill>
                  <a:schemeClr val="tx1">
                    <a:lumMod val="60000"/>
                    <a:lumOff val="40000"/>
                  </a:schemeClr>
                </a:solidFill>
                <a:latin typeface="+mn-lt"/>
              </a:rPr>
              <a:t>можна</a:t>
            </a:r>
            <a:r>
              <a:rPr lang="ru-RU" sz="4400" dirty="0">
                <a:solidFill>
                  <a:schemeClr val="tx1">
                    <a:lumMod val="60000"/>
                    <a:lumOff val="40000"/>
                  </a:schemeClr>
                </a:solidFill>
                <a:latin typeface="+mn-lt"/>
              </a:rPr>
              <a:t> </a:t>
            </a:r>
            <a:r>
              <a:rPr lang="ru-RU" sz="4400" dirty="0" err="1">
                <a:solidFill>
                  <a:schemeClr val="tx1">
                    <a:lumMod val="60000"/>
                    <a:lumOff val="40000"/>
                  </a:schemeClr>
                </a:solidFill>
                <a:latin typeface="+mn-lt"/>
              </a:rPr>
              <a:t>виявити</a:t>
            </a:r>
            <a:r>
              <a:rPr lang="ru-RU" sz="4400" dirty="0">
                <a:solidFill>
                  <a:schemeClr val="tx1">
                    <a:lumMod val="60000"/>
                    <a:lumOff val="40000"/>
                  </a:schemeClr>
                </a:solidFill>
                <a:latin typeface="+mn-lt"/>
              </a:rPr>
              <a:t> </a:t>
            </a:r>
            <a:r>
              <a:rPr lang="ru-RU" sz="4400" dirty="0" err="1">
                <a:solidFill>
                  <a:schemeClr val="tx1">
                    <a:lumMod val="60000"/>
                    <a:lumOff val="40000"/>
                  </a:schemeClr>
                </a:solidFill>
                <a:latin typeface="+mn-lt"/>
              </a:rPr>
              <a:t>такі</a:t>
            </a:r>
            <a:r>
              <a:rPr lang="ru-RU" sz="4400" dirty="0">
                <a:solidFill>
                  <a:schemeClr val="tx1">
                    <a:lumMod val="60000"/>
                    <a:lumOff val="40000"/>
                  </a:schemeClr>
                </a:solidFill>
                <a:latin typeface="+mn-lt"/>
              </a:rPr>
              <a:t> </a:t>
            </a:r>
            <a:r>
              <a:rPr lang="ru-RU" sz="4400" dirty="0" err="1">
                <a:solidFill>
                  <a:schemeClr val="tx1">
                    <a:lumMod val="60000"/>
                    <a:lumOff val="40000"/>
                  </a:schemeClr>
                </a:solidFill>
                <a:latin typeface="+mn-lt"/>
              </a:rPr>
              <a:t>ознаки</a:t>
            </a:r>
            <a:r>
              <a:rPr lang="ru-RU" sz="4400" dirty="0">
                <a:solidFill>
                  <a:schemeClr val="tx1">
                    <a:lumMod val="60000"/>
                    <a:lumOff val="40000"/>
                  </a:schemeClr>
                </a:solidFill>
                <a:latin typeface="+mn-lt"/>
              </a:rPr>
              <a:t> </a:t>
            </a:r>
            <a:r>
              <a:rPr lang="ru-RU" sz="4400" dirty="0" err="1">
                <a:solidFill>
                  <a:srgbClr val="FF0000"/>
                </a:solidFill>
                <a:latin typeface="+mn-lt"/>
              </a:rPr>
              <a:t>порушень</a:t>
            </a:r>
            <a:r>
              <a:rPr lang="ru-RU" sz="4400" dirty="0">
                <a:solidFill>
                  <a:schemeClr val="tx1">
                    <a:lumMod val="60000"/>
                    <a:lumOff val="40000"/>
                  </a:schemeClr>
                </a:solidFill>
                <a:latin typeface="+mn-lt"/>
              </a:rPr>
              <a:t> </a:t>
            </a:r>
            <a:r>
              <a:rPr lang="ru-RU" sz="4400" dirty="0" err="1">
                <a:solidFill>
                  <a:schemeClr val="tx1">
                    <a:lumMod val="60000"/>
                    <a:lumOff val="40000"/>
                  </a:schemeClr>
                </a:solidFill>
                <a:latin typeface="+mn-lt"/>
              </a:rPr>
              <a:t>процесуальних</a:t>
            </a:r>
            <a:r>
              <a:rPr lang="ru-RU" sz="4400" dirty="0">
                <a:solidFill>
                  <a:schemeClr val="tx1">
                    <a:lumMod val="60000"/>
                    <a:lumOff val="40000"/>
                  </a:schemeClr>
                </a:solidFill>
                <a:latin typeface="+mn-lt"/>
              </a:rPr>
              <a:t> прав </a:t>
            </a:r>
            <a:r>
              <a:rPr lang="ru-RU" sz="4400" dirty="0" err="1">
                <a:solidFill>
                  <a:schemeClr val="tx1">
                    <a:lumMod val="60000"/>
                    <a:lumOff val="40000"/>
                  </a:schemeClr>
                </a:solidFill>
                <a:latin typeface="+mn-lt"/>
              </a:rPr>
              <a:t>і</a:t>
            </a:r>
            <a:r>
              <a:rPr lang="ru-RU" sz="4400" dirty="0">
                <a:solidFill>
                  <a:schemeClr val="tx1">
                    <a:lumMod val="60000"/>
                    <a:lumOff val="40000"/>
                  </a:schemeClr>
                </a:solidFill>
                <a:latin typeface="+mn-lt"/>
              </a:rPr>
              <a:t> </a:t>
            </a:r>
            <a:r>
              <a:rPr lang="ru-RU" sz="4400" dirty="0" err="1">
                <a:solidFill>
                  <a:schemeClr val="tx1">
                    <a:lumMod val="60000"/>
                    <a:lumOff val="40000"/>
                  </a:schemeClr>
                </a:solidFill>
                <a:latin typeface="+mn-lt"/>
              </a:rPr>
              <a:t>гарантій</a:t>
            </a:r>
            <a:r>
              <a:rPr lang="ru-RU" sz="4400" dirty="0">
                <a:solidFill>
                  <a:schemeClr val="tx1">
                    <a:lumMod val="60000"/>
                    <a:lumOff val="40000"/>
                  </a:schemeClr>
                </a:solidFill>
                <a:latin typeface="+mn-lt"/>
              </a:rPr>
              <a:t> </a:t>
            </a:r>
            <a:r>
              <a:rPr lang="ru-RU" sz="4400" dirty="0" err="1">
                <a:solidFill>
                  <a:schemeClr val="tx1">
                    <a:lumMod val="60000"/>
                    <a:lumOff val="40000"/>
                  </a:schemeClr>
                </a:solidFill>
                <a:latin typeface="+mn-lt"/>
              </a:rPr>
              <a:t>затриманих</a:t>
            </a:r>
            <a:r>
              <a:rPr lang="ru-RU" sz="4400" dirty="0">
                <a:solidFill>
                  <a:schemeClr val="tx1">
                    <a:lumMod val="60000"/>
                    <a:lumOff val="40000"/>
                  </a:schemeClr>
                </a:solidFill>
                <a:latin typeface="+mn-lt"/>
              </a:rPr>
              <a:t> </a:t>
            </a:r>
            <a:r>
              <a:rPr lang="ru-RU" sz="4400" dirty="0" err="1">
                <a:solidFill>
                  <a:schemeClr val="tx1">
                    <a:lumMod val="60000"/>
                    <a:lumOff val="40000"/>
                  </a:schemeClr>
                </a:solidFill>
                <a:latin typeface="+mn-lt"/>
              </a:rPr>
              <a:t>осіб</a:t>
            </a:r>
            <a:r>
              <a:rPr lang="ru-RU" sz="4400" dirty="0">
                <a:solidFill>
                  <a:schemeClr val="tx1">
                    <a:lumMod val="60000"/>
                    <a:lumOff val="40000"/>
                  </a:schemeClr>
                </a:solidFill>
                <a:latin typeface="+mn-lt"/>
              </a:rPr>
              <a:t>:</a:t>
            </a:r>
            <a:endParaRPr lang="ru-RU" sz="4800" dirty="0">
              <a:solidFill>
                <a:schemeClr val="tx1">
                  <a:lumMod val="60000"/>
                  <a:lumOff val="40000"/>
                </a:schemeClr>
              </a:solidFill>
              <a:latin typeface="+mn-lt"/>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
        <p:nvSpPr>
          <p:cNvPr id="9" name="Текст 15"/>
          <p:cNvSpPr>
            <a:spLocks noGrp="1"/>
          </p:cNvSpPr>
          <p:nvPr>
            <p:ph type="body" sz="quarter" idx="19"/>
          </p:nvPr>
        </p:nvSpPr>
        <p:spPr>
          <a:xfrm>
            <a:off x="296092" y="2259874"/>
            <a:ext cx="9958251" cy="4937760"/>
          </a:xfrm>
        </p:spPr>
        <p:txBody>
          <a:bodyPr>
            <a:normAutofit/>
          </a:bodyPr>
          <a:lstStyle/>
          <a:p>
            <a:pPr algn="l"/>
            <a:r>
              <a:rPr lang="ru-RU" dirty="0" err="1">
                <a:solidFill>
                  <a:schemeClr val="tx1">
                    <a:lumMod val="20000"/>
                    <a:lumOff val="80000"/>
                  </a:schemeClr>
                </a:solidFill>
              </a:rPr>
              <a:t>неповідомлення</a:t>
            </a:r>
            <a:r>
              <a:rPr lang="ru-RU" dirty="0">
                <a:solidFill>
                  <a:schemeClr val="tx1">
                    <a:lumMod val="20000"/>
                    <a:lumOff val="80000"/>
                  </a:schemeClr>
                </a:solidFill>
              </a:rPr>
              <a:t> </a:t>
            </a:r>
            <a:r>
              <a:rPr lang="ru-RU" dirty="0" err="1">
                <a:solidFill>
                  <a:schemeClr val="tx1">
                    <a:lumMod val="20000"/>
                    <a:lumOff val="80000"/>
                  </a:schemeClr>
                </a:solidFill>
              </a:rPr>
              <a:t>затриманій</a:t>
            </a:r>
            <a:r>
              <a:rPr lang="ru-RU" dirty="0">
                <a:solidFill>
                  <a:schemeClr val="tx1">
                    <a:lumMod val="20000"/>
                    <a:lumOff val="80000"/>
                  </a:schemeClr>
                </a:solidFill>
              </a:rPr>
              <a:t> </a:t>
            </a:r>
            <a:r>
              <a:rPr lang="ru-RU" dirty="0" err="1">
                <a:solidFill>
                  <a:schemeClr val="tx1">
                    <a:lumMod val="20000"/>
                    <a:lumOff val="80000"/>
                  </a:schemeClr>
                </a:solidFill>
              </a:rPr>
              <a:t>особі</a:t>
            </a:r>
            <a:r>
              <a:rPr lang="ru-RU" dirty="0">
                <a:solidFill>
                  <a:schemeClr val="tx1">
                    <a:lumMod val="20000"/>
                    <a:lumOff val="80000"/>
                  </a:schemeClr>
                </a:solidFill>
              </a:rPr>
              <a:t> </a:t>
            </a:r>
            <a:r>
              <a:rPr lang="ru-RU" dirty="0" err="1">
                <a:solidFill>
                  <a:schemeClr val="tx1">
                    <a:lumMod val="20000"/>
                    <a:lumOff val="80000"/>
                  </a:schemeClr>
                </a:solidFill>
              </a:rPr>
              <a:t>підстав</a:t>
            </a:r>
            <a:r>
              <a:rPr lang="ru-RU" dirty="0">
                <a:solidFill>
                  <a:schemeClr val="tx1">
                    <a:lumMod val="20000"/>
                    <a:lumOff val="80000"/>
                  </a:schemeClr>
                </a:solidFill>
              </a:rPr>
              <a:t> </a:t>
            </a:r>
            <a:r>
              <a:rPr lang="ru-RU" dirty="0" err="1">
                <a:solidFill>
                  <a:schemeClr val="tx1">
                    <a:lumMod val="20000"/>
                    <a:lumOff val="80000"/>
                  </a:schemeClr>
                </a:solidFill>
              </a:rPr>
              <a:t>затримання</a:t>
            </a:r>
            <a:r>
              <a:rPr lang="ru-RU" dirty="0">
                <a:solidFill>
                  <a:schemeClr val="tx1">
                    <a:lumMod val="20000"/>
                    <a:lumOff val="80000"/>
                  </a:schemeClr>
                </a:solidFill>
              </a:rPr>
              <a:t> та </a:t>
            </a:r>
            <a:r>
              <a:rPr lang="ru-RU" dirty="0" err="1">
                <a:solidFill>
                  <a:schemeClr val="tx1">
                    <a:lumMod val="20000"/>
                    <a:lumOff val="80000"/>
                  </a:schemeClr>
                </a:solidFill>
              </a:rPr>
              <a:t>її</a:t>
            </a:r>
            <a:r>
              <a:rPr lang="ru-RU" dirty="0">
                <a:solidFill>
                  <a:schemeClr val="tx1">
                    <a:lumMod val="20000"/>
                    <a:lumOff val="80000"/>
                  </a:schemeClr>
                </a:solidFill>
              </a:rPr>
              <a:t> прав </a:t>
            </a:r>
            <a:r>
              <a:rPr lang="ru-RU" dirty="0" err="1">
                <a:solidFill>
                  <a:schemeClr val="tx1">
                    <a:lumMod val="20000"/>
                    <a:lumOff val="80000"/>
                  </a:schemeClr>
                </a:solidFill>
              </a:rPr>
              <a:t>негайно</a:t>
            </a:r>
            <a:r>
              <a:rPr lang="ru-RU" dirty="0">
                <a:solidFill>
                  <a:schemeClr val="tx1">
                    <a:lumMod val="20000"/>
                    <a:lumOff val="80000"/>
                  </a:schemeClr>
                </a:solidFill>
              </a:rPr>
              <a:t> </a:t>
            </a:r>
            <a:r>
              <a:rPr lang="ru-RU" dirty="0" err="1">
                <a:solidFill>
                  <a:schemeClr val="tx1">
                    <a:lumMod val="20000"/>
                    <a:lumOff val="80000"/>
                  </a:schemeClr>
                </a:solidFill>
              </a:rPr>
              <a:t>після</a:t>
            </a:r>
            <a:r>
              <a:rPr lang="ru-RU" dirty="0">
                <a:solidFill>
                  <a:schemeClr val="tx1">
                    <a:lumMod val="20000"/>
                    <a:lumOff val="80000"/>
                  </a:schemeClr>
                </a:solidFill>
              </a:rPr>
              <a:t> </a:t>
            </a:r>
            <a:r>
              <a:rPr lang="ru-RU" dirty="0" err="1">
                <a:solidFill>
                  <a:schemeClr val="tx1">
                    <a:lumMod val="20000"/>
                    <a:lumOff val="80000"/>
                  </a:schemeClr>
                </a:solidFill>
              </a:rPr>
              <a:t>затримання</a:t>
            </a:r>
            <a:r>
              <a:rPr lang="ru-RU" dirty="0">
                <a:solidFill>
                  <a:schemeClr val="tx1">
                    <a:lumMod val="20000"/>
                    <a:lumOff val="80000"/>
                  </a:schemeClr>
                </a:solidFill>
              </a:rPr>
              <a:t>;</a:t>
            </a:r>
          </a:p>
          <a:p>
            <a:pPr algn="l"/>
            <a:r>
              <a:rPr lang="ru-RU" dirty="0" err="1">
                <a:solidFill>
                  <a:schemeClr val="tx1">
                    <a:lumMod val="20000"/>
                    <a:lumOff val="80000"/>
                  </a:schemeClr>
                </a:solidFill>
              </a:rPr>
              <a:t>неповідомлення</a:t>
            </a:r>
            <a:r>
              <a:rPr lang="ru-RU" dirty="0">
                <a:solidFill>
                  <a:schemeClr val="tx1">
                    <a:lumMod val="20000"/>
                    <a:lumOff val="80000"/>
                  </a:schemeClr>
                </a:solidFill>
              </a:rPr>
              <a:t> про </a:t>
            </a:r>
            <a:r>
              <a:rPr lang="ru-RU" dirty="0" err="1">
                <a:solidFill>
                  <a:schemeClr val="tx1">
                    <a:lumMod val="20000"/>
                    <a:lumOff val="80000"/>
                  </a:schemeClr>
                </a:solidFill>
              </a:rPr>
              <a:t>затримання</a:t>
            </a:r>
            <a:r>
              <a:rPr lang="ru-RU" dirty="0">
                <a:solidFill>
                  <a:schemeClr val="tx1">
                    <a:lumMod val="20000"/>
                    <a:lumOff val="80000"/>
                  </a:schemeClr>
                </a:solidFill>
              </a:rPr>
              <a:t> </a:t>
            </a:r>
            <a:r>
              <a:rPr lang="ru-RU" dirty="0" err="1">
                <a:solidFill>
                  <a:schemeClr val="tx1">
                    <a:lumMod val="20000"/>
                    <a:lumOff val="80000"/>
                  </a:schemeClr>
                </a:solidFill>
              </a:rPr>
              <a:t>третіх</a:t>
            </a:r>
            <a:r>
              <a:rPr lang="ru-RU" dirty="0">
                <a:solidFill>
                  <a:schemeClr val="tx1">
                    <a:lumMod val="20000"/>
                    <a:lumOff val="80000"/>
                  </a:schemeClr>
                </a:solidFill>
              </a:rPr>
              <a:t> </a:t>
            </a:r>
            <a:r>
              <a:rPr lang="ru-RU" dirty="0" err="1">
                <a:solidFill>
                  <a:schemeClr val="tx1">
                    <a:lumMod val="20000"/>
                    <a:lumOff val="80000"/>
                  </a:schemeClr>
                </a:solidFill>
              </a:rPr>
              <a:t>осіб</a:t>
            </a:r>
            <a:r>
              <a:rPr lang="ru-RU" dirty="0">
                <a:solidFill>
                  <a:schemeClr val="tx1">
                    <a:lumMod val="20000"/>
                    <a:lumOff val="80000"/>
                  </a:schemeClr>
                </a:solidFill>
              </a:rPr>
              <a:t> (</a:t>
            </a:r>
            <a:r>
              <a:rPr lang="ru-RU" dirty="0" err="1">
                <a:solidFill>
                  <a:schemeClr val="tx1">
                    <a:lumMod val="20000"/>
                    <a:lumOff val="80000"/>
                  </a:schemeClr>
                </a:solidFill>
              </a:rPr>
              <a:t>її</a:t>
            </a:r>
            <a:r>
              <a:rPr lang="ru-RU" dirty="0">
                <a:solidFill>
                  <a:schemeClr val="tx1">
                    <a:lumMod val="20000"/>
                    <a:lumOff val="80000"/>
                  </a:schemeClr>
                </a:solidFill>
              </a:rPr>
              <a:t> </a:t>
            </a:r>
            <a:r>
              <a:rPr lang="ru-RU" dirty="0" err="1">
                <a:solidFill>
                  <a:schemeClr val="tx1">
                    <a:lumMod val="20000"/>
                    <a:lumOff val="80000"/>
                  </a:schemeClr>
                </a:solidFill>
              </a:rPr>
              <a:t>близьких</a:t>
            </a:r>
            <a:r>
              <a:rPr lang="ru-RU" dirty="0">
                <a:solidFill>
                  <a:schemeClr val="tx1">
                    <a:lumMod val="20000"/>
                    <a:lumOff val="80000"/>
                  </a:schemeClr>
                </a:solidFill>
              </a:rPr>
              <a:t> </a:t>
            </a:r>
            <a:r>
              <a:rPr lang="ru-RU" dirty="0" err="1">
                <a:solidFill>
                  <a:schemeClr val="tx1">
                    <a:lumMod val="20000"/>
                    <a:lumOff val="80000"/>
                  </a:schemeClr>
                </a:solidFill>
              </a:rPr>
              <a:t>родичів,членів</a:t>
            </a:r>
            <a:r>
              <a:rPr lang="ru-RU" dirty="0">
                <a:solidFill>
                  <a:schemeClr val="tx1">
                    <a:lumMod val="20000"/>
                    <a:lumOff val="80000"/>
                  </a:schemeClr>
                </a:solidFill>
              </a:rPr>
              <a:t> </a:t>
            </a:r>
            <a:r>
              <a:rPr lang="ru-RU" dirty="0" err="1">
                <a:solidFill>
                  <a:schemeClr val="tx1">
                    <a:lumMod val="20000"/>
                    <a:lumOff val="80000"/>
                  </a:schemeClr>
                </a:solidFill>
              </a:rPr>
              <a:t>сім’ї</a:t>
            </a:r>
            <a:r>
              <a:rPr lang="ru-RU" dirty="0">
                <a:solidFill>
                  <a:schemeClr val="tx1">
                    <a:lumMod val="20000"/>
                    <a:lumOff val="80000"/>
                  </a:schemeClr>
                </a:solidFill>
              </a:rPr>
              <a:t> </a:t>
            </a:r>
            <a:r>
              <a:rPr lang="ru-RU" dirty="0" err="1">
                <a:solidFill>
                  <a:schemeClr val="tx1">
                    <a:lumMod val="20000"/>
                    <a:lumOff val="80000"/>
                  </a:schemeClr>
                </a:solidFill>
              </a:rPr>
              <a:t>чи</a:t>
            </a:r>
            <a:r>
              <a:rPr lang="ru-RU" dirty="0">
                <a:solidFill>
                  <a:schemeClr val="tx1">
                    <a:lumMod val="20000"/>
                    <a:lumOff val="80000"/>
                  </a:schemeClr>
                </a:solidFill>
              </a:rPr>
              <a:t> </a:t>
            </a:r>
            <a:r>
              <a:rPr lang="ru-RU" dirty="0" err="1">
                <a:solidFill>
                  <a:schemeClr val="tx1">
                    <a:lumMod val="20000"/>
                    <a:lumOff val="80000"/>
                  </a:schemeClr>
                </a:solidFill>
              </a:rPr>
              <a:t>інших</a:t>
            </a:r>
            <a:r>
              <a:rPr lang="ru-RU" dirty="0">
                <a:solidFill>
                  <a:schemeClr val="tx1">
                    <a:lumMod val="20000"/>
                    <a:lumOff val="80000"/>
                  </a:schemeClr>
                </a:solidFill>
              </a:rPr>
              <a:t> </a:t>
            </a:r>
            <a:r>
              <a:rPr lang="ru-RU" dirty="0" err="1">
                <a:solidFill>
                  <a:schemeClr val="tx1">
                    <a:lumMod val="20000"/>
                    <a:lumOff val="80000"/>
                  </a:schemeClr>
                </a:solidFill>
              </a:rPr>
              <a:t>осіб</a:t>
            </a:r>
            <a:r>
              <a:rPr lang="ru-RU" dirty="0">
                <a:solidFill>
                  <a:schemeClr val="tx1">
                    <a:lumMod val="20000"/>
                    <a:lumOff val="80000"/>
                  </a:schemeClr>
                </a:solidFill>
              </a:rPr>
              <a:t> на </a:t>
            </a:r>
            <a:r>
              <a:rPr lang="ru-RU" dirty="0" err="1">
                <a:solidFill>
                  <a:schemeClr val="tx1">
                    <a:lumMod val="20000"/>
                    <a:lumOff val="80000"/>
                  </a:schemeClr>
                </a:solidFill>
              </a:rPr>
              <a:t>вибір</a:t>
            </a:r>
            <a:r>
              <a:rPr lang="ru-RU" dirty="0">
                <a:solidFill>
                  <a:schemeClr val="tx1">
                    <a:lumMod val="20000"/>
                    <a:lumOff val="80000"/>
                  </a:schemeClr>
                </a:solidFill>
              </a:rPr>
              <a:t> </a:t>
            </a:r>
            <a:r>
              <a:rPr lang="ru-RU" dirty="0" err="1">
                <a:solidFill>
                  <a:schemeClr val="tx1">
                    <a:lumMod val="20000"/>
                    <a:lumOff val="80000"/>
                  </a:schemeClr>
                </a:solidFill>
              </a:rPr>
              <a:t>цієї</a:t>
            </a:r>
            <a:r>
              <a:rPr lang="ru-RU" dirty="0">
                <a:solidFill>
                  <a:schemeClr val="tx1">
                    <a:lumMod val="20000"/>
                    <a:lumOff val="80000"/>
                  </a:schemeClr>
                </a:solidFill>
              </a:rPr>
              <a:t> особи </a:t>
            </a:r>
            <a:r>
              <a:rPr lang="ru-RU" dirty="0" err="1">
                <a:solidFill>
                  <a:schemeClr val="tx1">
                    <a:lumMod val="20000"/>
                    <a:lumOff val="80000"/>
                  </a:schemeClr>
                </a:solidFill>
              </a:rPr>
              <a:t>негайно</a:t>
            </a:r>
            <a:r>
              <a:rPr lang="ru-RU" dirty="0">
                <a:solidFill>
                  <a:schemeClr val="tx1">
                    <a:lumMod val="20000"/>
                    <a:lumOff val="80000"/>
                  </a:schemeClr>
                </a:solidFill>
              </a:rPr>
              <a:t> </a:t>
            </a:r>
            <a:r>
              <a:rPr lang="ru-RU" dirty="0" err="1">
                <a:solidFill>
                  <a:schemeClr val="tx1">
                    <a:lumMod val="20000"/>
                    <a:lumOff val="80000"/>
                  </a:schemeClr>
                </a:solidFill>
              </a:rPr>
              <a:t>після</a:t>
            </a:r>
            <a:r>
              <a:rPr lang="ru-RU" dirty="0">
                <a:solidFill>
                  <a:schemeClr val="tx1">
                    <a:lumMod val="20000"/>
                    <a:lumOff val="80000"/>
                  </a:schemeClr>
                </a:solidFill>
              </a:rPr>
              <a:t> </a:t>
            </a:r>
            <a:r>
              <a:rPr lang="ru-RU" dirty="0" err="1">
                <a:solidFill>
                  <a:schemeClr val="tx1">
                    <a:lumMod val="20000"/>
                    <a:lumOff val="80000"/>
                  </a:schemeClr>
                </a:solidFill>
              </a:rPr>
              <a:t>затримання</a:t>
            </a:r>
            <a:r>
              <a:rPr lang="ru-RU" dirty="0">
                <a:solidFill>
                  <a:schemeClr val="tx1">
                    <a:lumMod val="20000"/>
                    <a:lumOff val="80000"/>
                  </a:schemeClr>
                </a:solidFill>
              </a:rPr>
              <a:t>; </a:t>
            </a:r>
            <a:r>
              <a:rPr lang="ru-RU" dirty="0" err="1">
                <a:solidFill>
                  <a:schemeClr val="tx1">
                    <a:lumMod val="20000"/>
                    <a:lumOff val="80000"/>
                  </a:schemeClr>
                </a:solidFill>
              </a:rPr>
              <a:t>неповідомлення</a:t>
            </a:r>
            <a:r>
              <a:rPr lang="ru-RU" dirty="0">
                <a:solidFill>
                  <a:schemeClr val="tx1">
                    <a:lumMod val="20000"/>
                    <a:lumOff val="80000"/>
                  </a:schemeClr>
                </a:solidFill>
              </a:rPr>
              <a:t> про </a:t>
            </a:r>
            <a:r>
              <a:rPr lang="ru-RU" dirty="0" err="1">
                <a:solidFill>
                  <a:schemeClr val="tx1">
                    <a:lumMod val="20000"/>
                    <a:lumOff val="80000"/>
                  </a:schemeClr>
                </a:solidFill>
              </a:rPr>
              <a:t>затримання</a:t>
            </a:r>
            <a:r>
              <a:rPr lang="ru-RU" dirty="0">
                <a:solidFill>
                  <a:schemeClr val="tx1">
                    <a:lumMod val="20000"/>
                    <a:lumOff val="80000"/>
                  </a:schemeClr>
                </a:solidFill>
              </a:rPr>
              <a:t> та </a:t>
            </a:r>
            <a:r>
              <a:rPr lang="ru-RU" dirty="0" err="1">
                <a:solidFill>
                  <a:schemeClr val="tx1">
                    <a:lumMod val="20000"/>
                    <a:lumOff val="80000"/>
                  </a:schemeClr>
                </a:solidFill>
              </a:rPr>
              <a:t>місце</a:t>
            </a:r>
            <a:r>
              <a:rPr lang="ru-RU" dirty="0">
                <a:solidFill>
                  <a:schemeClr val="tx1">
                    <a:lumMod val="20000"/>
                    <a:lumOff val="80000"/>
                  </a:schemeClr>
                </a:solidFill>
              </a:rPr>
              <a:t> </a:t>
            </a:r>
            <a:r>
              <a:rPr lang="ru-RU" dirty="0" err="1">
                <a:solidFill>
                  <a:schemeClr val="tx1">
                    <a:lumMod val="20000"/>
                    <a:lumOff val="80000"/>
                  </a:schemeClr>
                </a:solidFill>
              </a:rPr>
              <a:t>перебування</a:t>
            </a:r>
            <a:r>
              <a:rPr lang="ru-RU" dirty="0">
                <a:solidFill>
                  <a:schemeClr val="tx1">
                    <a:lumMod val="20000"/>
                    <a:lumOff val="80000"/>
                  </a:schemeClr>
                </a:solidFill>
              </a:rPr>
              <a:t> особи центр </a:t>
            </a:r>
            <a:r>
              <a:rPr lang="ru-RU" dirty="0" err="1">
                <a:solidFill>
                  <a:schemeClr val="tx1">
                    <a:lumMod val="20000"/>
                    <a:lumOff val="80000"/>
                  </a:schemeClr>
                </a:solidFill>
              </a:rPr>
              <a:t>безоплатної</a:t>
            </a:r>
            <a:r>
              <a:rPr lang="ru-RU" dirty="0">
                <a:solidFill>
                  <a:schemeClr val="tx1">
                    <a:lumMod val="20000"/>
                    <a:lumOff val="80000"/>
                  </a:schemeClr>
                </a:solidFill>
              </a:rPr>
              <a:t> </a:t>
            </a:r>
            <a:r>
              <a:rPr lang="ru-RU" dirty="0" err="1">
                <a:solidFill>
                  <a:schemeClr val="tx1">
                    <a:lumMod val="20000"/>
                    <a:lumOff val="80000"/>
                  </a:schemeClr>
                </a:solidFill>
              </a:rPr>
              <a:t>вторинної</a:t>
            </a:r>
            <a:r>
              <a:rPr lang="ru-RU" dirty="0">
                <a:solidFill>
                  <a:schemeClr val="tx1">
                    <a:lumMod val="20000"/>
                    <a:lumOff val="80000"/>
                  </a:schemeClr>
                </a:solidFill>
              </a:rPr>
              <a:t> </a:t>
            </a:r>
            <a:r>
              <a:rPr lang="ru-RU" dirty="0" err="1">
                <a:solidFill>
                  <a:schemeClr val="tx1">
                    <a:lumMod val="20000"/>
                    <a:lumOff val="80000"/>
                  </a:schemeClr>
                </a:solidFill>
              </a:rPr>
              <a:t>правової</a:t>
            </a:r>
            <a:r>
              <a:rPr lang="ru-RU" dirty="0">
                <a:solidFill>
                  <a:schemeClr val="tx1">
                    <a:lumMod val="20000"/>
                    <a:lumOff val="80000"/>
                  </a:schemeClr>
                </a:solidFill>
              </a:rPr>
              <a:t> </a:t>
            </a:r>
            <a:r>
              <a:rPr lang="ru-RU" dirty="0" err="1">
                <a:solidFill>
                  <a:schemeClr val="tx1">
                    <a:lumMod val="20000"/>
                    <a:lumOff val="80000"/>
                  </a:schemeClr>
                </a:solidFill>
              </a:rPr>
              <a:t>допомоги</a:t>
            </a:r>
            <a:r>
              <a:rPr lang="ru-RU" dirty="0">
                <a:solidFill>
                  <a:schemeClr val="tx1">
                    <a:lumMod val="20000"/>
                    <a:lumOff val="80000"/>
                  </a:schemeClr>
                </a:solidFill>
              </a:rPr>
              <a:t> </a:t>
            </a:r>
            <a:r>
              <a:rPr lang="ru-RU" dirty="0" err="1">
                <a:solidFill>
                  <a:schemeClr val="tx1">
                    <a:lumMod val="20000"/>
                    <a:lumOff val="80000"/>
                  </a:schemeClr>
                </a:solidFill>
              </a:rPr>
              <a:t>негайно</a:t>
            </a:r>
            <a:r>
              <a:rPr lang="ru-RU" dirty="0">
                <a:solidFill>
                  <a:schemeClr val="tx1">
                    <a:lumMod val="20000"/>
                    <a:lumOff val="80000"/>
                  </a:schemeClr>
                </a:solidFill>
              </a:rPr>
              <a:t> </a:t>
            </a:r>
            <a:r>
              <a:rPr lang="ru-RU" dirty="0" err="1">
                <a:solidFill>
                  <a:schemeClr val="tx1">
                    <a:lumMod val="20000"/>
                    <a:lumOff val="80000"/>
                  </a:schemeClr>
                </a:solidFill>
              </a:rPr>
              <a:t>або</a:t>
            </a:r>
            <a:r>
              <a:rPr lang="ru-RU" dirty="0">
                <a:solidFill>
                  <a:schemeClr val="tx1">
                    <a:lumMod val="20000"/>
                    <a:lumOff val="80000"/>
                  </a:schemeClr>
                </a:solidFill>
              </a:rPr>
              <a:t> </a:t>
            </a:r>
            <a:r>
              <a:rPr lang="ru-RU" dirty="0" err="1">
                <a:solidFill>
                  <a:schemeClr val="tx1">
                    <a:lumMod val="20000"/>
                    <a:lumOff val="80000"/>
                  </a:schemeClr>
                </a:solidFill>
              </a:rPr>
              <a:t>взагалі</a:t>
            </a:r>
            <a:r>
              <a:rPr lang="ru-RU" dirty="0">
                <a:solidFill>
                  <a:schemeClr val="tx1">
                    <a:lumMod val="20000"/>
                    <a:lumOff val="80000"/>
                  </a:schemeClr>
                </a:solidFill>
              </a:rPr>
              <a:t>).</a:t>
            </a:r>
          </a:p>
        </p:txBody>
      </p:sp>
      <p:pic>
        <p:nvPicPr>
          <p:cNvPr id="10" name="Рисунок 9" descr="images (1).jpg"/>
          <p:cNvPicPr>
            <a:picLocks noChangeAspect="1"/>
          </p:cNvPicPr>
          <p:nvPr/>
        </p:nvPicPr>
        <p:blipFill>
          <a:blip r:embed="rId4" cstate="print"/>
          <a:stretch>
            <a:fillRect/>
          </a:stretch>
        </p:blipFill>
        <p:spPr>
          <a:xfrm>
            <a:off x="8536080" y="228599"/>
            <a:ext cx="3316135" cy="1880627"/>
          </a:xfrm>
          <a:prstGeom prst="rect">
            <a:avLst/>
          </a:prstGeom>
        </p:spPr>
      </p:pic>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43</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Прямоугольник 7"/>
          <p:cNvSpPr/>
          <p:nvPr/>
        </p:nvSpPr>
        <p:spPr>
          <a:xfrm>
            <a:off x="1358537" y="0"/>
            <a:ext cx="9261566" cy="1569660"/>
          </a:xfrm>
          <a:prstGeom prst="rect">
            <a:avLst/>
          </a:prstGeom>
        </p:spPr>
        <p:txBody>
          <a:bodyPr wrap="square">
            <a:spAutoFit/>
          </a:bodyPr>
          <a:lstStyle/>
          <a:p>
            <a:pPr algn="ctr"/>
            <a:r>
              <a:rPr lang="ru-RU" sz="3200" dirty="0" err="1">
                <a:solidFill>
                  <a:schemeClr val="tx1">
                    <a:lumMod val="60000"/>
                    <a:lumOff val="40000"/>
                  </a:schemeClr>
                </a:solidFill>
              </a:rPr>
              <a:t>Функції</a:t>
            </a:r>
            <a:r>
              <a:rPr lang="ru-RU" sz="3200" dirty="0">
                <a:solidFill>
                  <a:schemeClr val="tx1">
                    <a:lumMod val="60000"/>
                    <a:lumOff val="40000"/>
                  </a:schemeClr>
                </a:solidFill>
              </a:rPr>
              <a:t> </a:t>
            </a:r>
            <a:r>
              <a:rPr lang="ru-RU" sz="3200" dirty="0" err="1">
                <a:solidFill>
                  <a:srgbClr val="FF0000"/>
                </a:solidFill>
              </a:rPr>
              <a:t>моніторингу</a:t>
            </a:r>
            <a:r>
              <a:rPr lang="ru-RU" sz="3200" dirty="0">
                <a:solidFill>
                  <a:schemeClr val="tx1">
                    <a:lumMod val="60000"/>
                    <a:lumOff val="40000"/>
                  </a:schemeClr>
                </a:solidFill>
              </a:rPr>
              <a:t>, контролю та </a:t>
            </a:r>
            <a:r>
              <a:rPr lang="ru-RU" sz="3200" dirty="0" err="1">
                <a:solidFill>
                  <a:schemeClr val="tx1">
                    <a:lumMod val="60000"/>
                    <a:lumOff val="40000"/>
                  </a:schemeClr>
                </a:solidFill>
              </a:rPr>
              <a:t>сприяння</a:t>
            </a:r>
            <a:r>
              <a:rPr lang="ru-RU" sz="3200" dirty="0">
                <a:solidFill>
                  <a:schemeClr val="tx1">
                    <a:lumMod val="60000"/>
                    <a:lumOff val="40000"/>
                  </a:schemeClr>
                </a:solidFill>
              </a:rPr>
              <a:t> </a:t>
            </a:r>
            <a:r>
              <a:rPr lang="ru-RU" sz="3200" dirty="0" err="1">
                <a:solidFill>
                  <a:schemeClr val="tx1">
                    <a:lumMod val="60000"/>
                    <a:lumOff val="40000"/>
                  </a:schemeClr>
                </a:solidFill>
              </a:rPr>
              <a:t>відновленню</a:t>
            </a:r>
            <a:r>
              <a:rPr lang="ru-RU" sz="3200" dirty="0">
                <a:solidFill>
                  <a:schemeClr val="tx1">
                    <a:lumMod val="60000"/>
                    <a:lumOff val="40000"/>
                  </a:schemeClr>
                </a:solidFill>
              </a:rPr>
              <a:t> прав </a:t>
            </a:r>
            <a:r>
              <a:rPr lang="ru-RU" sz="3200" dirty="0" err="1">
                <a:solidFill>
                  <a:schemeClr val="tx1">
                    <a:lumMod val="60000"/>
                    <a:lumOff val="40000"/>
                  </a:schemeClr>
                </a:solidFill>
              </a:rPr>
              <a:t>утримуваних</a:t>
            </a:r>
            <a:r>
              <a:rPr lang="ru-RU" sz="3200" dirty="0">
                <a:solidFill>
                  <a:schemeClr val="tx1">
                    <a:lumMod val="60000"/>
                    <a:lumOff val="40000"/>
                  </a:schemeClr>
                </a:solidFill>
              </a:rPr>
              <a:t> </a:t>
            </a:r>
            <a:r>
              <a:rPr lang="ru-RU" sz="3200" dirty="0" err="1">
                <a:solidFill>
                  <a:schemeClr val="tx1">
                    <a:lumMod val="60000"/>
                    <a:lumOff val="40000"/>
                  </a:schemeClr>
                </a:solidFill>
              </a:rPr>
              <a:t>осіб</a:t>
            </a:r>
            <a:r>
              <a:rPr lang="ru-RU" sz="3200" dirty="0">
                <a:solidFill>
                  <a:schemeClr val="tx1">
                    <a:lumMod val="60000"/>
                    <a:lumOff val="40000"/>
                  </a:schemeClr>
                </a:solidFill>
              </a:rPr>
              <a:t> у </a:t>
            </a:r>
            <a:r>
              <a:rPr lang="ru-RU" sz="3200" dirty="0" err="1">
                <a:solidFill>
                  <a:schemeClr val="tx1">
                    <a:lumMod val="60000"/>
                    <a:lumOff val="40000"/>
                  </a:schemeClr>
                </a:solidFill>
              </a:rPr>
              <a:t>разі</a:t>
            </a:r>
            <a:r>
              <a:rPr lang="ru-RU" sz="3200" dirty="0">
                <a:solidFill>
                  <a:schemeClr val="tx1">
                    <a:lumMod val="60000"/>
                    <a:lumOff val="40000"/>
                  </a:schemeClr>
                </a:solidFill>
              </a:rPr>
              <a:t> </a:t>
            </a:r>
            <a:r>
              <a:rPr lang="ru-RU" sz="3200" dirty="0" err="1">
                <a:solidFill>
                  <a:schemeClr val="tx1">
                    <a:lumMod val="60000"/>
                    <a:lumOff val="40000"/>
                  </a:schemeClr>
                </a:solidFill>
              </a:rPr>
              <a:t>їх</a:t>
            </a:r>
            <a:r>
              <a:rPr lang="ru-RU" sz="3200" dirty="0">
                <a:solidFill>
                  <a:schemeClr val="tx1">
                    <a:lumMod val="60000"/>
                    <a:lumOff val="40000"/>
                  </a:schemeClr>
                </a:solidFill>
              </a:rPr>
              <a:t> </a:t>
            </a:r>
            <a:r>
              <a:rPr lang="ru-RU" sz="3200" dirty="0" err="1">
                <a:solidFill>
                  <a:schemeClr val="tx1">
                    <a:lumMod val="60000"/>
                    <a:lumOff val="40000"/>
                  </a:schemeClr>
                </a:solidFill>
              </a:rPr>
              <a:t>порушення</a:t>
            </a:r>
            <a:r>
              <a:rPr lang="ru-RU" sz="3200" dirty="0">
                <a:solidFill>
                  <a:schemeClr val="tx1">
                    <a:lumMod val="60000"/>
                    <a:lumOff val="40000"/>
                  </a:schemeClr>
                </a:solidFill>
              </a:rPr>
              <a:t> </a:t>
            </a:r>
            <a:r>
              <a:rPr lang="ru-RU" sz="3200" dirty="0" err="1">
                <a:solidFill>
                  <a:schemeClr val="tx1">
                    <a:lumMod val="60000"/>
                    <a:lumOff val="40000"/>
                  </a:schemeClr>
                </a:solidFill>
              </a:rPr>
              <a:t>виконують</a:t>
            </a:r>
            <a:r>
              <a:rPr lang="ru-RU" sz="3200" dirty="0">
                <a:solidFill>
                  <a:schemeClr val="tx1">
                    <a:lumMod val="60000"/>
                    <a:lumOff val="40000"/>
                  </a:schemeClr>
                </a:solidFill>
              </a:rPr>
              <a:t>: </a:t>
            </a:r>
          </a:p>
        </p:txBody>
      </p:sp>
      <p:sp>
        <p:nvSpPr>
          <p:cNvPr id="10" name="Прямоугольник 9"/>
          <p:cNvSpPr/>
          <p:nvPr/>
        </p:nvSpPr>
        <p:spPr>
          <a:xfrm>
            <a:off x="640080" y="1574637"/>
            <a:ext cx="10489474" cy="5109091"/>
          </a:xfrm>
          <a:prstGeom prst="rect">
            <a:avLst/>
          </a:prstGeom>
        </p:spPr>
        <p:txBody>
          <a:bodyPr wrap="square">
            <a:spAutoFit/>
          </a:bodyPr>
          <a:lstStyle/>
          <a:p>
            <a:endParaRPr lang="ru-RU" dirty="0"/>
          </a:p>
          <a:p>
            <a:pPr marL="514350" indent="-514350">
              <a:buAutoNum type="arabicPeriod"/>
            </a:pPr>
            <a:r>
              <a:rPr lang="ru-RU" sz="2800" dirty="0" err="1">
                <a:solidFill>
                  <a:schemeClr val="tx1">
                    <a:lumMod val="20000"/>
                    <a:lumOff val="80000"/>
                  </a:schemeClr>
                </a:solidFill>
              </a:rPr>
              <a:t>Уповноважений</a:t>
            </a:r>
            <a:r>
              <a:rPr lang="ru-RU" sz="2800" dirty="0">
                <a:solidFill>
                  <a:schemeClr val="tx1">
                    <a:lumMod val="20000"/>
                    <a:lumOff val="80000"/>
                  </a:schemeClr>
                </a:solidFill>
              </a:rPr>
              <a:t> </a:t>
            </a:r>
            <a:r>
              <a:rPr lang="ru-RU" sz="2800" dirty="0" err="1">
                <a:solidFill>
                  <a:schemeClr val="tx1">
                    <a:lumMod val="20000"/>
                    <a:lumOff val="80000"/>
                  </a:schemeClr>
                </a:solidFill>
              </a:rPr>
              <a:t>Верховної</a:t>
            </a:r>
            <a:r>
              <a:rPr lang="ru-RU" sz="2800" dirty="0">
                <a:solidFill>
                  <a:schemeClr val="tx1">
                    <a:lumMod val="20000"/>
                    <a:lumOff val="80000"/>
                  </a:schemeClr>
                </a:solidFill>
              </a:rPr>
              <a:t> Ради </a:t>
            </a:r>
            <a:r>
              <a:rPr lang="ru-RU" sz="2800" dirty="0" err="1">
                <a:solidFill>
                  <a:schemeClr val="tx1">
                    <a:lumMod val="20000"/>
                    <a:lumOff val="80000"/>
                  </a:schemeClr>
                </a:solidFill>
              </a:rPr>
              <a:t>України</a:t>
            </a:r>
            <a:r>
              <a:rPr lang="ru-RU" sz="2800"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прав </a:t>
            </a:r>
            <a:r>
              <a:rPr lang="ru-RU" sz="2800" dirty="0" err="1">
                <a:solidFill>
                  <a:schemeClr val="tx1">
                    <a:lumMod val="20000"/>
                    <a:lumOff val="80000"/>
                  </a:schemeClr>
                </a:solidFill>
              </a:rPr>
              <a:t>людини</a:t>
            </a:r>
            <a:r>
              <a:rPr lang="ru-RU" sz="2800" dirty="0">
                <a:solidFill>
                  <a:schemeClr val="tx1">
                    <a:lumMod val="20000"/>
                    <a:lumOff val="80000"/>
                  </a:schemeClr>
                </a:solidFill>
              </a:rPr>
              <a:t> (у тому </a:t>
            </a:r>
            <a:r>
              <a:rPr lang="ru-RU" sz="2800" dirty="0" err="1">
                <a:solidFill>
                  <a:schemeClr val="tx1">
                    <a:lumMod val="20000"/>
                    <a:lumOff val="80000"/>
                  </a:schemeClr>
                </a:solidFill>
              </a:rPr>
              <a:t>числі</a:t>
            </a:r>
            <a:r>
              <a:rPr lang="ru-RU" sz="2800" dirty="0">
                <a:solidFill>
                  <a:schemeClr val="tx1">
                    <a:lumMod val="20000"/>
                    <a:lumOff val="80000"/>
                  </a:schemeClr>
                </a:solidFill>
              </a:rPr>
              <a:t> </a:t>
            </a:r>
            <a:r>
              <a:rPr lang="ru-RU" sz="2800" dirty="0" err="1">
                <a:solidFill>
                  <a:schemeClr val="tx1">
                    <a:lumMod val="20000"/>
                    <a:lumOff val="80000"/>
                  </a:schemeClr>
                </a:solidFill>
              </a:rPr>
              <a:t>Національний</a:t>
            </a:r>
            <a:r>
              <a:rPr lang="ru-RU" sz="2800" dirty="0">
                <a:solidFill>
                  <a:schemeClr val="tx1">
                    <a:lumMod val="20000"/>
                    <a:lumOff val="80000"/>
                  </a:schemeClr>
                </a:solidFill>
              </a:rPr>
              <a:t> </a:t>
            </a:r>
            <a:r>
              <a:rPr lang="ru-RU" sz="2800" dirty="0" err="1">
                <a:solidFill>
                  <a:schemeClr val="tx1">
                    <a:lumMod val="20000"/>
                    <a:lumOff val="80000"/>
                  </a:schemeClr>
                </a:solidFill>
              </a:rPr>
              <a:t>превентивний</a:t>
            </a:r>
            <a:r>
              <a:rPr lang="ru-RU" sz="2800" dirty="0">
                <a:solidFill>
                  <a:schemeClr val="tx1">
                    <a:lumMod val="20000"/>
                    <a:lumOff val="80000"/>
                  </a:schemeClr>
                </a:solidFill>
              </a:rPr>
              <a:t> </a:t>
            </a:r>
            <a:r>
              <a:rPr lang="ru-RU" sz="2800" dirty="0" err="1">
                <a:solidFill>
                  <a:schemeClr val="tx1">
                    <a:lumMod val="20000"/>
                    <a:lumOff val="80000"/>
                  </a:schemeClr>
                </a:solidFill>
              </a:rPr>
              <a:t>механізм</a:t>
            </a:r>
            <a:r>
              <a:rPr lang="ru-RU" sz="2800" dirty="0">
                <a:solidFill>
                  <a:schemeClr val="tx1">
                    <a:lumMod val="20000"/>
                    <a:lumOff val="80000"/>
                  </a:schemeClr>
                </a:solidFill>
              </a:rPr>
              <a:t> (НПМ)); </a:t>
            </a:r>
          </a:p>
          <a:p>
            <a:pPr marL="514350" indent="-514350"/>
            <a:endParaRPr lang="ru-RU" sz="2800" dirty="0">
              <a:solidFill>
                <a:schemeClr val="tx1">
                  <a:lumMod val="20000"/>
                  <a:lumOff val="80000"/>
                </a:schemeClr>
              </a:solidFill>
            </a:endParaRPr>
          </a:p>
          <a:p>
            <a:r>
              <a:rPr lang="ru-RU" sz="2800" dirty="0">
                <a:solidFill>
                  <a:schemeClr val="tx1">
                    <a:lumMod val="20000"/>
                    <a:lumOff val="80000"/>
                  </a:schemeClr>
                </a:solidFill>
              </a:rPr>
              <a:t>2. </a:t>
            </a:r>
            <a:r>
              <a:rPr lang="ru-RU" sz="2800" dirty="0" err="1">
                <a:solidFill>
                  <a:schemeClr val="tx1">
                    <a:lumMod val="20000"/>
                    <a:lumOff val="80000"/>
                  </a:schemeClr>
                </a:solidFill>
              </a:rPr>
              <a:t>Міжнародні</a:t>
            </a:r>
            <a:r>
              <a:rPr lang="ru-RU" sz="2800" dirty="0">
                <a:solidFill>
                  <a:schemeClr val="tx1">
                    <a:lumMod val="20000"/>
                    <a:lumOff val="80000"/>
                  </a:schemeClr>
                </a:solidFill>
              </a:rPr>
              <a:t> </a:t>
            </a:r>
            <a:r>
              <a:rPr lang="ru-RU" sz="2800" dirty="0" err="1">
                <a:solidFill>
                  <a:schemeClr val="tx1">
                    <a:lumMod val="20000"/>
                    <a:lumOff val="80000"/>
                  </a:schemeClr>
                </a:solidFill>
              </a:rPr>
              <a:t>моніторингові</a:t>
            </a:r>
            <a:r>
              <a:rPr lang="ru-RU" sz="2800" dirty="0">
                <a:solidFill>
                  <a:schemeClr val="tx1">
                    <a:lumMod val="20000"/>
                    <a:lumOff val="80000"/>
                  </a:schemeClr>
                </a:solidFill>
              </a:rPr>
              <a:t> </a:t>
            </a:r>
            <a:r>
              <a:rPr lang="ru-RU" sz="2800" dirty="0" err="1">
                <a:solidFill>
                  <a:schemeClr val="tx1">
                    <a:lumMod val="20000"/>
                    <a:lumOff val="80000"/>
                  </a:schemeClr>
                </a:solidFill>
              </a:rPr>
              <a:t>механізми</a:t>
            </a:r>
            <a:r>
              <a:rPr lang="ru-RU" sz="2800" dirty="0">
                <a:solidFill>
                  <a:schemeClr val="tx1">
                    <a:lumMod val="20000"/>
                    <a:lumOff val="80000"/>
                  </a:schemeClr>
                </a:solidFill>
              </a:rPr>
              <a:t> (</a:t>
            </a:r>
            <a:r>
              <a:rPr lang="ru-RU" sz="2800" dirty="0" err="1">
                <a:solidFill>
                  <a:schemeClr val="tx1">
                    <a:lumMod val="20000"/>
                    <a:lumOff val="80000"/>
                  </a:schemeClr>
                </a:solidFill>
              </a:rPr>
              <a:t>Європейський</a:t>
            </a:r>
            <a:r>
              <a:rPr lang="ru-RU" sz="2800" dirty="0">
                <a:solidFill>
                  <a:schemeClr val="tx1">
                    <a:lumMod val="20000"/>
                    <a:lumOff val="80000"/>
                  </a:schemeClr>
                </a:solidFill>
              </a:rPr>
              <a:t> </a:t>
            </a:r>
            <a:r>
              <a:rPr lang="ru-RU" sz="2800" dirty="0" err="1">
                <a:solidFill>
                  <a:schemeClr val="tx1">
                    <a:lumMod val="20000"/>
                    <a:lumOff val="80000"/>
                  </a:schemeClr>
                </a:solidFill>
              </a:rPr>
              <a:t>комітет</a:t>
            </a:r>
            <a:r>
              <a:rPr lang="ru-RU" sz="2800" dirty="0">
                <a:solidFill>
                  <a:schemeClr val="tx1">
                    <a:lumMod val="20000"/>
                    <a:lumOff val="80000"/>
                  </a:schemeClr>
                </a:solidFill>
              </a:rPr>
              <a:t> </a:t>
            </a:r>
            <a:r>
              <a:rPr lang="ru-RU" sz="2800" dirty="0" err="1">
                <a:solidFill>
                  <a:schemeClr val="tx1">
                    <a:lumMod val="20000"/>
                    <a:lumOff val="80000"/>
                  </a:schemeClr>
                </a:solidFill>
              </a:rPr>
              <a:t>з</a:t>
            </a:r>
            <a:r>
              <a:rPr lang="ru-RU" sz="2800" dirty="0">
                <a:solidFill>
                  <a:schemeClr val="tx1">
                    <a:lumMod val="20000"/>
                    <a:lumOff val="80000"/>
                  </a:schemeClr>
                </a:solidFill>
              </a:rPr>
              <a:t> </a:t>
            </a:r>
            <a:r>
              <a:rPr lang="ru-RU" sz="2800" dirty="0" err="1">
                <a:solidFill>
                  <a:schemeClr val="tx1">
                    <a:lumMod val="20000"/>
                    <a:lumOff val="80000"/>
                  </a:schemeClr>
                </a:solidFill>
              </a:rPr>
              <a:t>питань</a:t>
            </a:r>
            <a:r>
              <a:rPr lang="ru-RU" sz="2800" dirty="0">
                <a:solidFill>
                  <a:schemeClr val="tx1">
                    <a:lumMod val="20000"/>
                    <a:lumOff val="80000"/>
                  </a:schemeClr>
                </a:solidFill>
              </a:rPr>
              <a:t> </a:t>
            </a:r>
            <a:r>
              <a:rPr lang="ru-RU" sz="2800" dirty="0" err="1">
                <a:solidFill>
                  <a:schemeClr val="tx1">
                    <a:lumMod val="20000"/>
                    <a:lumOff val="80000"/>
                  </a:schemeClr>
                </a:solidFill>
              </a:rPr>
              <a:t>запобігання</a:t>
            </a:r>
            <a:r>
              <a:rPr lang="ru-RU" sz="2800" dirty="0">
                <a:solidFill>
                  <a:schemeClr val="tx1">
                    <a:lumMod val="20000"/>
                    <a:lumOff val="80000"/>
                  </a:schemeClr>
                </a:solidFill>
              </a:rPr>
              <a:t> </a:t>
            </a:r>
            <a:r>
              <a:rPr lang="ru-RU" sz="2800" dirty="0" err="1">
                <a:solidFill>
                  <a:schemeClr val="tx1">
                    <a:lumMod val="20000"/>
                    <a:lumOff val="80000"/>
                  </a:schemeClr>
                </a:solidFill>
              </a:rPr>
              <a:t>катуванням</a:t>
            </a:r>
            <a:r>
              <a:rPr lang="ru-RU" sz="2800" dirty="0">
                <a:solidFill>
                  <a:schemeClr val="tx1">
                    <a:lumMod val="20000"/>
                    <a:lumOff val="80000"/>
                  </a:schemeClr>
                </a:solidFill>
              </a:rPr>
              <a:t> (КЗК), </a:t>
            </a:r>
            <a:r>
              <a:rPr lang="ru-RU" sz="2800" dirty="0" err="1">
                <a:solidFill>
                  <a:schemeClr val="tx1">
                    <a:lumMod val="20000"/>
                    <a:lumOff val="80000"/>
                  </a:schemeClr>
                </a:solidFill>
              </a:rPr>
              <a:t>Підкомітет</a:t>
            </a:r>
            <a:r>
              <a:rPr lang="ru-RU" sz="2800" dirty="0">
                <a:solidFill>
                  <a:schemeClr val="tx1">
                    <a:lumMod val="20000"/>
                    <a:lumOff val="80000"/>
                  </a:schemeClr>
                </a:solidFill>
              </a:rPr>
              <a:t> ООН </a:t>
            </a:r>
            <a:r>
              <a:rPr lang="ru-RU" sz="2800" dirty="0" err="1">
                <a:solidFill>
                  <a:schemeClr val="tx1">
                    <a:lumMod val="20000"/>
                    <a:lumOff val="80000"/>
                  </a:schemeClr>
                </a:solidFill>
              </a:rPr>
              <a:t>з</a:t>
            </a:r>
            <a:r>
              <a:rPr lang="ru-RU" sz="2800" dirty="0">
                <a:solidFill>
                  <a:schemeClr val="tx1">
                    <a:lumMod val="20000"/>
                    <a:lumOff val="80000"/>
                  </a:schemeClr>
                </a:solidFill>
              </a:rPr>
              <a:t> </a:t>
            </a:r>
            <a:r>
              <a:rPr lang="ru-RU" sz="2800" dirty="0" err="1">
                <a:solidFill>
                  <a:schemeClr val="tx1">
                    <a:lumMod val="20000"/>
                    <a:lumOff val="80000"/>
                  </a:schemeClr>
                </a:solidFill>
              </a:rPr>
              <a:t>недопущення</a:t>
            </a:r>
            <a:r>
              <a:rPr lang="ru-RU" sz="2800" dirty="0">
                <a:solidFill>
                  <a:schemeClr val="tx1">
                    <a:lumMod val="20000"/>
                    <a:lumOff val="80000"/>
                  </a:schemeClr>
                </a:solidFill>
              </a:rPr>
              <a:t> </a:t>
            </a:r>
            <a:r>
              <a:rPr lang="ru-RU" sz="2800" dirty="0" err="1">
                <a:solidFill>
                  <a:schemeClr val="tx1">
                    <a:lumMod val="20000"/>
                    <a:lumOff val="80000"/>
                  </a:schemeClr>
                </a:solidFill>
              </a:rPr>
              <a:t>катувань</a:t>
            </a:r>
            <a:r>
              <a:rPr lang="ru-RU" sz="2800" dirty="0">
                <a:solidFill>
                  <a:schemeClr val="tx1">
                    <a:lumMod val="20000"/>
                    <a:lumOff val="80000"/>
                  </a:schemeClr>
                </a:solidFill>
              </a:rPr>
              <a:t> </a:t>
            </a:r>
            <a:r>
              <a:rPr lang="ru-RU" sz="2800" dirty="0" err="1">
                <a:solidFill>
                  <a:schemeClr val="tx1">
                    <a:lumMod val="20000"/>
                    <a:lumOff val="80000"/>
                  </a:schemeClr>
                </a:solidFill>
              </a:rPr>
              <a:t>тощо</a:t>
            </a:r>
            <a:r>
              <a:rPr lang="ru-RU" sz="2800" dirty="0">
                <a:solidFill>
                  <a:schemeClr val="tx1">
                    <a:lumMod val="20000"/>
                    <a:lumOff val="80000"/>
                  </a:schemeClr>
                </a:solidFill>
              </a:rPr>
              <a:t>); </a:t>
            </a:r>
          </a:p>
          <a:p>
            <a:endParaRPr lang="ru-RU" sz="2800" dirty="0">
              <a:solidFill>
                <a:schemeClr val="tx1">
                  <a:lumMod val="20000"/>
                  <a:lumOff val="80000"/>
                </a:schemeClr>
              </a:solidFill>
            </a:endParaRPr>
          </a:p>
          <a:p>
            <a:r>
              <a:rPr lang="ru-RU" sz="2800" dirty="0">
                <a:solidFill>
                  <a:schemeClr val="tx1">
                    <a:lumMod val="20000"/>
                    <a:lumOff val="80000"/>
                  </a:schemeClr>
                </a:solidFill>
              </a:rPr>
              <a:t>3. </a:t>
            </a:r>
            <a:r>
              <a:rPr lang="ru-RU" sz="2800" dirty="0" err="1">
                <a:solidFill>
                  <a:srgbClr val="FF0000"/>
                </a:solidFill>
              </a:rPr>
              <a:t>Управління</a:t>
            </a:r>
            <a:r>
              <a:rPr lang="ru-RU" sz="2800" dirty="0">
                <a:solidFill>
                  <a:srgbClr val="FF0000"/>
                </a:solidFill>
              </a:rPr>
              <a:t> </a:t>
            </a:r>
            <a:r>
              <a:rPr lang="ru-RU" sz="2800" dirty="0" err="1">
                <a:solidFill>
                  <a:srgbClr val="FF0000"/>
                </a:solidFill>
              </a:rPr>
              <a:t>забезпечення</a:t>
            </a:r>
            <a:r>
              <a:rPr lang="ru-RU" sz="2800" dirty="0">
                <a:solidFill>
                  <a:srgbClr val="FF0000"/>
                </a:solidFill>
              </a:rPr>
              <a:t> прав </a:t>
            </a:r>
            <a:r>
              <a:rPr lang="ru-RU" sz="2800" dirty="0" err="1">
                <a:solidFill>
                  <a:srgbClr val="FF0000"/>
                </a:solidFill>
              </a:rPr>
              <a:t>людини</a:t>
            </a:r>
            <a:r>
              <a:rPr lang="ru-RU" sz="2800" dirty="0">
                <a:solidFill>
                  <a:srgbClr val="FF0000"/>
                </a:solidFill>
              </a:rPr>
              <a:t> </a:t>
            </a:r>
            <a:r>
              <a:rPr lang="ru-RU" sz="2800" dirty="0" err="1">
                <a:solidFill>
                  <a:srgbClr val="FF0000"/>
                </a:solidFill>
              </a:rPr>
              <a:t>Національної</a:t>
            </a:r>
            <a:r>
              <a:rPr lang="ru-RU" sz="2800" dirty="0">
                <a:solidFill>
                  <a:srgbClr val="FF0000"/>
                </a:solidFill>
              </a:rPr>
              <a:t> </a:t>
            </a:r>
            <a:r>
              <a:rPr lang="ru-RU" sz="2800" dirty="0" err="1">
                <a:solidFill>
                  <a:srgbClr val="FF0000"/>
                </a:solidFill>
              </a:rPr>
              <a:t>поліції</a:t>
            </a:r>
            <a:r>
              <a:rPr lang="ru-RU" sz="2800" dirty="0">
                <a:solidFill>
                  <a:srgbClr val="FF0000"/>
                </a:solidFill>
              </a:rPr>
              <a:t> </a:t>
            </a:r>
            <a:r>
              <a:rPr lang="ru-RU" sz="2800" dirty="0" err="1">
                <a:solidFill>
                  <a:srgbClr val="FF0000"/>
                </a:solidFill>
              </a:rPr>
              <a:t>України</a:t>
            </a:r>
            <a:r>
              <a:rPr lang="ru-RU" sz="2800" dirty="0">
                <a:solidFill>
                  <a:srgbClr val="FF0000"/>
                </a:solidFill>
              </a:rPr>
              <a:t>; </a:t>
            </a:r>
          </a:p>
          <a:p>
            <a:endParaRPr lang="ru-RU" sz="2800" dirty="0">
              <a:solidFill>
                <a:schemeClr val="tx1">
                  <a:lumMod val="20000"/>
                  <a:lumOff val="80000"/>
                </a:schemeClr>
              </a:solidFill>
            </a:endParaRPr>
          </a:p>
          <a:p>
            <a:r>
              <a:rPr lang="ru-RU" sz="2800" dirty="0">
                <a:solidFill>
                  <a:schemeClr val="tx1">
                    <a:lumMod val="20000"/>
                    <a:lumOff val="80000"/>
                  </a:schemeClr>
                </a:solidFill>
              </a:rPr>
              <a:t>4. </a:t>
            </a:r>
            <a:r>
              <a:rPr lang="ru-RU" sz="2800" dirty="0" err="1">
                <a:solidFill>
                  <a:schemeClr val="tx1">
                    <a:lumMod val="20000"/>
                    <a:lumOff val="80000"/>
                  </a:schemeClr>
                </a:solidFill>
              </a:rPr>
              <a:t>Органи</a:t>
            </a:r>
            <a:r>
              <a:rPr lang="ru-RU" sz="2800" dirty="0">
                <a:solidFill>
                  <a:schemeClr val="tx1">
                    <a:lumMod val="20000"/>
                    <a:lumOff val="80000"/>
                  </a:schemeClr>
                </a:solidFill>
              </a:rPr>
              <a:t> </a:t>
            </a:r>
            <a:r>
              <a:rPr lang="ru-RU" sz="2800" dirty="0" err="1">
                <a:solidFill>
                  <a:schemeClr val="tx1">
                    <a:lumMod val="20000"/>
                    <a:lumOff val="80000"/>
                  </a:schemeClr>
                </a:solidFill>
              </a:rPr>
              <a:t>прокуратури</a:t>
            </a:r>
            <a:r>
              <a:rPr lang="ru-RU" sz="2800" dirty="0">
                <a:solidFill>
                  <a:schemeClr val="tx1">
                    <a:lumMod val="20000"/>
                    <a:lumOff val="80000"/>
                  </a:schemeClr>
                </a:solidFill>
              </a:rPr>
              <a:t>. </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xmlns="">
          <p:pic>
            <p:nvPicPr>
              <p:cNvPr id="7" name="Рукописное примечание 6" descr="Точка с чертой">
                <a:extLst>
                  <a:ext uri="{FF2B5EF4-FFF2-40B4-BE49-F238E27FC236}">
                    <a16:creationId xmlns:p14="http://schemas.microsoft.com/office/powerpoint/2010/main" xmlns="" xmlns:a16="http://schemas.microsoft.com/office/drawing/2014/main" id="{9FE62378-625A-40E4-A5E5-226DF2DDE541}"/>
                  </a:ext>
                </a:extLst>
              </p:cNvPr>
              <p:cNvPicPr/>
              <p:nvPr/>
            </p:nvPicPr>
            <p:blipFill>
              <a:blip r:embed="rId6" cstate="print"/>
              <a:stretch>
                <a:fillRect/>
              </a:stretch>
            </p:blipFill>
            <p:spPr>
              <a:xfrm>
                <a:off x="3829395" y="7363005"/>
                <a:ext cx="18000" cy="27360"/>
              </a:xfrm>
              <a:prstGeom prst="rect">
                <a:avLst/>
              </a:prstGeom>
            </p:spPr>
          </p:pic>
        </mc:Fallback>
      </mc:AlternateContent>
      <p:sp>
        <p:nvSpPr>
          <p:cNvPr id="9" name="Заголовок 1">
            <a:extLst>
              <a:ext uri="{FF2B5EF4-FFF2-40B4-BE49-F238E27FC236}">
                <a16:creationId xmlns:a16="http://schemas.microsoft.com/office/drawing/2014/main" id="{B44A5B7E-0F58-488F-B149-1D1DC9B6B9AA}"/>
              </a:ext>
            </a:extLst>
          </p:cNvPr>
          <p:cNvSpPr txBox="1">
            <a:spLocks/>
          </p:cNvSpPr>
          <p:nvPr/>
        </p:nvSpPr>
        <p:spPr>
          <a:xfrm>
            <a:off x="1240971" y="1854926"/>
            <a:ext cx="9487817" cy="4389120"/>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spcAft>
                <a:spcPts val="0"/>
              </a:spcAft>
              <a:buNone/>
            </a:pPr>
            <a:r>
              <a:rPr lang="ru-RU" sz="6000" dirty="0" err="1">
                <a:solidFill>
                  <a:srgbClr val="FF0000"/>
                </a:solidFill>
              </a:rPr>
              <a:t>Національний</a:t>
            </a:r>
            <a:r>
              <a:rPr lang="ru-RU" sz="6000" dirty="0">
                <a:solidFill>
                  <a:srgbClr val="FF0000"/>
                </a:solidFill>
              </a:rPr>
              <a:t> </a:t>
            </a:r>
            <a:r>
              <a:rPr lang="ru-RU" sz="6000" dirty="0" err="1">
                <a:solidFill>
                  <a:srgbClr val="FF0000"/>
                </a:solidFill>
              </a:rPr>
              <a:t>превентивний</a:t>
            </a:r>
            <a:r>
              <a:rPr lang="ru-RU" sz="6000" dirty="0">
                <a:solidFill>
                  <a:srgbClr val="FF0000"/>
                </a:solidFill>
              </a:rPr>
              <a:t> </a:t>
            </a:r>
            <a:r>
              <a:rPr lang="ru-RU" sz="6000" dirty="0" err="1">
                <a:solidFill>
                  <a:srgbClr val="FF0000"/>
                </a:solidFill>
              </a:rPr>
              <a:t>механізм</a:t>
            </a:r>
            <a:endParaRPr lang="uk-UA" sz="60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909007706"/>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xit" presetSubtype="0" fill="hold" grpId="1" nodeType="afterEffect">
                                  <p:stCondLst>
                                    <p:cond delay="0"/>
                                  </p:stCondLst>
                                  <p:childTnLst>
                                    <p:animEffect transition="out" filter="fad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45</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Прямоугольник 8"/>
          <p:cNvSpPr/>
          <p:nvPr/>
        </p:nvSpPr>
        <p:spPr>
          <a:xfrm>
            <a:off x="731519" y="197346"/>
            <a:ext cx="10750732" cy="6001643"/>
          </a:xfrm>
          <a:prstGeom prst="rect">
            <a:avLst/>
          </a:prstGeom>
        </p:spPr>
        <p:txBody>
          <a:bodyPr wrap="square">
            <a:spAutoFit/>
          </a:bodyPr>
          <a:lstStyle/>
          <a:p>
            <a:r>
              <a:rPr lang="ru-RU" sz="2400" dirty="0" err="1">
                <a:solidFill>
                  <a:srgbClr val="FF0000"/>
                </a:solidFill>
              </a:rPr>
              <a:t>Створення</a:t>
            </a:r>
            <a:r>
              <a:rPr lang="ru-RU" sz="2400" dirty="0">
                <a:solidFill>
                  <a:srgbClr val="FF0000"/>
                </a:solidFill>
              </a:rPr>
              <a:t> НПМ </a:t>
            </a:r>
            <a:r>
              <a:rPr lang="ru-RU" sz="2400" dirty="0" err="1">
                <a:solidFill>
                  <a:schemeClr val="tx1">
                    <a:lumMod val="20000"/>
                    <a:lumOff val="80000"/>
                  </a:schemeClr>
                </a:solidFill>
              </a:rPr>
              <a:t>передбачено</a:t>
            </a:r>
            <a:r>
              <a:rPr lang="ru-RU" sz="2400" dirty="0">
                <a:solidFill>
                  <a:schemeClr val="tx1">
                    <a:lumMod val="20000"/>
                    <a:lumOff val="80000"/>
                  </a:schemeClr>
                </a:solidFill>
              </a:rPr>
              <a:t> </a:t>
            </a:r>
            <a:r>
              <a:rPr lang="ru-RU" sz="2400" dirty="0" err="1">
                <a:solidFill>
                  <a:schemeClr val="tx1">
                    <a:lumMod val="20000"/>
                    <a:lumOff val="80000"/>
                  </a:schemeClr>
                </a:solidFill>
              </a:rPr>
              <a:t>Факультативним</a:t>
            </a:r>
            <a:r>
              <a:rPr lang="ru-RU" sz="2400" dirty="0">
                <a:solidFill>
                  <a:schemeClr val="tx1">
                    <a:lumMod val="20000"/>
                    <a:lumOff val="80000"/>
                  </a:schemeClr>
                </a:solidFill>
              </a:rPr>
              <a:t> протоколом до КЗК</a:t>
            </a:r>
            <a:r>
              <a:rPr lang="ru-RU" sz="2400" dirty="0"/>
              <a:t> (</a:t>
            </a:r>
            <a:r>
              <a:rPr lang="ru-RU" sz="2400" dirty="0" err="1"/>
              <a:t>Європейський</a:t>
            </a:r>
            <a:r>
              <a:rPr lang="ru-RU" sz="2400" dirty="0"/>
              <a:t> </a:t>
            </a:r>
            <a:r>
              <a:rPr lang="ru-RU" sz="2400" dirty="0" err="1"/>
              <a:t>комітет</a:t>
            </a:r>
            <a:r>
              <a:rPr lang="ru-RU" sz="2400" dirty="0"/>
              <a:t> </a:t>
            </a:r>
            <a:r>
              <a:rPr lang="ru-RU" sz="2400" dirty="0" err="1"/>
              <a:t>з</a:t>
            </a:r>
            <a:r>
              <a:rPr lang="ru-RU" sz="2400" dirty="0"/>
              <a:t> </a:t>
            </a:r>
            <a:r>
              <a:rPr lang="ru-RU" sz="2400" dirty="0" err="1"/>
              <a:t>питань</a:t>
            </a:r>
            <a:r>
              <a:rPr lang="ru-RU" sz="2400" dirty="0"/>
              <a:t> </a:t>
            </a:r>
            <a:r>
              <a:rPr lang="ru-RU" sz="2400" dirty="0" err="1"/>
              <a:t>запобігання</a:t>
            </a:r>
            <a:r>
              <a:rPr lang="ru-RU" sz="2400" dirty="0"/>
              <a:t> </a:t>
            </a:r>
            <a:r>
              <a:rPr lang="ru-RU" sz="2400" dirty="0" err="1"/>
              <a:t>катуванням</a:t>
            </a:r>
            <a:r>
              <a:rPr lang="ru-RU" sz="2400" dirty="0"/>
              <a:t> </a:t>
            </a:r>
            <a:r>
              <a:rPr lang="ru-RU" sz="2400" dirty="0" err="1"/>
              <a:t>чи</a:t>
            </a:r>
            <a:r>
              <a:rPr lang="ru-RU" sz="2400" dirty="0"/>
              <a:t> </a:t>
            </a:r>
            <a:r>
              <a:rPr lang="ru-RU" sz="2400" dirty="0" err="1"/>
              <a:t>нелюдському</a:t>
            </a:r>
            <a:r>
              <a:rPr lang="ru-RU" sz="2400" dirty="0"/>
              <a:t> </a:t>
            </a:r>
            <a:r>
              <a:rPr lang="ru-RU" sz="2400" dirty="0" err="1"/>
              <a:t>або</a:t>
            </a:r>
            <a:r>
              <a:rPr lang="ru-RU" sz="2400" dirty="0"/>
              <a:t> такому, </a:t>
            </a:r>
            <a:r>
              <a:rPr lang="ru-RU" sz="2400" dirty="0" err="1"/>
              <a:t>що</a:t>
            </a:r>
            <a:r>
              <a:rPr lang="ru-RU" sz="2400" dirty="0"/>
              <a:t> </a:t>
            </a:r>
            <a:r>
              <a:rPr lang="ru-RU" sz="2400" dirty="0" err="1"/>
              <a:t>принижує</a:t>
            </a:r>
            <a:r>
              <a:rPr lang="ru-RU" sz="2400" dirty="0"/>
              <a:t> </a:t>
            </a:r>
            <a:r>
              <a:rPr lang="ru-RU" sz="2400" dirty="0" err="1"/>
              <a:t>гідність</a:t>
            </a:r>
            <a:r>
              <a:rPr lang="ru-RU" sz="2400" dirty="0"/>
              <a:t>, </a:t>
            </a:r>
            <a:r>
              <a:rPr lang="ru-RU" sz="2400" dirty="0" err="1"/>
              <a:t>поводженню</a:t>
            </a:r>
            <a:r>
              <a:rPr lang="ru-RU" sz="2400" dirty="0"/>
              <a:t> </a:t>
            </a:r>
            <a:r>
              <a:rPr lang="ru-RU" sz="2400" dirty="0" err="1"/>
              <a:t>чи</a:t>
            </a:r>
            <a:r>
              <a:rPr lang="ru-RU" sz="2400" dirty="0"/>
              <a:t> </a:t>
            </a:r>
            <a:r>
              <a:rPr lang="ru-RU" sz="2400" dirty="0" err="1"/>
              <a:t>покаранню</a:t>
            </a:r>
            <a:r>
              <a:rPr lang="ru-RU" sz="2400" dirty="0"/>
              <a:t>)</a:t>
            </a:r>
            <a:r>
              <a:rPr lang="ru-RU" sz="2400" dirty="0">
                <a:solidFill>
                  <a:schemeClr val="tx1">
                    <a:lumMod val="20000"/>
                    <a:lumOff val="80000"/>
                  </a:schemeClr>
                </a:solidFill>
              </a:rPr>
              <a:t>, </a:t>
            </a:r>
            <a:r>
              <a:rPr lang="ru-RU" sz="2400" dirty="0" err="1">
                <a:solidFill>
                  <a:schemeClr val="tx1">
                    <a:lumMod val="20000"/>
                    <a:lumOff val="80000"/>
                  </a:schemeClr>
                </a:solidFill>
              </a:rPr>
              <a:t>який</a:t>
            </a:r>
            <a:r>
              <a:rPr lang="ru-RU" sz="2400" dirty="0">
                <a:solidFill>
                  <a:schemeClr val="tx1">
                    <a:lumMod val="20000"/>
                    <a:lumOff val="80000"/>
                  </a:schemeClr>
                </a:solidFill>
              </a:rPr>
              <a:t> </a:t>
            </a:r>
            <a:r>
              <a:rPr lang="ru-RU" sz="2400" dirty="0" err="1">
                <a:solidFill>
                  <a:schemeClr val="tx1">
                    <a:lumMod val="20000"/>
                    <a:lumOff val="80000"/>
                  </a:schemeClr>
                </a:solidFill>
              </a:rPr>
              <a:t>було</a:t>
            </a:r>
            <a:r>
              <a:rPr lang="ru-RU" sz="2400" dirty="0">
                <a:solidFill>
                  <a:schemeClr val="tx1">
                    <a:lumMod val="20000"/>
                    <a:lumOff val="80000"/>
                  </a:schemeClr>
                </a:solidFill>
              </a:rPr>
              <a:t> </a:t>
            </a:r>
            <a:r>
              <a:rPr lang="ru-RU" sz="2400" dirty="0" err="1">
                <a:solidFill>
                  <a:schemeClr val="tx1">
                    <a:lumMod val="20000"/>
                    <a:lumOff val="80000"/>
                  </a:schemeClr>
                </a:solidFill>
              </a:rPr>
              <a:t>прийнято</a:t>
            </a:r>
            <a:r>
              <a:rPr lang="ru-RU" sz="2400" dirty="0">
                <a:solidFill>
                  <a:schemeClr val="tx1">
                    <a:lumMod val="20000"/>
                    <a:lumOff val="80000"/>
                  </a:schemeClr>
                </a:solidFill>
              </a:rPr>
              <a:t> 18 </a:t>
            </a:r>
            <a:r>
              <a:rPr lang="ru-RU" sz="2400" dirty="0" err="1">
                <a:solidFill>
                  <a:schemeClr val="tx1">
                    <a:lumMod val="20000"/>
                    <a:lumOff val="80000"/>
                  </a:schemeClr>
                </a:solidFill>
              </a:rPr>
              <a:t>грудня</a:t>
            </a:r>
            <a:r>
              <a:rPr lang="ru-RU" sz="2400" dirty="0">
                <a:solidFill>
                  <a:schemeClr val="tx1">
                    <a:lumMod val="20000"/>
                    <a:lumOff val="80000"/>
                  </a:schemeClr>
                </a:solidFill>
              </a:rPr>
              <a:t> 2002 р. </a:t>
            </a:r>
            <a:r>
              <a:rPr lang="ru-RU" sz="2400" dirty="0" err="1">
                <a:solidFill>
                  <a:schemeClr val="tx1">
                    <a:lumMod val="20000"/>
                    <a:lumOff val="80000"/>
                  </a:schemeClr>
                </a:solidFill>
              </a:rPr>
              <a:t>і</a:t>
            </a:r>
            <a:r>
              <a:rPr lang="ru-RU" sz="2400" dirty="0">
                <a:solidFill>
                  <a:schemeClr val="tx1">
                    <a:lumMod val="20000"/>
                    <a:lumOff val="80000"/>
                  </a:schemeClr>
                </a:solidFill>
              </a:rPr>
              <a:t> </a:t>
            </a:r>
            <a:r>
              <a:rPr lang="ru-RU" sz="2400" dirty="0" err="1">
                <a:solidFill>
                  <a:schemeClr val="tx1">
                    <a:lumMod val="20000"/>
                    <a:lumOff val="80000"/>
                  </a:schemeClr>
                </a:solidFill>
              </a:rPr>
              <a:t>ратифіковано</a:t>
            </a:r>
            <a:r>
              <a:rPr lang="ru-RU" sz="2400" dirty="0">
                <a:solidFill>
                  <a:schemeClr val="tx1">
                    <a:lumMod val="20000"/>
                    <a:lumOff val="80000"/>
                  </a:schemeClr>
                </a:solidFill>
              </a:rPr>
              <a:t> </a:t>
            </a:r>
            <a:r>
              <a:rPr lang="ru-RU" sz="2400" dirty="0" err="1">
                <a:solidFill>
                  <a:schemeClr val="tx1">
                    <a:lumMod val="20000"/>
                    <a:lumOff val="80000"/>
                  </a:schemeClr>
                </a:solidFill>
              </a:rPr>
              <a:t>Україною</a:t>
            </a:r>
            <a:r>
              <a:rPr lang="ru-RU" sz="2400" dirty="0">
                <a:solidFill>
                  <a:schemeClr val="tx1">
                    <a:lumMod val="20000"/>
                    <a:lumOff val="80000"/>
                  </a:schemeClr>
                </a:solidFill>
              </a:rPr>
              <a:t> у 2006 р. </a:t>
            </a:r>
          </a:p>
          <a:p>
            <a:endParaRPr lang="ru-RU" sz="2400" dirty="0">
              <a:solidFill>
                <a:schemeClr val="tx1">
                  <a:lumMod val="20000"/>
                  <a:lumOff val="80000"/>
                </a:schemeClr>
              </a:solidFill>
            </a:endParaRPr>
          </a:p>
          <a:p>
            <a:r>
              <a:rPr lang="ru-RU" sz="2400" dirty="0" err="1">
                <a:solidFill>
                  <a:schemeClr val="tx1">
                    <a:lumMod val="20000"/>
                    <a:lumOff val="80000"/>
                  </a:schemeClr>
                </a:solidFill>
              </a:rPr>
              <a:t>Основна</a:t>
            </a:r>
            <a:r>
              <a:rPr lang="ru-RU" sz="2400" dirty="0">
                <a:solidFill>
                  <a:schemeClr val="tx1">
                    <a:lumMod val="20000"/>
                    <a:lumOff val="80000"/>
                  </a:schemeClr>
                </a:solidFill>
              </a:rPr>
              <a:t> </a:t>
            </a:r>
            <a:r>
              <a:rPr lang="ru-RU" sz="2400" dirty="0" err="1">
                <a:solidFill>
                  <a:srgbClr val="FF0000"/>
                </a:solidFill>
              </a:rPr>
              <a:t>функція</a:t>
            </a:r>
            <a:r>
              <a:rPr lang="ru-RU" sz="2400" dirty="0">
                <a:solidFill>
                  <a:srgbClr val="FF0000"/>
                </a:solidFill>
              </a:rPr>
              <a:t> НПМ </a:t>
            </a:r>
            <a:r>
              <a:rPr lang="ru-RU" sz="2400" dirty="0">
                <a:solidFill>
                  <a:schemeClr val="tx1">
                    <a:lumMod val="20000"/>
                    <a:lumOff val="80000"/>
                  </a:schemeClr>
                </a:solidFill>
              </a:rPr>
              <a:t>– </a:t>
            </a:r>
            <a:r>
              <a:rPr lang="ru-RU" sz="2400" dirty="0" err="1">
                <a:solidFill>
                  <a:schemeClr val="tx1">
                    <a:lumMod val="20000"/>
                    <a:lumOff val="80000"/>
                  </a:schemeClr>
                </a:solidFill>
              </a:rPr>
              <a:t>здійснення</a:t>
            </a:r>
            <a:r>
              <a:rPr lang="ru-RU" sz="2400" dirty="0">
                <a:solidFill>
                  <a:schemeClr val="tx1">
                    <a:lumMod val="20000"/>
                    <a:lumOff val="80000"/>
                  </a:schemeClr>
                </a:solidFill>
              </a:rPr>
              <a:t> </a:t>
            </a:r>
            <a:r>
              <a:rPr lang="ru-RU" sz="2400" dirty="0" err="1">
                <a:solidFill>
                  <a:schemeClr val="tx1">
                    <a:lumMod val="20000"/>
                    <a:lumOff val="80000"/>
                  </a:schemeClr>
                </a:solidFill>
              </a:rPr>
              <a:t>регулярних</a:t>
            </a:r>
            <a:r>
              <a:rPr lang="ru-RU" sz="2400" dirty="0">
                <a:solidFill>
                  <a:schemeClr val="tx1">
                    <a:lumMod val="20000"/>
                    <a:lumOff val="80000"/>
                  </a:schemeClr>
                </a:solidFill>
              </a:rPr>
              <a:t> </a:t>
            </a:r>
            <a:r>
              <a:rPr lang="ru-RU" sz="2400" dirty="0" err="1">
                <a:solidFill>
                  <a:schemeClr val="tx1">
                    <a:lumMod val="20000"/>
                    <a:lumOff val="80000"/>
                  </a:schemeClr>
                </a:solidFill>
              </a:rPr>
              <a:t>незалежних</a:t>
            </a:r>
            <a:r>
              <a:rPr lang="ru-RU" sz="2400" dirty="0">
                <a:solidFill>
                  <a:schemeClr val="tx1">
                    <a:lumMod val="20000"/>
                    <a:lumOff val="80000"/>
                  </a:schemeClr>
                </a:solidFill>
              </a:rPr>
              <a:t> </a:t>
            </a:r>
            <a:r>
              <a:rPr lang="ru-RU" sz="2400" dirty="0" err="1">
                <a:solidFill>
                  <a:schemeClr val="tx1">
                    <a:lumMod val="20000"/>
                    <a:lumOff val="80000"/>
                  </a:schemeClr>
                </a:solidFill>
              </a:rPr>
              <a:t>візитів</a:t>
            </a:r>
            <a:r>
              <a:rPr lang="ru-RU" sz="2400" dirty="0">
                <a:solidFill>
                  <a:schemeClr val="tx1">
                    <a:lumMod val="20000"/>
                    <a:lumOff val="80000"/>
                  </a:schemeClr>
                </a:solidFill>
              </a:rPr>
              <a:t> до </a:t>
            </a:r>
            <a:r>
              <a:rPr lang="ru-RU" sz="2400" dirty="0" err="1">
                <a:solidFill>
                  <a:schemeClr val="tx1">
                    <a:lumMod val="20000"/>
                    <a:lumOff val="80000"/>
                  </a:schemeClr>
                </a:solidFill>
              </a:rPr>
              <a:t>будь-якого</a:t>
            </a:r>
            <a:r>
              <a:rPr lang="ru-RU" sz="2400" dirty="0">
                <a:solidFill>
                  <a:schemeClr val="tx1">
                    <a:lumMod val="20000"/>
                    <a:lumOff val="80000"/>
                  </a:schemeClr>
                </a:solidFill>
              </a:rPr>
              <a:t> </a:t>
            </a:r>
            <a:r>
              <a:rPr lang="ru-RU" sz="2400" dirty="0" err="1">
                <a:solidFill>
                  <a:schemeClr val="tx1">
                    <a:lumMod val="20000"/>
                    <a:lumOff val="80000"/>
                  </a:schemeClr>
                </a:solidFill>
              </a:rPr>
              <a:t>місця</a:t>
            </a:r>
            <a:r>
              <a:rPr lang="ru-RU" sz="2400" dirty="0">
                <a:solidFill>
                  <a:schemeClr val="tx1">
                    <a:lumMod val="20000"/>
                    <a:lumOff val="80000"/>
                  </a:schemeClr>
                </a:solidFill>
              </a:rPr>
              <a:t>, </a:t>
            </a:r>
            <a:r>
              <a:rPr lang="ru-RU" sz="2400" dirty="0" err="1">
                <a:solidFill>
                  <a:schemeClr val="tx1">
                    <a:lumMod val="20000"/>
                    <a:lumOff val="80000"/>
                  </a:schemeClr>
                </a:solidFill>
              </a:rPr>
              <a:t>що</a:t>
            </a:r>
            <a:r>
              <a:rPr lang="ru-RU" sz="2400" dirty="0">
                <a:solidFill>
                  <a:schemeClr val="tx1">
                    <a:lumMod val="20000"/>
                    <a:lumOff val="80000"/>
                  </a:schemeClr>
                </a:solidFill>
              </a:rPr>
              <a:t> </a:t>
            </a:r>
            <a:r>
              <a:rPr lang="ru-RU" sz="2400" dirty="0" err="1">
                <a:solidFill>
                  <a:schemeClr val="tx1">
                    <a:lumMod val="20000"/>
                    <a:lumOff val="80000"/>
                  </a:schemeClr>
                </a:solidFill>
              </a:rPr>
              <a:t>перебуває</a:t>
            </a:r>
            <a:r>
              <a:rPr lang="ru-RU" sz="2400" dirty="0">
                <a:solidFill>
                  <a:schemeClr val="tx1">
                    <a:lumMod val="20000"/>
                    <a:lumOff val="80000"/>
                  </a:schemeClr>
                </a:solidFill>
              </a:rPr>
              <a:t> </a:t>
            </a:r>
            <a:r>
              <a:rPr lang="ru-RU" sz="2400" dirty="0" err="1">
                <a:solidFill>
                  <a:schemeClr val="tx1">
                    <a:lumMod val="20000"/>
                    <a:lumOff val="80000"/>
                  </a:schemeClr>
                </a:solidFill>
              </a:rPr>
              <a:t>під</a:t>
            </a:r>
            <a:r>
              <a:rPr lang="ru-RU" sz="2400" dirty="0">
                <a:solidFill>
                  <a:schemeClr val="tx1">
                    <a:lumMod val="20000"/>
                    <a:lumOff val="80000"/>
                  </a:schemeClr>
                </a:solidFill>
              </a:rPr>
              <a:t> </a:t>
            </a:r>
            <a:r>
              <a:rPr lang="ru-RU" sz="2400" dirty="0" err="1">
                <a:solidFill>
                  <a:schemeClr val="tx1">
                    <a:lumMod val="20000"/>
                    <a:lumOff val="80000"/>
                  </a:schemeClr>
                </a:solidFill>
              </a:rPr>
              <a:t>юрисдикцією</a:t>
            </a:r>
            <a:r>
              <a:rPr lang="ru-RU" sz="2400" dirty="0">
                <a:solidFill>
                  <a:schemeClr val="tx1">
                    <a:lumMod val="20000"/>
                    <a:lumOff val="80000"/>
                  </a:schemeClr>
                </a:solidFill>
              </a:rPr>
              <a:t> та контролем </a:t>
            </a:r>
            <a:r>
              <a:rPr lang="ru-RU" sz="2400" dirty="0" err="1">
                <a:solidFill>
                  <a:schemeClr val="tx1">
                    <a:lumMod val="20000"/>
                    <a:lumOff val="80000"/>
                  </a:schemeClr>
                </a:solidFill>
              </a:rPr>
              <a:t>держави</a:t>
            </a:r>
            <a:r>
              <a:rPr lang="ru-RU" sz="2400" dirty="0">
                <a:solidFill>
                  <a:schemeClr val="tx1">
                    <a:lumMod val="20000"/>
                    <a:lumOff val="80000"/>
                  </a:schemeClr>
                </a:solidFill>
              </a:rPr>
              <a:t>, де </a:t>
            </a:r>
            <a:r>
              <a:rPr lang="ru-RU" sz="2400" dirty="0" err="1">
                <a:solidFill>
                  <a:schemeClr val="tx1">
                    <a:lumMod val="20000"/>
                    <a:lumOff val="80000"/>
                  </a:schemeClr>
                </a:solidFill>
              </a:rPr>
              <a:t>утримуються</a:t>
            </a:r>
            <a:r>
              <a:rPr lang="ru-RU" sz="2400" dirty="0">
                <a:solidFill>
                  <a:schemeClr val="tx1">
                    <a:lumMod val="20000"/>
                    <a:lumOff val="80000"/>
                  </a:schemeClr>
                </a:solidFill>
              </a:rPr>
              <a:t> </a:t>
            </a:r>
            <a:r>
              <a:rPr lang="ru-RU" sz="2400" dirty="0" err="1">
                <a:solidFill>
                  <a:schemeClr val="tx1">
                    <a:lumMod val="20000"/>
                    <a:lumOff val="80000"/>
                  </a:schemeClr>
                </a:solidFill>
              </a:rPr>
              <a:t>чи</a:t>
            </a:r>
            <a:r>
              <a:rPr lang="ru-RU" sz="2400" dirty="0">
                <a:solidFill>
                  <a:schemeClr val="tx1">
                    <a:lumMod val="20000"/>
                    <a:lumOff val="80000"/>
                  </a:schemeClr>
                </a:solidFill>
              </a:rPr>
              <a:t> </a:t>
            </a:r>
            <a:r>
              <a:rPr lang="ru-RU" sz="2400" dirty="0" err="1">
                <a:solidFill>
                  <a:schemeClr val="tx1">
                    <a:lumMod val="20000"/>
                    <a:lumOff val="80000"/>
                  </a:schemeClr>
                </a:solidFill>
              </a:rPr>
              <a:t>можуть</a:t>
            </a:r>
            <a:r>
              <a:rPr lang="ru-RU" sz="2400" dirty="0">
                <a:solidFill>
                  <a:schemeClr val="tx1">
                    <a:lumMod val="20000"/>
                    <a:lumOff val="80000"/>
                  </a:schemeClr>
                </a:solidFill>
              </a:rPr>
              <a:t> </a:t>
            </a:r>
            <a:r>
              <a:rPr lang="ru-RU" sz="2400" dirty="0" err="1">
                <a:solidFill>
                  <a:schemeClr val="tx1">
                    <a:lumMod val="20000"/>
                    <a:lumOff val="80000"/>
                  </a:schemeClr>
                </a:solidFill>
              </a:rPr>
              <a:t>утримуватися</a:t>
            </a:r>
            <a:r>
              <a:rPr lang="ru-RU" sz="2400" dirty="0">
                <a:solidFill>
                  <a:schemeClr val="tx1">
                    <a:lumMod val="20000"/>
                    <a:lumOff val="80000"/>
                  </a:schemeClr>
                </a:solidFill>
              </a:rPr>
              <a:t> особи, </a:t>
            </a:r>
            <a:r>
              <a:rPr lang="ru-RU" sz="2400" dirty="0" err="1">
                <a:solidFill>
                  <a:schemeClr val="tx1">
                    <a:lumMod val="20000"/>
                    <a:lumOff val="80000"/>
                  </a:schemeClr>
                </a:solidFill>
              </a:rPr>
              <a:t>позбавлені</a:t>
            </a:r>
            <a:r>
              <a:rPr lang="ru-RU" sz="2400" dirty="0">
                <a:solidFill>
                  <a:schemeClr val="tx1">
                    <a:lumMod val="20000"/>
                    <a:lumOff val="80000"/>
                  </a:schemeClr>
                </a:solidFill>
              </a:rPr>
              <a:t> </a:t>
            </a:r>
            <a:r>
              <a:rPr lang="ru-RU" sz="2400" dirty="0" err="1">
                <a:solidFill>
                  <a:schemeClr val="tx1">
                    <a:lumMod val="20000"/>
                    <a:lumOff val="80000"/>
                  </a:schemeClr>
                </a:solidFill>
              </a:rPr>
              <a:t>волі</a:t>
            </a:r>
            <a:r>
              <a:rPr lang="ru-RU" sz="2400" dirty="0">
                <a:solidFill>
                  <a:schemeClr val="tx1">
                    <a:lumMod val="20000"/>
                    <a:lumOff val="80000"/>
                  </a:schemeClr>
                </a:solidFill>
              </a:rPr>
              <a:t>, за </a:t>
            </a:r>
            <a:r>
              <a:rPr lang="ru-RU" sz="2400" dirty="0" err="1">
                <a:solidFill>
                  <a:schemeClr val="tx1">
                    <a:lumMod val="20000"/>
                    <a:lumOff val="80000"/>
                  </a:schemeClr>
                </a:solidFill>
              </a:rPr>
              <a:t>розпорядженням</a:t>
            </a:r>
            <a:r>
              <a:rPr lang="ru-RU" sz="2400" dirty="0">
                <a:solidFill>
                  <a:schemeClr val="tx1">
                    <a:lumMod val="20000"/>
                    <a:lumOff val="80000"/>
                  </a:schemeClr>
                </a:solidFill>
              </a:rPr>
              <a:t> державного органу </a:t>
            </a:r>
            <a:r>
              <a:rPr lang="ru-RU" sz="2400" dirty="0" err="1">
                <a:solidFill>
                  <a:schemeClr val="tx1">
                    <a:lumMod val="20000"/>
                    <a:lumOff val="80000"/>
                  </a:schemeClr>
                </a:solidFill>
              </a:rPr>
              <a:t>чи</a:t>
            </a:r>
            <a:r>
              <a:rPr lang="ru-RU" sz="2400" dirty="0">
                <a:solidFill>
                  <a:schemeClr val="tx1">
                    <a:lumMod val="20000"/>
                    <a:lumOff val="80000"/>
                  </a:schemeClr>
                </a:solidFill>
              </a:rPr>
              <a:t> за </a:t>
            </a:r>
            <a:r>
              <a:rPr lang="ru-RU" sz="2400" dirty="0" err="1">
                <a:solidFill>
                  <a:schemeClr val="tx1">
                    <a:lumMod val="20000"/>
                    <a:lumOff val="80000"/>
                  </a:schemeClr>
                </a:solidFill>
              </a:rPr>
              <a:t>його</a:t>
            </a:r>
            <a:r>
              <a:rPr lang="ru-RU" sz="2400" dirty="0">
                <a:solidFill>
                  <a:schemeClr val="tx1">
                    <a:lumMod val="20000"/>
                    <a:lumOff val="80000"/>
                  </a:schemeClr>
                </a:solidFill>
              </a:rPr>
              <a:t> </a:t>
            </a:r>
            <a:r>
              <a:rPr lang="ru-RU" sz="2400" dirty="0" err="1">
                <a:solidFill>
                  <a:schemeClr val="tx1">
                    <a:lumMod val="20000"/>
                    <a:lumOff val="80000"/>
                  </a:schemeClr>
                </a:solidFill>
              </a:rPr>
              <a:t>вказівкою</a:t>
            </a:r>
            <a:r>
              <a:rPr lang="ru-RU" sz="2400" dirty="0">
                <a:solidFill>
                  <a:schemeClr val="tx1">
                    <a:lumMod val="20000"/>
                    <a:lumOff val="80000"/>
                  </a:schemeClr>
                </a:solidFill>
              </a:rPr>
              <a:t>, </a:t>
            </a:r>
            <a:r>
              <a:rPr lang="ru-RU" sz="2400" dirty="0" err="1">
                <a:solidFill>
                  <a:schemeClr val="tx1">
                    <a:lumMod val="20000"/>
                    <a:lumOff val="80000"/>
                  </a:schemeClr>
                </a:solidFill>
              </a:rPr>
              <a:t>або</a:t>
            </a:r>
            <a:r>
              <a:rPr lang="ru-RU" sz="2400" dirty="0">
                <a:solidFill>
                  <a:schemeClr val="tx1">
                    <a:lumMod val="20000"/>
                    <a:lumOff val="80000"/>
                  </a:schemeClr>
                </a:solidFill>
              </a:rPr>
              <a:t> </a:t>
            </a:r>
            <a:r>
              <a:rPr lang="ru-RU" sz="2400" dirty="0" err="1">
                <a:solidFill>
                  <a:schemeClr val="tx1">
                    <a:lumMod val="20000"/>
                    <a:lumOff val="80000"/>
                  </a:schemeClr>
                </a:solidFill>
              </a:rPr>
              <a:t>з</a:t>
            </a:r>
            <a:r>
              <a:rPr lang="ru-RU" sz="2400" dirty="0">
                <a:solidFill>
                  <a:schemeClr val="tx1">
                    <a:lumMod val="20000"/>
                    <a:lumOff val="80000"/>
                  </a:schemeClr>
                </a:solidFill>
              </a:rPr>
              <a:t> </a:t>
            </a:r>
            <a:r>
              <a:rPr lang="ru-RU" sz="2400" dirty="0" err="1">
                <a:solidFill>
                  <a:schemeClr val="tx1">
                    <a:lumMod val="20000"/>
                    <a:lumOff val="80000"/>
                  </a:schemeClr>
                </a:solidFill>
              </a:rPr>
              <a:t>його</a:t>
            </a:r>
            <a:r>
              <a:rPr lang="ru-RU" sz="2400" dirty="0">
                <a:solidFill>
                  <a:schemeClr val="tx1">
                    <a:lumMod val="20000"/>
                    <a:lumOff val="80000"/>
                  </a:schemeClr>
                </a:solidFill>
              </a:rPr>
              <a:t> </a:t>
            </a:r>
            <a:r>
              <a:rPr lang="ru-RU" sz="2400" dirty="0" err="1">
                <a:solidFill>
                  <a:schemeClr val="tx1">
                    <a:lumMod val="20000"/>
                    <a:lumOff val="80000"/>
                  </a:schemeClr>
                </a:solidFill>
              </a:rPr>
              <a:t>відома</a:t>
            </a:r>
            <a:r>
              <a:rPr lang="ru-RU" sz="2400" dirty="0">
                <a:solidFill>
                  <a:schemeClr val="tx1">
                    <a:lumMod val="20000"/>
                    <a:lumOff val="80000"/>
                  </a:schemeClr>
                </a:solidFill>
              </a:rPr>
              <a:t> </a:t>
            </a:r>
            <a:r>
              <a:rPr lang="ru-RU" sz="2400" dirty="0" err="1">
                <a:solidFill>
                  <a:schemeClr val="tx1">
                    <a:lumMod val="20000"/>
                    <a:lumOff val="80000"/>
                  </a:schemeClr>
                </a:solidFill>
              </a:rPr>
              <a:t>чи</a:t>
            </a:r>
            <a:r>
              <a:rPr lang="ru-RU" sz="2400" dirty="0">
                <a:solidFill>
                  <a:schemeClr val="tx1">
                    <a:lumMod val="20000"/>
                    <a:lumOff val="80000"/>
                  </a:schemeClr>
                </a:solidFill>
              </a:rPr>
              <a:t> </a:t>
            </a:r>
            <a:r>
              <a:rPr lang="ru-RU" sz="2400" dirty="0" err="1">
                <a:solidFill>
                  <a:schemeClr val="tx1">
                    <a:lumMod val="20000"/>
                    <a:lumOff val="80000"/>
                  </a:schemeClr>
                </a:solidFill>
              </a:rPr>
              <a:t>мовчазної</a:t>
            </a:r>
            <a:r>
              <a:rPr lang="ru-RU" sz="2400" dirty="0">
                <a:solidFill>
                  <a:schemeClr val="tx1">
                    <a:lumMod val="20000"/>
                    <a:lumOff val="80000"/>
                  </a:schemeClr>
                </a:solidFill>
              </a:rPr>
              <a:t> </a:t>
            </a:r>
            <a:r>
              <a:rPr lang="ru-RU" sz="2400" dirty="0" err="1">
                <a:solidFill>
                  <a:schemeClr val="tx1">
                    <a:lumMod val="20000"/>
                    <a:lumOff val="80000"/>
                  </a:schemeClr>
                </a:solidFill>
              </a:rPr>
              <a:t>згоди</a:t>
            </a:r>
            <a:r>
              <a:rPr lang="ru-RU" sz="2400" dirty="0">
                <a:solidFill>
                  <a:schemeClr val="tx1">
                    <a:lumMod val="20000"/>
                    <a:lumOff val="80000"/>
                  </a:schemeClr>
                </a:solidFill>
              </a:rPr>
              <a:t>. </a:t>
            </a:r>
          </a:p>
          <a:p>
            <a:endParaRPr lang="ru-RU" sz="2400" dirty="0">
              <a:solidFill>
                <a:schemeClr val="tx1">
                  <a:lumMod val="20000"/>
                  <a:lumOff val="80000"/>
                </a:schemeClr>
              </a:solidFill>
            </a:endParaRPr>
          </a:p>
          <a:p>
            <a:r>
              <a:rPr lang="ru-RU" sz="2400" dirty="0">
                <a:solidFill>
                  <a:schemeClr val="tx1">
                    <a:lumMod val="20000"/>
                    <a:lumOff val="80000"/>
                  </a:schemeClr>
                </a:solidFill>
              </a:rPr>
              <a:t>В рамках </a:t>
            </a:r>
            <a:r>
              <a:rPr lang="ru-RU" sz="2400" dirty="0" err="1">
                <a:solidFill>
                  <a:schemeClr val="tx1">
                    <a:lumMod val="20000"/>
                    <a:lumOff val="80000"/>
                  </a:schemeClr>
                </a:solidFill>
              </a:rPr>
              <a:t>реалізації</a:t>
            </a:r>
            <a:r>
              <a:rPr lang="ru-RU" sz="2400" dirty="0">
                <a:solidFill>
                  <a:schemeClr val="tx1">
                    <a:lumMod val="20000"/>
                    <a:lumOff val="80000"/>
                  </a:schemeClr>
                </a:solidFill>
              </a:rPr>
              <a:t> </a:t>
            </a:r>
            <a:r>
              <a:rPr lang="ru-RU" sz="2400" dirty="0" err="1">
                <a:solidFill>
                  <a:schemeClr val="tx1">
                    <a:lumMod val="20000"/>
                    <a:lumOff val="80000"/>
                  </a:schemeClr>
                </a:solidFill>
              </a:rPr>
              <a:t>функції</a:t>
            </a:r>
            <a:r>
              <a:rPr lang="ru-RU" sz="2400" dirty="0">
                <a:solidFill>
                  <a:schemeClr val="tx1">
                    <a:lumMod val="20000"/>
                    <a:lumOff val="80000"/>
                  </a:schemeClr>
                </a:solidFill>
              </a:rPr>
              <a:t> НПМ, </a:t>
            </a:r>
            <a:r>
              <a:rPr lang="ru-RU" sz="2400" dirty="0" err="1">
                <a:solidFill>
                  <a:srgbClr val="FF0000"/>
                </a:solidFill>
              </a:rPr>
              <a:t>Уповноважений</a:t>
            </a:r>
            <a:r>
              <a:rPr lang="ru-RU" sz="2400" dirty="0">
                <a:solidFill>
                  <a:srgbClr val="FF0000"/>
                </a:solidFill>
              </a:rPr>
              <a:t> ВРУ </a:t>
            </a:r>
            <a:r>
              <a:rPr lang="ru-RU" sz="2400" dirty="0" err="1">
                <a:solidFill>
                  <a:srgbClr val="FF0000"/>
                </a:solidFill>
              </a:rPr>
              <a:t>з</a:t>
            </a:r>
            <a:r>
              <a:rPr lang="ru-RU" sz="2400" dirty="0">
                <a:solidFill>
                  <a:srgbClr val="FF0000"/>
                </a:solidFill>
              </a:rPr>
              <a:t> прав </a:t>
            </a:r>
            <a:r>
              <a:rPr lang="ru-RU" sz="2400" dirty="0" err="1">
                <a:solidFill>
                  <a:srgbClr val="FF0000"/>
                </a:solidFill>
              </a:rPr>
              <a:t>людини</a:t>
            </a:r>
            <a:r>
              <a:rPr lang="ru-RU" sz="2400" dirty="0">
                <a:solidFill>
                  <a:schemeClr val="tx1">
                    <a:lumMod val="20000"/>
                    <a:lumOff val="80000"/>
                  </a:schemeClr>
                </a:solidFill>
              </a:rPr>
              <a:t> </a:t>
            </a:r>
            <a:r>
              <a:rPr lang="ru-RU" sz="2400" dirty="0">
                <a:solidFill>
                  <a:srgbClr val="FF0000"/>
                </a:solidFill>
              </a:rPr>
              <a:t>та </a:t>
            </a:r>
            <a:r>
              <a:rPr lang="ru-RU" sz="2400" dirty="0" err="1">
                <a:solidFill>
                  <a:srgbClr val="FF0000"/>
                </a:solidFill>
              </a:rPr>
              <a:t>його</a:t>
            </a:r>
            <a:r>
              <a:rPr lang="ru-RU" sz="2400" dirty="0">
                <a:solidFill>
                  <a:srgbClr val="FF0000"/>
                </a:solidFill>
              </a:rPr>
              <a:t> </a:t>
            </a:r>
            <a:r>
              <a:rPr lang="ru-RU" sz="2400" dirty="0" err="1">
                <a:solidFill>
                  <a:srgbClr val="FF0000"/>
                </a:solidFill>
              </a:rPr>
              <a:t>представники</a:t>
            </a:r>
            <a:r>
              <a:rPr lang="ru-RU" sz="2400" dirty="0">
                <a:solidFill>
                  <a:schemeClr val="tx1">
                    <a:lumMod val="20000"/>
                    <a:lumOff val="80000"/>
                  </a:schemeClr>
                </a:solidFill>
              </a:rPr>
              <a:t> </a:t>
            </a:r>
            <a:r>
              <a:rPr lang="ru-RU" sz="2400" dirty="0" err="1">
                <a:solidFill>
                  <a:schemeClr val="tx1">
                    <a:lumMod val="20000"/>
                    <a:lumOff val="80000"/>
                  </a:schemeClr>
                </a:solidFill>
              </a:rPr>
              <a:t>мають</a:t>
            </a:r>
            <a:r>
              <a:rPr lang="ru-RU" sz="2400" dirty="0">
                <a:solidFill>
                  <a:schemeClr val="tx1">
                    <a:lumMod val="20000"/>
                    <a:lumOff val="80000"/>
                  </a:schemeClr>
                </a:solidFill>
              </a:rPr>
              <a:t> право </a:t>
            </a:r>
            <a:r>
              <a:rPr lang="ru-RU" sz="2400" dirty="0" err="1">
                <a:solidFill>
                  <a:schemeClr val="tx1">
                    <a:lumMod val="20000"/>
                    <a:lumOff val="80000"/>
                  </a:schemeClr>
                </a:solidFill>
              </a:rPr>
              <a:t>відвідувати</a:t>
            </a:r>
            <a:r>
              <a:rPr lang="ru-RU" sz="2400" dirty="0">
                <a:solidFill>
                  <a:schemeClr val="tx1">
                    <a:lumMod val="20000"/>
                    <a:lumOff val="80000"/>
                  </a:schemeClr>
                </a:solidFill>
              </a:rPr>
              <a:t> без </a:t>
            </a:r>
            <a:r>
              <a:rPr lang="ru-RU" sz="2400" dirty="0" err="1">
                <a:solidFill>
                  <a:schemeClr val="tx1">
                    <a:lumMod val="20000"/>
                    <a:lumOff val="80000"/>
                  </a:schemeClr>
                </a:solidFill>
              </a:rPr>
              <a:t>попереднього</a:t>
            </a:r>
            <a:r>
              <a:rPr lang="ru-RU" sz="2400" dirty="0">
                <a:solidFill>
                  <a:schemeClr val="tx1">
                    <a:lumMod val="20000"/>
                    <a:lumOff val="80000"/>
                  </a:schemeClr>
                </a:solidFill>
              </a:rPr>
              <a:t> </a:t>
            </a:r>
            <a:r>
              <a:rPr lang="ru-RU" sz="2400" dirty="0" err="1">
                <a:solidFill>
                  <a:schemeClr val="tx1">
                    <a:lumMod val="20000"/>
                    <a:lumOff val="80000"/>
                  </a:schemeClr>
                </a:solidFill>
              </a:rPr>
              <a:t>повідомлення</a:t>
            </a:r>
            <a:r>
              <a:rPr lang="ru-RU" sz="2400" dirty="0">
                <a:solidFill>
                  <a:schemeClr val="tx1">
                    <a:lumMod val="20000"/>
                    <a:lumOff val="80000"/>
                  </a:schemeClr>
                </a:solidFill>
              </a:rPr>
              <a:t> про час </a:t>
            </a:r>
            <a:r>
              <a:rPr lang="ru-RU" sz="2400" dirty="0" err="1">
                <a:solidFill>
                  <a:schemeClr val="tx1">
                    <a:lumMod val="20000"/>
                    <a:lumOff val="80000"/>
                  </a:schemeClr>
                </a:solidFill>
              </a:rPr>
              <a:t>і</a:t>
            </a:r>
            <a:r>
              <a:rPr lang="ru-RU" sz="2400" dirty="0">
                <a:solidFill>
                  <a:schemeClr val="tx1">
                    <a:lumMod val="20000"/>
                    <a:lumOff val="80000"/>
                  </a:schemeClr>
                </a:solidFill>
              </a:rPr>
              <a:t> мету </a:t>
            </a:r>
            <a:r>
              <a:rPr lang="ru-RU" sz="2400" dirty="0" err="1">
                <a:solidFill>
                  <a:schemeClr val="tx1">
                    <a:lumMod val="20000"/>
                    <a:lumOff val="80000"/>
                  </a:schemeClr>
                </a:solidFill>
              </a:rPr>
              <a:t>відвідування</a:t>
            </a:r>
            <a:r>
              <a:rPr lang="ru-RU" sz="2400" dirty="0">
                <a:solidFill>
                  <a:schemeClr val="tx1">
                    <a:lumMod val="20000"/>
                    <a:lumOff val="80000"/>
                  </a:schemeClr>
                </a:solidFill>
              </a:rPr>
              <a:t> </a:t>
            </a:r>
            <a:r>
              <a:rPr lang="ru-RU" sz="2400" dirty="0" err="1">
                <a:solidFill>
                  <a:schemeClr val="tx1">
                    <a:lumMod val="20000"/>
                    <a:lumOff val="80000"/>
                  </a:schemeClr>
                </a:solidFill>
              </a:rPr>
              <a:t>місця</a:t>
            </a:r>
            <a:r>
              <a:rPr lang="ru-RU" sz="2400" dirty="0">
                <a:solidFill>
                  <a:schemeClr val="tx1">
                    <a:lumMod val="20000"/>
                    <a:lumOff val="80000"/>
                  </a:schemeClr>
                </a:solidFill>
              </a:rPr>
              <a:t>, </a:t>
            </a:r>
            <a:r>
              <a:rPr lang="ru-RU" sz="2400" dirty="0" err="1">
                <a:solidFill>
                  <a:schemeClr val="tx1">
                    <a:lumMod val="20000"/>
                    <a:lumOff val="80000"/>
                  </a:schemeClr>
                </a:solidFill>
              </a:rPr>
              <a:t>які</a:t>
            </a:r>
            <a:r>
              <a:rPr lang="ru-RU" sz="2400" dirty="0">
                <a:solidFill>
                  <a:schemeClr val="tx1">
                    <a:lumMod val="20000"/>
                    <a:lumOff val="80000"/>
                  </a:schemeClr>
                </a:solidFill>
              </a:rPr>
              <a:t> </a:t>
            </a:r>
            <a:r>
              <a:rPr lang="ru-RU" sz="2400" dirty="0" err="1">
                <a:solidFill>
                  <a:schemeClr val="tx1">
                    <a:lumMod val="20000"/>
                    <a:lumOff val="80000"/>
                  </a:schemeClr>
                </a:solidFill>
              </a:rPr>
              <a:t>перелічені</a:t>
            </a:r>
            <a:r>
              <a:rPr lang="ru-RU" sz="2400" dirty="0">
                <a:solidFill>
                  <a:schemeClr val="tx1">
                    <a:lumMod val="20000"/>
                    <a:lumOff val="80000"/>
                  </a:schemeClr>
                </a:solidFill>
              </a:rPr>
              <a:t> в п. 8 ст. 13 Закону </a:t>
            </a:r>
            <a:r>
              <a:rPr lang="ru-RU" sz="2400" dirty="0" err="1">
                <a:solidFill>
                  <a:schemeClr val="tx1">
                    <a:lumMod val="20000"/>
                    <a:lumOff val="80000"/>
                  </a:schemeClr>
                </a:solidFill>
              </a:rPr>
              <a:t>України</a:t>
            </a:r>
            <a:r>
              <a:rPr lang="ru-RU" sz="2400" dirty="0">
                <a:solidFill>
                  <a:schemeClr val="tx1">
                    <a:lumMod val="20000"/>
                    <a:lumOff val="80000"/>
                  </a:schemeClr>
                </a:solidFill>
              </a:rPr>
              <a:t> «Про </a:t>
            </a:r>
            <a:r>
              <a:rPr lang="ru-RU" sz="2400" dirty="0" err="1">
                <a:solidFill>
                  <a:schemeClr val="tx1">
                    <a:lumMod val="20000"/>
                    <a:lumOff val="80000"/>
                  </a:schemeClr>
                </a:solidFill>
              </a:rPr>
              <a:t>Уповноваженого</a:t>
            </a:r>
            <a:r>
              <a:rPr lang="ru-RU" sz="2400" dirty="0">
                <a:solidFill>
                  <a:schemeClr val="tx1">
                    <a:lumMod val="20000"/>
                    <a:lumOff val="80000"/>
                  </a:schemeClr>
                </a:solidFill>
              </a:rPr>
              <a:t> </a:t>
            </a:r>
            <a:r>
              <a:rPr lang="ru-RU" sz="2400" dirty="0" err="1">
                <a:solidFill>
                  <a:schemeClr val="tx1">
                    <a:lumMod val="20000"/>
                    <a:lumOff val="80000"/>
                  </a:schemeClr>
                </a:solidFill>
              </a:rPr>
              <a:t>Верховної</a:t>
            </a:r>
            <a:r>
              <a:rPr lang="ru-RU" sz="2400" dirty="0">
                <a:solidFill>
                  <a:schemeClr val="tx1">
                    <a:lumMod val="20000"/>
                    <a:lumOff val="80000"/>
                  </a:schemeClr>
                </a:solidFill>
              </a:rPr>
              <a:t> Ради </a:t>
            </a:r>
            <a:r>
              <a:rPr lang="ru-RU" sz="2400" dirty="0" err="1">
                <a:solidFill>
                  <a:schemeClr val="tx1">
                    <a:lumMod val="20000"/>
                    <a:lumOff val="80000"/>
                  </a:schemeClr>
                </a:solidFill>
              </a:rPr>
              <a:t>України</a:t>
            </a:r>
            <a:r>
              <a:rPr lang="ru-RU" sz="2400" dirty="0">
                <a:solidFill>
                  <a:schemeClr val="tx1">
                    <a:lumMod val="20000"/>
                    <a:lumOff val="80000"/>
                  </a:schemeClr>
                </a:solidFill>
              </a:rPr>
              <a:t> </a:t>
            </a:r>
            <a:r>
              <a:rPr lang="ru-RU" sz="2400" dirty="0" err="1">
                <a:solidFill>
                  <a:schemeClr val="tx1">
                    <a:lumMod val="20000"/>
                    <a:lumOff val="80000"/>
                  </a:schemeClr>
                </a:solidFill>
              </a:rPr>
              <a:t>з</a:t>
            </a:r>
            <a:r>
              <a:rPr lang="ru-RU" sz="2400" dirty="0">
                <a:solidFill>
                  <a:schemeClr val="tx1">
                    <a:lumMod val="20000"/>
                    <a:lumOff val="80000"/>
                  </a:schemeClr>
                </a:solidFill>
              </a:rPr>
              <a:t> прав </a:t>
            </a:r>
            <a:r>
              <a:rPr lang="ru-RU" sz="2400" dirty="0" err="1">
                <a:solidFill>
                  <a:schemeClr val="tx1">
                    <a:lumMod val="20000"/>
                    <a:lumOff val="80000"/>
                  </a:schemeClr>
                </a:solidFill>
              </a:rPr>
              <a:t>людини</a:t>
            </a:r>
            <a:r>
              <a:rPr lang="ru-RU" sz="2400" dirty="0">
                <a:solidFill>
                  <a:schemeClr val="tx1">
                    <a:lumMod val="20000"/>
                    <a:lumOff val="80000"/>
                  </a:schemeClr>
                </a:solidFill>
              </a:rPr>
              <a:t>». </a:t>
            </a:r>
            <a:r>
              <a:rPr lang="ru-RU" sz="2400" dirty="0" err="1">
                <a:solidFill>
                  <a:schemeClr val="tx1">
                    <a:lumMod val="20000"/>
                    <a:lumOff val="80000"/>
                  </a:schemeClr>
                </a:solidFill>
              </a:rPr>
              <a:t>Серед</a:t>
            </a:r>
            <a:r>
              <a:rPr lang="ru-RU" sz="2400" dirty="0">
                <a:solidFill>
                  <a:schemeClr val="tx1">
                    <a:lumMod val="20000"/>
                    <a:lumOff val="80000"/>
                  </a:schemeClr>
                </a:solidFill>
              </a:rPr>
              <a:t> </a:t>
            </a:r>
            <a:r>
              <a:rPr lang="ru-RU" sz="2400" dirty="0" err="1">
                <a:solidFill>
                  <a:schemeClr val="tx1">
                    <a:lumMod val="20000"/>
                    <a:lumOff val="80000"/>
                  </a:schemeClr>
                </a:solidFill>
              </a:rPr>
              <a:t>інших</a:t>
            </a:r>
            <a:r>
              <a:rPr lang="ru-RU" sz="2400" dirty="0">
                <a:solidFill>
                  <a:schemeClr val="tx1">
                    <a:lumMod val="20000"/>
                    <a:lumOff val="80000"/>
                  </a:schemeClr>
                </a:solidFill>
              </a:rPr>
              <a:t>, до таких </a:t>
            </a:r>
            <a:r>
              <a:rPr lang="ru-RU" sz="2400" dirty="0" err="1">
                <a:solidFill>
                  <a:schemeClr val="tx1">
                    <a:lumMod val="20000"/>
                    <a:lumOff val="80000"/>
                  </a:schemeClr>
                </a:solidFill>
              </a:rPr>
              <a:t>місць</a:t>
            </a:r>
            <a:r>
              <a:rPr lang="ru-RU" sz="2400" dirty="0">
                <a:solidFill>
                  <a:schemeClr val="tx1">
                    <a:lumMod val="20000"/>
                    <a:lumOff val="80000"/>
                  </a:schemeClr>
                </a:solidFill>
              </a:rPr>
              <a:t> </a:t>
            </a:r>
            <a:r>
              <a:rPr lang="ru-RU" sz="2400" dirty="0" err="1">
                <a:solidFill>
                  <a:schemeClr val="tx1">
                    <a:lumMod val="20000"/>
                    <a:lumOff val="80000"/>
                  </a:schemeClr>
                </a:solidFill>
              </a:rPr>
              <a:t>відносяться</a:t>
            </a:r>
            <a:r>
              <a:rPr lang="ru-RU" sz="2400" dirty="0">
                <a:solidFill>
                  <a:schemeClr val="tx1">
                    <a:lumMod val="20000"/>
                    <a:lumOff val="80000"/>
                  </a:schemeClr>
                </a:solidFill>
              </a:rPr>
              <a:t> </a:t>
            </a:r>
            <a:r>
              <a:rPr lang="ru-RU" sz="2400" dirty="0" err="1">
                <a:solidFill>
                  <a:schemeClr val="tx1">
                    <a:lumMod val="20000"/>
                    <a:lumOff val="80000"/>
                  </a:schemeClr>
                </a:solidFill>
              </a:rPr>
              <a:t>і</a:t>
            </a:r>
            <a:r>
              <a:rPr lang="ru-RU" sz="2400" dirty="0">
                <a:solidFill>
                  <a:schemeClr val="tx1">
                    <a:lumMod val="20000"/>
                    <a:lumOff val="80000"/>
                  </a:schemeClr>
                </a:solidFill>
              </a:rPr>
              <a:t> ІТТ. </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xmlns="">
          <p:pic>
            <p:nvPicPr>
              <p:cNvPr id="7" name="Рукописное примечание 6" descr="Точка с чертой">
                <a:extLst>
                  <a:ext uri="{FF2B5EF4-FFF2-40B4-BE49-F238E27FC236}">
                    <a16:creationId xmlns:p14="http://schemas.microsoft.com/office/powerpoint/2010/main" xmlns="" xmlns:a16="http://schemas.microsoft.com/office/drawing/2014/main" id="{9FE62378-625A-40E4-A5E5-226DF2DDE541}"/>
                  </a:ext>
                </a:extLst>
              </p:cNvPr>
              <p:cNvPicPr/>
              <p:nvPr/>
            </p:nvPicPr>
            <p:blipFill>
              <a:blip r:embed="rId6" cstate="print"/>
              <a:stretch>
                <a:fillRect/>
              </a:stretch>
            </p:blipFill>
            <p:spPr>
              <a:xfrm>
                <a:off x="3829395" y="7363005"/>
                <a:ext cx="18000" cy="27360"/>
              </a:xfrm>
              <a:prstGeom prst="rect">
                <a:avLst/>
              </a:prstGeom>
            </p:spPr>
          </p:pic>
        </mc:Fallback>
      </mc:AlternateContent>
      <p:sp>
        <p:nvSpPr>
          <p:cNvPr id="9" name="Заголовок 1">
            <a:extLst>
              <a:ext uri="{FF2B5EF4-FFF2-40B4-BE49-F238E27FC236}">
                <a16:creationId xmlns:a16="http://schemas.microsoft.com/office/drawing/2014/main" id="{B44A5B7E-0F58-488F-B149-1D1DC9B6B9AA}"/>
              </a:ext>
            </a:extLst>
          </p:cNvPr>
          <p:cNvSpPr txBox="1">
            <a:spLocks/>
          </p:cNvSpPr>
          <p:nvPr/>
        </p:nvSpPr>
        <p:spPr>
          <a:xfrm>
            <a:off x="1240971" y="1854926"/>
            <a:ext cx="9487817" cy="4389120"/>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spcAft>
                <a:spcPts val="0"/>
              </a:spcAft>
              <a:buNone/>
            </a:pPr>
            <a:r>
              <a:rPr lang="ru-RU" sz="6000" dirty="0" err="1">
                <a:solidFill>
                  <a:srgbClr val="FF0000"/>
                </a:solidFill>
              </a:rPr>
              <a:t>Міжнародні</a:t>
            </a:r>
            <a:r>
              <a:rPr lang="ru-RU" sz="6000" dirty="0">
                <a:solidFill>
                  <a:srgbClr val="FF0000"/>
                </a:solidFill>
              </a:rPr>
              <a:t> </a:t>
            </a:r>
            <a:r>
              <a:rPr lang="ru-RU" sz="6000" dirty="0" err="1">
                <a:solidFill>
                  <a:srgbClr val="FF0000"/>
                </a:solidFill>
              </a:rPr>
              <a:t>моніторингові</a:t>
            </a:r>
            <a:r>
              <a:rPr lang="ru-RU" sz="6000" dirty="0">
                <a:solidFill>
                  <a:srgbClr val="FF0000"/>
                </a:solidFill>
              </a:rPr>
              <a:t> </a:t>
            </a:r>
            <a:r>
              <a:rPr lang="ru-RU" sz="6000" dirty="0" err="1">
                <a:solidFill>
                  <a:srgbClr val="FF0000"/>
                </a:solidFill>
              </a:rPr>
              <a:t>механізми</a:t>
            </a:r>
            <a:endParaRPr lang="uk-UA" sz="60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p:txBody>
      </p:sp>
      <p:sp>
        <p:nvSpPr>
          <p:cNvPr id="5" name="Прямоугольник 4"/>
          <p:cNvSpPr/>
          <p:nvPr/>
        </p:nvSpPr>
        <p:spPr>
          <a:xfrm>
            <a:off x="496388" y="4377460"/>
            <a:ext cx="10750732" cy="1200329"/>
          </a:xfrm>
          <a:prstGeom prst="rect">
            <a:avLst/>
          </a:prstGeom>
        </p:spPr>
        <p:txBody>
          <a:bodyPr wrap="square">
            <a:spAutoFit/>
          </a:bodyPr>
          <a:lstStyle/>
          <a:p>
            <a:r>
              <a:rPr lang="ru-RU" sz="2400" dirty="0" err="1">
                <a:solidFill>
                  <a:schemeClr val="tx1">
                    <a:lumMod val="20000"/>
                    <a:lumOff val="80000"/>
                  </a:schemeClr>
                </a:solidFill>
              </a:rPr>
              <a:t>Європейський</a:t>
            </a:r>
            <a:r>
              <a:rPr lang="ru-RU" sz="2400" dirty="0">
                <a:solidFill>
                  <a:schemeClr val="tx1">
                    <a:lumMod val="20000"/>
                    <a:lumOff val="80000"/>
                  </a:schemeClr>
                </a:solidFill>
              </a:rPr>
              <a:t> </a:t>
            </a:r>
            <a:r>
              <a:rPr lang="ru-RU" sz="2400" dirty="0" err="1">
                <a:solidFill>
                  <a:schemeClr val="tx1">
                    <a:lumMod val="20000"/>
                    <a:lumOff val="80000"/>
                  </a:schemeClr>
                </a:solidFill>
              </a:rPr>
              <a:t>комітет</a:t>
            </a:r>
            <a:r>
              <a:rPr lang="ru-RU" sz="2400" dirty="0">
                <a:solidFill>
                  <a:schemeClr val="tx1">
                    <a:lumMod val="20000"/>
                    <a:lumOff val="80000"/>
                  </a:schemeClr>
                </a:solidFill>
              </a:rPr>
              <a:t> </a:t>
            </a:r>
            <a:r>
              <a:rPr lang="ru-RU" sz="2400" dirty="0" err="1">
                <a:solidFill>
                  <a:schemeClr val="tx1">
                    <a:lumMod val="20000"/>
                    <a:lumOff val="80000"/>
                  </a:schemeClr>
                </a:solidFill>
              </a:rPr>
              <a:t>з</a:t>
            </a:r>
            <a:r>
              <a:rPr lang="ru-RU" sz="2400" dirty="0">
                <a:solidFill>
                  <a:schemeClr val="tx1">
                    <a:lumMod val="20000"/>
                    <a:lumOff val="80000"/>
                  </a:schemeClr>
                </a:solidFill>
              </a:rPr>
              <a:t> </a:t>
            </a:r>
            <a:r>
              <a:rPr lang="ru-RU" sz="2400" dirty="0" err="1">
                <a:solidFill>
                  <a:schemeClr val="tx1">
                    <a:lumMod val="20000"/>
                    <a:lumOff val="80000"/>
                  </a:schemeClr>
                </a:solidFill>
              </a:rPr>
              <a:t>питань</a:t>
            </a:r>
            <a:r>
              <a:rPr lang="ru-RU" sz="2400" dirty="0">
                <a:solidFill>
                  <a:schemeClr val="tx1">
                    <a:lumMod val="20000"/>
                    <a:lumOff val="80000"/>
                  </a:schemeClr>
                </a:solidFill>
              </a:rPr>
              <a:t> </a:t>
            </a:r>
            <a:r>
              <a:rPr lang="ru-RU" sz="2400" dirty="0" err="1">
                <a:solidFill>
                  <a:schemeClr val="tx1">
                    <a:lumMod val="20000"/>
                    <a:lumOff val="80000"/>
                  </a:schemeClr>
                </a:solidFill>
              </a:rPr>
              <a:t>запобігання</a:t>
            </a:r>
            <a:r>
              <a:rPr lang="ru-RU" sz="2400" dirty="0">
                <a:solidFill>
                  <a:schemeClr val="tx1">
                    <a:lumMod val="20000"/>
                    <a:lumOff val="80000"/>
                  </a:schemeClr>
                </a:solidFill>
              </a:rPr>
              <a:t> </a:t>
            </a:r>
            <a:r>
              <a:rPr lang="ru-RU" sz="2400" dirty="0" err="1">
                <a:solidFill>
                  <a:schemeClr val="tx1">
                    <a:lumMod val="20000"/>
                    <a:lumOff val="80000"/>
                  </a:schemeClr>
                </a:solidFill>
              </a:rPr>
              <a:t>катуванням</a:t>
            </a:r>
            <a:r>
              <a:rPr lang="ru-RU" sz="2400" dirty="0">
                <a:solidFill>
                  <a:schemeClr val="tx1">
                    <a:lumMod val="20000"/>
                    <a:lumOff val="80000"/>
                  </a:schemeClr>
                </a:solidFill>
              </a:rPr>
              <a:t> та </a:t>
            </a:r>
            <a:r>
              <a:rPr lang="ru-RU" sz="2400" dirty="0" err="1">
                <a:solidFill>
                  <a:schemeClr val="tx1">
                    <a:lumMod val="20000"/>
                    <a:lumOff val="80000"/>
                  </a:schemeClr>
                </a:solidFill>
              </a:rPr>
              <a:t>Підкомітет</a:t>
            </a:r>
            <a:r>
              <a:rPr lang="ru-RU" sz="2400" dirty="0">
                <a:solidFill>
                  <a:schemeClr val="tx1">
                    <a:lumMod val="20000"/>
                    <a:lumOff val="80000"/>
                  </a:schemeClr>
                </a:solidFill>
              </a:rPr>
              <a:t> ООН </a:t>
            </a:r>
            <a:r>
              <a:rPr lang="ru-RU" sz="2400" dirty="0" err="1">
                <a:solidFill>
                  <a:schemeClr val="tx1">
                    <a:lumMod val="20000"/>
                    <a:lumOff val="80000"/>
                  </a:schemeClr>
                </a:solidFill>
              </a:rPr>
              <a:t>з</a:t>
            </a:r>
            <a:r>
              <a:rPr lang="ru-RU" sz="2400" dirty="0">
                <a:solidFill>
                  <a:schemeClr val="tx1">
                    <a:lumMod val="20000"/>
                    <a:lumOff val="80000"/>
                  </a:schemeClr>
                </a:solidFill>
              </a:rPr>
              <a:t> </a:t>
            </a:r>
            <a:r>
              <a:rPr lang="ru-RU" sz="2400" dirty="0" err="1">
                <a:solidFill>
                  <a:schemeClr val="tx1">
                    <a:lumMod val="20000"/>
                    <a:lumOff val="80000"/>
                  </a:schemeClr>
                </a:solidFill>
              </a:rPr>
              <a:t>недопущення</a:t>
            </a:r>
            <a:r>
              <a:rPr lang="ru-RU" sz="2400" dirty="0">
                <a:solidFill>
                  <a:schemeClr val="tx1">
                    <a:lumMod val="20000"/>
                    <a:lumOff val="80000"/>
                  </a:schemeClr>
                </a:solidFill>
              </a:rPr>
              <a:t> </a:t>
            </a:r>
            <a:r>
              <a:rPr lang="ru-RU" sz="2400" dirty="0" err="1">
                <a:solidFill>
                  <a:schemeClr val="tx1">
                    <a:lumMod val="20000"/>
                    <a:lumOff val="80000"/>
                  </a:schemeClr>
                </a:solidFill>
              </a:rPr>
              <a:t>катувань</a:t>
            </a:r>
            <a:r>
              <a:rPr lang="ru-RU" sz="2400" dirty="0">
                <a:solidFill>
                  <a:schemeClr val="tx1">
                    <a:lumMod val="20000"/>
                    <a:lumOff val="80000"/>
                  </a:schemeClr>
                </a:solidFill>
              </a:rPr>
              <a:t> </a:t>
            </a:r>
            <a:r>
              <a:rPr lang="ru-RU" sz="2400" dirty="0" err="1">
                <a:solidFill>
                  <a:schemeClr val="tx1">
                    <a:lumMod val="20000"/>
                    <a:lumOff val="80000"/>
                  </a:schemeClr>
                </a:solidFill>
              </a:rPr>
              <a:t>виконують</a:t>
            </a:r>
            <a:r>
              <a:rPr lang="ru-RU" sz="2400" dirty="0">
                <a:solidFill>
                  <a:schemeClr val="tx1">
                    <a:lumMod val="20000"/>
                    <a:lumOff val="80000"/>
                  </a:schemeClr>
                </a:solidFill>
              </a:rPr>
              <a:t> </a:t>
            </a:r>
            <a:r>
              <a:rPr lang="ru-RU" sz="2400" dirty="0" err="1">
                <a:solidFill>
                  <a:schemeClr val="tx1">
                    <a:lumMod val="20000"/>
                    <a:lumOff val="80000"/>
                  </a:schemeClr>
                </a:solidFill>
              </a:rPr>
              <a:t>функції</a:t>
            </a:r>
            <a:r>
              <a:rPr lang="ru-RU" sz="2400" dirty="0">
                <a:solidFill>
                  <a:schemeClr val="tx1">
                    <a:lumMod val="20000"/>
                    <a:lumOff val="80000"/>
                  </a:schemeClr>
                </a:solidFill>
              </a:rPr>
              <a:t>, </a:t>
            </a:r>
            <a:r>
              <a:rPr lang="ru-RU" sz="2400" dirty="0" err="1">
                <a:solidFill>
                  <a:schemeClr val="tx1">
                    <a:lumMod val="20000"/>
                    <a:lumOff val="80000"/>
                  </a:schemeClr>
                </a:solidFill>
              </a:rPr>
              <a:t>подібні</a:t>
            </a:r>
            <a:r>
              <a:rPr lang="ru-RU" sz="2400" dirty="0">
                <a:solidFill>
                  <a:schemeClr val="tx1">
                    <a:lumMod val="20000"/>
                    <a:lumOff val="80000"/>
                  </a:schemeClr>
                </a:solidFill>
              </a:rPr>
              <a:t> до </a:t>
            </a:r>
            <a:r>
              <a:rPr lang="ru-RU" sz="2400" dirty="0" err="1">
                <a:solidFill>
                  <a:schemeClr val="tx1">
                    <a:lumMod val="20000"/>
                    <a:lumOff val="80000"/>
                  </a:schemeClr>
                </a:solidFill>
              </a:rPr>
              <a:t>національного</a:t>
            </a:r>
            <a:r>
              <a:rPr lang="ru-RU" sz="2400" dirty="0">
                <a:solidFill>
                  <a:schemeClr val="tx1">
                    <a:lumMod val="20000"/>
                    <a:lumOff val="80000"/>
                  </a:schemeClr>
                </a:solidFill>
              </a:rPr>
              <a:t> превентивного </a:t>
            </a:r>
            <a:r>
              <a:rPr lang="ru-RU" sz="2400" dirty="0" err="1">
                <a:solidFill>
                  <a:schemeClr val="tx1">
                    <a:lumMod val="20000"/>
                    <a:lumOff val="80000"/>
                  </a:schemeClr>
                </a:solidFill>
              </a:rPr>
              <a:t>механізму</a:t>
            </a:r>
            <a:r>
              <a:rPr lang="ru-RU" sz="2400" dirty="0">
                <a:solidFill>
                  <a:schemeClr val="tx1">
                    <a:lumMod val="20000"/>
                    <a:lumOff val="80000"/>
                  </a:schemeClr>
                </a:solidFill>
              </a:rPr>
              <a:t>, </a:t>
            </a:r>
            <a:r>
              <a:rPr lang="ru-RU" sz="2400" dirty="0" err="1">
                <a:solidFill>
                  <a:schemeClr val="tx1">
                    <a:lumMod val="20000"/>
                    <a:lumOff val="80000"/>
                  </a:schemeClr>
                </a:solidFill>
              </a:rPr>
              <a:t>але</a:t>
            </a:r>
            <a:r>
              <a:rPr lang="ru-RU" sz="2400" dirty="0">
                <a:solidFill>
                  <a:schemeClr val="tx1">
                    <a:lumMod val="20000"/>
                    <a:lumOff val="80000"/>
                  </a:schemeClr>
                </a:solidFill>
              </a:rPr>
              <a:t> на </a:t>
            </a:r>
            <a:r>
              <a:rPr lang="ru-RU" sz="2400" dirty="0" err="1">
                <a:solidFill>
                  <a:schemeClr val="tx1">
                    <a:lumMod val="20000"/>
                    <a:lumOff val="80000"/>
                  </a:schemeClr>
                </a:solidFill>
              </a:rPr>
              <a:t>міжнародному</a:t>
            </a:r>
            <a:r>
              <a:rPr lang="ru-RU" sz="2400" dirty="0">
                <a:solidFill>
                  <a:schemeClr val="tx1">
                    <a:lumMod val="20000"/>
                    <a:lumOff val="80000"/>
                  </a:schemeClr>
                </a:solidFill>
              </a:rPr>
              <a:t> </a:t>
            </a:r>
            <a:r>
              <a:rPr lang="ru-RU" sz="2400" dirty="0" err="1">
                <a:solidFill>
                  <a:schemeClr val="tx1">
                    <a:lumMod val="20000"/>
                    <a:lumOff val="80000"/>
                  </a:schemeClr>
                </a:solidFill>
              </a:rPr>
              <a:t>рівні</a:t>
            </a:r>
            <a:r>
              <a:rPr lang="ru-RU" sz="2400" dirty="0">
                <a:solidFill>
                  <a:schemeClr val="tx1">
                    <a:lumMod val="20000"/>
                    <a:lumOff val="80000"/>
                  </a:schemeClr>
                </a:solidFill>
              </a:rPr>
              <a:t>. </a:t>
            </a:r>
          </a:p>
        </p:txBody>
      </p:sp>
    </p:spTree>
    <p:extLst>
      <p:ext uri="{BB962C8B-B14F-4D97-AF65-F5344CB8AC3E}">
        <p14:creationId xmlns:p14="http://schemas.microsoft.com/office/powerpoint/2010/main" val="2909007706"/>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xit" presetSubtype="0" fill="hold" grpId="1" nodeType="afterEffect">
                                  <p:stCondLst>
                                    <p:cond delay="0"/>
                                  </p:stCondLst>
                                  <p:childTnLst>
                                    <p:animEffect transition="out" filter="fad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xmlns="">
          <p:pic>
            <p:nvPicPr>
              <p:cNvPr id="7" name="Рукописное примечание 6" descr="Точка с чертой">
                <a:extLst>
                  <a:ext uri="{FF2B5EF4-FFF2-40B4-BE49-F238E27FC236}">
                    <a16:creationId xmlns:p14="http://schemas.microsoft.com/office/powerpoint/2010/main" xmlns="" xmlns:a16="http://schemas.microsoft.com/office/drawing/2014/main" id="{9FE62378-625A-40E4-A5E5-226DF2DDE541}"/>
                  </a:ext>
                </a:extLst>
              </p:cNvPr>
              <p:cNvPicPr/>
              <p:nvPr/>
            </p:nvPicPr>
            <p:blipFill>
              <a:blip r:embed="rId6" cstate="print"/>
              <a:stretch>
                <a:fillRect/>
              </a:stretch>
            </p:blipFill>
            <p:spPr>
              <a:xfrm>
                <a:off x="3829395" y="7363005"/>
                <a:ext cx="18000" cy="27360"/>
              </a:xfrm>
              <a:prstGeom prst="rect">
                <a:avLst/>
              </a:prstGeom>
            </p:spPr>
          </p:pic>
        </mc:Fallback>
      </mc:AlternateContent>
      <p:sp>
        <p:nvSpPr>
          <p:cNvPr id="9" name="Заголовок 1">
            <a:extLst>
              <a:ext uri="{FF2B5EF4-FFF2-40B4-BE49-F238E27FC236}">
                <a16:creationId xmlns:a16="http://schemas.microsoft.com/office/drawing/2014/main" id="{B44A5B7E-0F58-488F-B149-1D1DC9B6B9AA}"/>
              </a:ext>
            </a:extLst>
          </p:cNvPr>
          <p:cNvSpPr txBox="1">
            <a:spLocks/>
          </p:cNvSpPr>
          <p:nvPr/>
        </p:nvSpPr>
        <p:spPr>
          <a:xfrm>
            <a:off x="1358537" y="940526"/>
            <a:ext cx="9487817" cy="4389120"/>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spcAft>
                <a:spcPts val="0"/>
              </a:spcAft>
              <a:buNone/>
            </a:pPr>
            <a:r>
              <a:rPr lang="uk-UA" sz="60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Управління забезпечення прав людини Національної поліції України</a:t>
            </a:r>
          </a:p>
          <a:p>
            <a:pPr algn="ctr">
              <a:lnSpc>
                <a:spcPct val="100000"/>
              </a:lnSpc>
              <a:spcAft>
                <a:spcPts val="0"/>
              </a:spcAft>
              <a:buNone/>
            </a:pPr>
            <a:r>
              <a:rPr lang="uk-UA" sz="60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(УЗПЛ)</a:t>
            </a:r>
          </a:p>
        </p:txBody>
      </p:sp>
    </p:spTree>
    <p:extLst>
      <p:ext uri="{BB962C8B-B14F-4D97-AF65-F5344CB8AC3E}">
        <p14:creationId xmlns:p14="http://schemas.microsoft.com/office/powerpoint/2010/main" val="2909007706"/>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xit" presetSubtype="0" fill="hold" grpId="1" nodeType="afterEffect">
                                  <p:stCondLst>
                                    <p:cond delay="0"/>
                                  </p:stCondLst>
                                  <p:childTnLst>
                                    <p:animEffect transition="out" filter="fad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48</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470263" y="1280160"/>
            <a:ext cx="7589520" cy="5368836"/>
          </a:xfrm>
        </p:spPr>
        <p:txBody>
          <a:bodyPr>
            <a:normAutofit/>
          </a:bodyPr>
          <a:lstStyle/>
          <a:p>
            <a:pPr algn="l">
              <a:buNone/>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Роль УЗПЛ щодо реалізації державної політики у сфері забезпечення  охорони прав і свобод людини </a:t>
            </a:r>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pic>
        <p:nvPicPr>
          <p:cNvPr id="8" name="Рисунок 7" descr="800px-Flag_of_Ukrainian_National_Police.svg.png"/>
          <p:cNvPicPr>
            <a:picLocks noChangeAspect="1"/>
          </p:cNvPicPr>
          <p:nvPr/>
        </p:nvPicPr>
        <p:blipFill>
          <a:blip r:embed="rId4" cstate="print"/>
          <a:stretch>
            <a:fillRect/>
          </a:stretch>
        </p:blipFill>
        <p:spPr>
          <a:xfrm>
            <a:off x="7654774" y="0"/>
            <a:ext cx="4537226" cy="3239588"/>
          </a:xfrm>
          <a:prstGeom prst="rect">
            <a:avLst/>
          </a:prstGeom>
        </p:spPr>
      </p:pic>
      <p:pic>
        <p:nvPicPr>
          <p:cNvPr id="9" name="Рисунок 8" descr="330px-HumanRightsLogo.svg.png"/>
          <p:cNvPicPr>
            <a:picLocks noChangeAspect="1"/>
          </p:cNvPicPr>
          <p:nvPr/>
        </p:nvPicPr>
        <p:blipFill>
          <a:blip r:embed="rId5" cstate="print"/>
          <a:stretch>
            <a:fillRect/>
          </a:stretch>
        </p:blipFill>
        <p:spPr>
          <a:xfrm>
            <a:off x="6366237" y="2651761"/>
            <a:ext cx="314325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par>
                          <p:cTn id="14" fill="hold">
                            <p:stCondLst>
                              <p:cond delay="1000"/>
                            </p:stCondLst>
                            <p:childTnLst>
                              <p:par>
                                <p:cTn id="15" presetID="10" presetClass="exit" presetSubtype="0" fill="hold" nodeType="afterEffect">
                                  <p:stCondLst>
                                    <p:cond delay="0"/>
                                  </p:stCondLst>
                                  <p:iterate type="lt">
                                    <p:tmPct val="0"/>
                                  </p:iterate>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49</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470263" y="1280160"/>
            <a:ext cx="7589520" cy="5368836"/>
          </a:xfrm>
        </p:spPr>
        <p:txBody>
          <a:bodyPr>
            <a:normAutofit fontScale="85000" lnSpcReduction="20000"/>
          </a:bodyPr>
          <a:lstStyle/>
          <a:p>
            <a:pPr algn="l">
              <a:buNone/>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УЗПЛ здійснює та забезпечує реалізацію державної політики у сфері забезпечення охорони прав і свобод людини під час надання поліцейських послуг.</a:t>
            </a:r>
          </a:p>
          <a:p>
            <a:pPr algn="l">
              <a:buNone/>
            </a:pP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a:p>
            <a:pPr algn="l">
              <a:buNone/>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УЗПЛ підпорядковується безпосередньо Голові Національної поліції України.</a:t>
            </a:r>
          </a:p>
          <a:p>
            <a:pPr algn="l">
              <a:buNone/>
            </a:pP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a:p>
            <a:pPr algn="l">
              <a:buNone/>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У штаті УЗПЛ вводяться посади </a:t>
            </a:r>
            <a:r>
              <a:rPr lang="uk-UA" sz="32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уповноважених Голови Національної поліції України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з питань контролю за дотриманням прав людини в поліцейській діяльності головних управлінь Національної поліції України в АРК, </a:t>
            </a:r>
            <a:b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b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м. Києві та м. Севастополі,  областях.</a:t>
            </a:r>
          </a:p>
          <a:p>
            <a:pPr>
              <a:buNone/>
            </a:pPr>
            <a:endParaRPr lang="ru-RU" dirty="0">
              <a:solidFill>
                <a:srgbClr val="FFFFFF"/>
              </a:solidFill>
            </a:endParaRPr>
          </a:p>
        </p:txBody>
      </p:sp>
      <p:pic>
        <p:nvPicPr>
          <p:cNvPr id="9" name="Рисунок 8" descr="330px-HumanRightsLogo.svg.png"/>
          <p:cNvPicPr>
            <a:picLocks noChangeAspect="1"/>
          </p:cNvPicPr>
          <p:nvPr/>
        </p:nvPicPr>
        <p:blipFill>
          <a:blip r:embed="rId4" cstate="print"/>
          <a:stretch>
            <a:fillRect/>
          </a:stretch>
        </p:blipFill>
        <p:spPr>
          <a:xfrm>
            <a:off x="8639174" y="156755"/>
            <a:ext cx="314325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5</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313509" y="3984172"/>
            <a:ext cx="7850776" cy="6426927"/>
          </a:xfrm>
        </p:spPr>
        <p:txBody>
          <a:bodyPr>
            <a:normAutofit/>
          </a:bodyPr>
          <a:lstStyle/>
          <a:p>
            <a:pPr lvl="0" algn="l">
              <a:buNone/>
            </a:pPr>
            <a:r>
              <a:rPr lang="ru-RU" sz="3000" dirty="0">
                <a:solidFill>
                  <a:srgbClr val="FFFFFF"/>
                </a:solidFill>
                <a:latin typeface="+mn-lt"/>
              </a:rPr>
              <a:t>   </a:t>
            </a:r>
            <a:r>
              <a:rPr lang="ru-RU" sz="3200" dirty="0" err="1">
                <a:solidFill>
                  <a:srgbClr val="FFFFFF"/>
                </a:solidFill>
                <a:ea typeface="Times New Roman" pitchFamily="18" charset="0"/>
                <a:cs typeface="Times New Roman" pitchFamily="18" charset="0"/>
              </a:rPr>
              <a:t>Впровадження</a:t>
            </a:r>
            <a:r>
              <a:rPr lang="ru-RU" sz="3200" dirty="0">
                <a:solidFill>
                  <a:srgbClr val="FFFFFF"/>
                </a:solidFill>
                <a:ea typeface="Times New Roman" pitchFamily="18" charset="0"/>
                <a:cs typeface="Times New Roman" pitchFamily="18" charset="0"/>
              </a:rPr>
              <a:t>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CUSTODY RECORDS</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ru-RU" sz="3200" dirty="0">
                <a:solidFill>
                  <a:srgbClr val="FFFFFF"/>
                </a:solidFill>
                <a:ea typeface="Times New Roman" pitchFamily="18" charset="0"/>
                <a:cs typeface="Times New Roman" pitchFamily="18" charset="0"/>
              </a:rPr>
              <a:t> </a:t>
            </a:r>
            <a:r>
              <a:rPr lang="ru-RU" sz="3200" dirty="0" err="1">
                <a:solidFill>
                  <a:srgbClr val="FFFFFF"/>
                </a:solidFill>
                <a:ea typeface="Times New Roman" pitchFamily="18" charset="0"/>
                <a:cs typeface="Times New Roman" pitchFamily="18" charset="0"/>
              </a:rPr>
              <a:t>вивело</a:t>
            </a:r>
            <a:r>
              <a:rPr lang="ru-RU" sz="3200" dirty="0">
                <a:solidFill>
                  <a:srgbClr val="FFFFFF"/>
                </a:solidFill>
                <a:ea typeface="Times New Roman" pitchFamily="18" charset="0"/>
                <a:cs typeface="Times New Roman" pitchFamily="18" charset="0"/>
              </a:rPr>
              <a:t> систему </a:t>
            </a:r>
            <a:r>
              <a:rPr lang="ru-RU" sz="3200" dirty="0" err="1">
                <a:solidFill>
                  <a:srgbClr val="FFFFFF"/>
                </a:solidFill>
                <a:ea typeface="Times New Roman" pitchFamily="18" charset="0"/>
                <a:cs typeface="Times New Roman" pitchFamily="18" charset="0"/>
              </a:rPr>
              <a:t>забезпечення</a:t>
            </a:r>
            <a:r>
              <a:rPr lang="ru-RU" sz="3200" dirty="0">
                <a:solidFill>
                  <a:srgbClr val="FFFFFF"/>
                </a:solidFill>
                <a:ea typeface="Times New Roman" pitchFamily="18" charset="0"/>
                <a:cs typeface="Times New Roman" pitchFamily="18" charset="0"/>
              </a:rPr>
              <a:t> прав </a:t>
            </a:r>
            <a:r>
              <a:rPr lang="ru-RU" sz="3200" dirty="0" err="1">
                <a:solidFill>
                  <a:srgbClr val="FFFFFF"/>
                </a:solidFill>
                <a:ea typeface="Times New Roman" pitchFamily="18" charset="0"/>
                <a:cs typeface="Times New Roman" pitchFamily="18" charset="0"/>
              </a:rPr>
              <a:t>затриманих</a:t>
            </a:r>
            <a:r>
              <a:rPr lang="ru-RU" sz="3200" dirty="0">
                <a:solidFill>
                  <a:srgbClr val="FFFFFF"/>
                </a:solidFill>
                <a:ea typeface="Times New Roman" pitchFamily="18" charset="0"/>
                <a:cs typeface="Times New Roman" pitchFamily="18" charset="0"/>
              </a:rPr>
              <a:t> у </a:t>
            </a:r>
            <a:r>
              <a:rPr lang="ru-RU" sz="3200" dirty="0" err="1">
                <a:solidFill>
                  <a:srgbClr val="FFFFFF"/>
                </a:solidFill>
                <a:ea typeface="Times New Roman" pitchFamily="18" charset="0"/>
                <a:cs typeface="Times New Roman" pitchFamily="18" charset="0"/>
              </a:rPr>
              <a:t>державі</a:t>
            </a:r>
            <a:r>
              <a:rPr lang="ru-RU" sz="3200" dirty="0">
                <a:solidFill>
                  <a:srgbClr val="FFFFFF"/>
                </a:solidFill>
                <a:ea typeface="Times New Roman" pitchFamily="18" charset="0"/>
                <a:cs typeface="Times New Roman" pitchFamily="18" charset="0"/>
              </a:rPr>
              <a:t> на </a:t>
            </a:r>
            <a:r>
              <a:rPr lang="ru-RU" sz="3200" dirty="0" err="1">
                <a:solidFill>
                  <a:srgbClr val="FFFFFF"/>
                </a:solidFill>
                <a:ea typeface="Times New Roman" pitchFamily="18" charset="0"/>
                <a:cs typeface="Times New Roman" pitchFamily="18" charset="0"/>
              </a:rPr>
              <a:t>новий</a:t>
            </a:r>
            <a:r>
              <a:rPr lang="ru-RU" sz="3200" dirty="0">
                <a:solidFill>
                  <a:srgbClr val="FFFFFF"/>
                </a:solidFill>
                <a:ea typeface="Times New Roman" pitchFamily="18" charset="0"/>
                <a:cs typeface="Times New Roman" pitchFamily="18" charset="0"/>
              </a:rPr>
              <a:t> </a:t>
            </a:r>
            <a:r>
              <a:rPr lang="ru-RU" sz="3200" dirty="0" err="1">
                <a:solidFill>
                  <a:srgbClr val="FFFFFF"/>
                </a:solidFill>
                <a:ea typeface="Times New Roman" pitchFamily="18" charset="0"/>
                <a:cs typeface="Times New Roman" pitchFamily="18" charset="0"/>
              </a:rPr>
              <a:t>рівень</a:t>
            </a:r>
            <a:r>
              <a:rPr lang="uk-UA" sz="3200" dirty="0">
                <a:solidFill>
                  <a:srgbClr val="FFFFFF"/>
                </a:solidFill>
                <a:ea typeface="Times New Roman" pitchFamily="18" charset="0"/>
                <a:cs typeface="Times New Roman" pitchFamily="18" charset="0"/>
              </a:rPr>
              <a:t>. </a:t>
            </a:r>
            <a:endParaRPr lang="ru-RU" sz="32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pic>
        <p:nvPicPr>
          <p:cNvPr id="10" name="Рисунок 9" descr="330px-HumanRightsLogo.svg.png"/>
          <p:cNvPicPr>
            <a:picLocks noChangeAspect="1"/>
          </p:cNvPicPr>
          <p:nvPr/>
        </p:nvPicPr>
        <p:blipFill>
          <a:blip r:embed="rId4" cstate="print"/>
          <a:stretch>
            <a:fillRect/>
          </a:stretch>
        </p:blipFill>
        <p:spPr>
          <a:xfrm>
            <a:off x="7589520" y="361572"/>
            <a:ext cx="3748766" cy="3907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50</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470263" y="1280160"/>
            <a:ext cx="7589520" cy="5368836"/>
          </a:xfrm>
        </p:spPr>
        <p:txBody>
          <a:bodyPr>
            <a:normAutofit fontScale="85000" lnSpcReduction="20000"/>
          </a:bodyPr>
          <a:lstStyle/>
          <a:p>
            <a:pPr algn="l">
              <a:buNone/>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1. Забезпечення контролю за дотриманням прав і свобод людини поліцейськими, державними службовцями та іншими працівниками поліції під час надання поліцейських послуг. </a:t>
            </a:r>
          </a:p>
          <a:p>
            <a:pPr algn="l">
              <a:buNone/>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2. Здійснення організаційного забезпечення діяльності та контролю за роботою </a:t>
            </a:r>
            <a:r>
              <a:rPr lang="uk-UA" sz="32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ізоляторів тимчасового тримання.</a:t>
            </a:r>
          </a:p>
          <a:p>
            <a:pPr algn="l">
              <a:buNone/>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3. Організація взаємодії органів (підрозділів) поліції з іншими органами державної влади, органами місцевого самоврядування, громадськими об'єднаннями, іноземними (міжнародними) організаціями з питань дотримання рівних прав та можливостей жінок та чоловіків. </a:t>
            </a:r>
          </a:p>
          <a:p>
            <a:pPr>
              <a:buNone/>
            </a:pPr>
            <a:endParaRPr lang="ru-RU" dirty="0">
              <a:solidFill>
                <a:srgbClr val="FFFFFF"/>
              </a:solidFill>
            </a:endParaRPr>
          </a:p>
        </p:txBody>
      </p:sp>
      <p:sp>
        <p:nvSpPr>
          <p:cNvPr id="10" name="Текст 15"/>
          <p:cNvSpPr>
            <a:spLocks noGrp="1"/>
          </p:cNvSpPr>
          <p:nvPr>
            <p:ph type="body" sz="quarter" idx="19"/>
          </p:nvPr>
        </p:nvSpPr>
        <p:spPr>
          <a:xfrm>
            <a:off x="627017" y="182879"/>
            <a:ext cx="9248503" cy="914401"/>
          </a:xfrm>
        </p:spPr>
        <p:txBody>
          <a:bodyPr>
            <a:normAutofit/>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Завдання УЗПЛ</a:t>
            </a:r>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847" y="366170"/>
            <a:ext cx="3288322" cy="2102691"/>
          </a:xfrm>
          <a:prstGeom prst="rect">
            <a:avLst/>
          </a:prstGeom>
        </p:spPr>
      </p:pic>
      <p:pic>
        <p:nvPicPr>
          <p:cNvPr id="15" name="Рисунок 14" descr="images (4).jpg"/>
          <p:cNvPicPr>
            <a:picLocks noChangeAspect="1"/>
          </p:cNvPicPr>
          <p:nvPr/>
        </p:nvPicPr>
        <p:blipFill>
          <a:blip r:embed="rId5" cstate="print"/>
          <a:stretch>
            <a:fillRect/>
          </a:stretch>
        </p:blipFill>
        <p:spPr>
          <a:xfrm>
            <a:off x="8260968" y="2142309"/>
            <a:ext cx="3734857" cy="2192476"/>
          </a:xfrm>
          <a:prstGeom prst="rect">
            <a:avLst/>
          </a:prstGeom>
        </p:spPr>
      </p:pic>
      <p:sp>
        <p:nvSpPr>
          <p:cNvPr id="17" name="Скругленный прямоугольник 16"/>
          <p:cNvSpPr/>
          <p:nvPr/>
        </p:nvSpPr>
        <p:spPr>
          <a:xfrm>
            <a:off x="7733212" y="4036425"/>
            <a:ext cx="4023360" cy="2324192"/>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images (1).jpg"/>
          <p:cNvPicPr>
            <a:picLocks noChangeAspect="1"/>
          </p:cNvPicPr>
          <p:nvPr/>
        </p:nvPicPr>
        <p:blipFill>
          <a:blip r:embed="rId3" cstate="print"/>
          <a:stretch>
            <a:fillRect/>
          </a:stretch>
        </p:blipFill>
        <p:spPr>
          <a:xfrm>
            <a:off x="8030339" y="692333"/>
            <a:ext cx="3938800" cy="2599508"/>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51</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209004" y="1724297"/>
            <a:ext cx="9836331" cy="5368836"/>
          </a:xfrm>
        </p:spPr>
        <p:txBody>
          <a:bodyPr>
            <a:normAutofit/>
          </a:bodyPr>
          <a:lstStyle/>
          <a:p>
            <a:pPr marL="514350" indent="-514350" algn="l">
              <a:spcBef>
                <a:spcPts val="0"/>
              </a:spcBef>
              <a:buAutoNum type="arabicPeriod"/>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Перевірка дотримання прав і свобод людини в діяльності органів (підрозділів) поліції.</a:t>
            </a:r>
          </a:p>
          <a:p>
            <a:pPr marL="514350" indent="-514350" algn="l">
              <a:spcBef>
                <a:spcPts val="0"/>
              </a:spcBef>
              <a:buNone/>
            </a:pPr>
            <a:endPar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a:p>
            <a:pPr algn="l">
              <a:spcBef>
                <a:spcPts val="0"/>
              </a:spcBef>
              <a:buNone/>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2. Інспектування ізоляторів тимчасового тримання, надання керівництву поліції пропозицій щодо заходів реагування у разі виявлення порушень законодавства.</a:t>
            </a:r>
          </a:p>
          <a:p>
            <a:pPr algn="l">
              <a:spcBef>
                <a:spcPts val="0"/>
              </a:spcBef>
              <a:buNone/>
            </a:pPr>
            <a:endParaRPr lang="uk-UA" sz="3200" b="1" dirty="0">
              <a:ln w="11430"/>
              <a:solidFill>
                <a:srgbClr val="FF0000"/>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endParaRPr>
          </a:p>
          <a:p>
            <a:pPr algn="l">
              <a:spcBef>
                <a:spcPts val="0"/>
              </a:spcBef>
              <a:buNone/>
            </a:pPr>
            <a:r>
              <a:rPr lang="uk-UA" sz="3200" b="1" dirty="0">
                <a:ln w="11430"/>
                <a:solidFill>
                  <a:schemeClr val="tx1">
                    <a:lumMod val="20000"/>
                    <a:lumOff val="80000"/>
                  </a:schemeClr>
                </a:soli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3. Організація проведення службових розслідувань за відомостями щодо порушень працівниками поліції прав та свобод людини.</a:t>
            </a:r>
          </a:p>
        </p:txBody>
      </p:sp>
      <p:sp>
        <p:nvSpPr>
          <p:cNvPr id="10" name="Текст 15"/>
          <p:cNvSpPr>
            <a:spLocks noGrp="1"/>
          </p:cNvSpPr>
          <p:nvPr>
            <p:ph type="body" sz="quarter" idx="19"/>
          </p:nvPr>
        </p:nvSpPr>
        <p:spPr>
          <a:xfrm>
            <a:off x="182880" y="287382"/>
            <a:ext cx="9248503" cy="914401"/>
          </a:xfrm>
        </p:spPr>
        <p:txBody>
          <a:bodyPr>
            <a:normAutofit fontScale="92500" lnSpcReduction="20000"/>
          </a:bodyPr>
          <a:lstStyle/>
          <a:p>
            <a:pPr>
              <a:buNone/>
            </a:pPr>
            <a:r>
              <a:rPr lang="ru-RU" sz="3000" dirty="0">
                <a:solidFill>
                  <a:srgbClr val="FFFFFF"/>
                </a:solidFill>
                <a:latin typeface="+mn-lt"/>
              </a:rPr>
              <a:t>   </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До функцій УЗПЛ серед іншого належать:</a:t>
            </a:r>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679" y="218748"/>
            <a:ext cx="2926443" cy="1871290"/>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52</a:t>
            </a:fld>
            <a:endParaRPr lang="ru-RU" sz="1200" noProof="1"/>
          </a:p>
        </p:txBody>
      </p:sp>
      <p:sp>
        <p:nvSpPr>
          <p:cNvPr id="7" name="Текст 3"/>
          <p:cNvSpPr>
            <a:spLocks noGrp="1"/>
          </p:cNvSpPr>
          <p:nvPr>
            <p:ph type="body" sz="quarter" idx="11"/>
          </p:nvPr>
        </p:nvSpPr>
        <p:spPr>
          <a:xfrm>
            <a:off x="962801" y="1547394"/>
            <a:ext cx="10594848" cy="4767267"/>
          </a:xfrm>
        </p:spPr>
        <p:txBody>
          <a:bodyPr>
            <a:noAutofit/>
          </a:bodyPr>
          <a:lstStyle/>
          <a:p>
            <a:r>
              <a:rPr lang="en-US" sz="4400" dirty="0">
                <a:solidFill>
                  <a:schemeClr val="bg1"/>
                </a:solidFill>
              </a:rPr>
              <a:t>Numerous studies conducted at both the national and international levels show that today corruption is one of the three most important issues for the population, along with armed conflict, and that corruption is still unacceptably high. Thus, the prevention of corruption remains one of the priorities of our</a:t>
            </a:r>
          </a:p>
        </p:txBody>
      </p:sp>
      <p:sp>
        <p:nvSpPr>
          <p:cNvPr id="4" name="Текст 3"/>
          <p:cNvSpPr>
            <a:spLocks noGrp="1"/>
          </p:cNvSpPr>
          <p:nvPr>
            <p:ph type="body" sz="quarter" idx="19"/>
          </p:nvPr>
        </p:nvSpPr>
        <p:spPr>
          <a:xfrm>
            <a:off x="391886" y="326572"/>
            <a:ext cx="10594848" cy="6322422"/>
          </a:xfrm>
        </p:spPr>
        <p:txBody>
          <a:bodyPr>
            <a:noAutofit/>
          </a:bodyPr>
          <a:lstStyle/>
          <a:p>
            <a:pPr algn="l">
              <a:spcAft>
                <a:spcPts val="1200"/>
              </a:spcAft>
              <a:buNone/>
            </a:pPr>
            <a:r>
              <a:rPr lang="uk-UA" sz="1600" dirty="0">
                <a:solidFill>
                  <a:schemeClr val="tx1">
                    <a:lumMod val="20000"/>
                    <a:lumOff val="80000"/>
                  </a:schemeClr>
                </a:solidFill>
                <a:latin typeface="+mn-lt"/>
              </a:rPr>
              <a:t>      </a:t>
            </a:r>
            <a:r>
              <a:rPr lang="uk-UA" sz="1800" dirty="0">
                <a:solidFill>
                  <a:schemeClr val="tx1">
                    <a:lumMod val="20000"/>
                    <a:lumOff val="80000"/>
                  </a:schemeClr>
                </a:solidFill>
                <a:latin typeface="+mn-lt"/>
              </a:rPr>
              <a:t>Отже </a:t>
            </a:r>
            <a:r>
              <a:rPr lang="ru-RU" sz="1800" dirty="0">
                <a:solidFill>
                  <a:schemeClr val="tx1">
                    <a:lumMod val="20000"/>
                    <a:lumOff val="80000"/>
                  </a:schemeClr>
                </a:solidFill>
                <a:latin typeface="+mn-lt"/>
              </a:rPr>
              <a:t>УЗПЛ </a:t>
            </a:r>
            <a:r>
              <a:rPr lang="ru-RU" sz="1800" dirty="0" err="1">
                <a:solidFill>
                  <a:schemeClr val="tx1">
                    <a:lumMod val="20000"/>
                    <a:lumOff val="80000"/>
                  </a:schemeClr>
                </a:solidFill>
                <a:latin typeface="+mn-lt"/>
              </a:rPr>
              <a:t>серед</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інших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наділено</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функціями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проведення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перевірок</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дотримання</a:t>
            </a:r>
            <a:r>
              <a:rPr lang="ru-RU" sz="1800" dirty="0">
                <a:solidFill>
                  <a:schemeClr val="tx1">
                    <a:lumMod val="20000"/>
                    <a:lumOff val="80000"/>
                  </a:schemeClr>
                </a:solidFill>
                <a:latin typeface="+mn-lt"/>
              </a:rPr>
              <a:t> прав </a:t>
            </a:r>
            <a:r>
              <a:rPr lang="ru-RU" sz="1800" dirty="0" err="1">
                <a:solidFill>
                  <a:schemeClr val="tx1">
                    <a:lumMod val="20000"/>
                    <a:lumOff val="80000"/>
                  </a:schemeClr>
                </a:solidFill>
                <a:latin typeface="+mn-lt"/>
              </a:rPr>
              <a:t>і</a:t>
            </a:r>
            <a:r>
              <a:rPr lang="ru-RU" sz="1800" dirty="0">
                <a:solidFill>
                  <a:schemeClr val="tx1">
                    <a:lumMod val="20000"/>
                    <a:lumOff val="80000"/>
                  </a:schemeClr>
                </a:solidFill>
                <a:latin typeface="+mn-lt"/>
              </a:rPr>
              <a:t> свобод </a:t>
            </a:r>
            <a:r>
              <a:rPr lang="ru-RU" sz="1800" dirty="0" err="1">
                <a:solidFill>
                  <a:schemeClr val="tx1">
                    <a:lumMod val="20000"/>
                    <a:lumOff val="80000"/>
                  </a:schemeClr>
                </a:solidFill>
                <a:latin typeface="+mn-lt"/>
              </a:rPr>
              <a:t>людини</a:t>
            </a:r>
            <a:r>
              <a:rPr lang="ru-RU" sz="1800" dirty="0">
                <a:solidFill>
                  <a:schemeClr val="tx1">
                    <a:lumMod val="20000"/>
                    <a:lumOff val="80000"/>
                  </a:schemeClr>
                </a:solidFill>
                <a:latin typeface="+mn-lt"/>
              </a:rPr>
              <a:t> в </a:t>
            </a:r>
            <a:r>
              <a:rPr lang="ru-RU" sz="1800" dirty="0" err="1">
                <a:solidFill>
                  <a:schemeClr val="tx1">
                    <a:lumMod val="20000"/>
                    <a:lumOff val="80000"/>
                  </a:schemeClr>
                </a:solidFill>
                <a:latin typeface="+mn-lt"/>
              </a:rPr>
              <a:t>діяльності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підрозділів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поліції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інспектування</a:t>
            </a:r>
            <a:r>
              <a:rPr lang="ru-RU" sz="1800" dirty="0">
                <a:solidFill>
                  <a:schemeClr val="tx1">
                    <a:lumMod val="20000"/>
                    <a:lumOff val="80000"/>
                  </a:schemeClr>
                </a:solidFill>
                <a:latin typeface="+mn-lt"/>
              </a:rPr>
              <a:t> ІТТ, </a:t>
            </a:r>
            <a:r>
              <a:rPr lang="ru-RU" sz="1800" dirty="0" err="1">
                <a:solidFill>
                  <a:schemeClr val="tx1">
                    <a:lumMod val="20000"/>
                    <a:lumOff val="80000"/>
                  </a:schemeClr>
                </a:solidFill>
                <a:latin typeface="+mn-lt"/>
              </a:rPr>
              <a:t>надання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керівництву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поліції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пропозицій</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щодо</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заходів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реагування</a:t>
            </a:r>
            <a:r>
              <a:rPr lang="ru-RU" sz="1800" dirty="0">
                <a:solidFill>
                  <a:schemeClr val="tx1">
                    <a:lumMod val="20000"/>
                    <a:lumOff val="80000"/>
                  </a:schemeClr>
                </a:solidFill>
                <a:latin typeface="+mn-lt"/>
              </a:rPr>
              <a:t> у </a:t>
            </a:r>
            <a:r>
              <a:rPr lang="ru-RU" sz="1800" dirty="0" err="1">
                <a:solidFill>
                  <a:schemeClr val="tx1">
                    <a:lumMod val="20000"/>
                    <a:lumOff val="80000"/>
                  </a:schemeClr>
                </a:solidFill>
                <a:latin typeface="+mn-lt"/>
              </a:rPr>
              <a:t>разі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виявлення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порушень</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законодавства</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участі</a:t>
            </a:r>
            <a:r>
              <a:rPr lang="ru-RU" sz="1800" dirty="0">
                <a:solidFill>
                  <a:schemeClr val="tx1">
                    <a:lumMod val="20000"/>
                    <a:lumOff val="80000"/>
                  </a:schemeClr>
                </a:solidFill>
                <a:latin typeface="+mn-lt"/>
              </a:rPr>
              <a:t> в </a:t>
            </a:r>
            <a:r>
              <a:rPr lang="ru-RU" sz="1800" dirty="0" err="1">
                <a:solidFill>
                  <a:schemeClr val="tx1">
                    <a:lumMod val="20000"/>
                    <a:lumOff val="80000"/>
                  </a:schemeClr>
                </a:solidFill>
                <a:latin typeface="+mn-lt"/>
              </a:rPr>
              <a:t>незалежних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службових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розслідуваннях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порушень</a:t>
            </a:r>
            <a:r>
              <a:rPr lang="ru-RU" sz="1800" dirty="0">
                <a:solidFill>
                  <a:schemeClr val="tx1">
                    <a:lumMod val="20000"/>
                    <a:lumOff val="80000"/>
                  </a:schemeClr>
                </a:solidFill>
                <a:latin typeface="+mn-lt"/>
              </a:rPr>
              <a:t> прав </a:t>
            </a:r>
            <a:r>
              <a:rPr lang="ru-RU" sz="1800" dirty="0" err="1">
                <a:solidFill>
                  <a:schemeClr val="tx1">
                    <a:lumMod val="20000"/>
                    <a:lumOff val="80000"/>
                  </a:schemeClr>
                </a:solidFill>
                <a:latin typeface="+mn-lt"/>
              </a:rPr>
              <a:t>і</a:t>
            </a:r>
            <a:r>
              <a:rPr lang="ru-RU" sz="1800" dirty="0">
                <a:solidFill>
                  <a:schemeClr val="tx1">
                    <a:lumMod val="20000"/>
                    <a:lumOff val="80000"/>
                  </a:schemeClr>
                </a:solidFill>
                <a:latin typeface="+mn-lt"/>
              </a:rPr>
              <a:t> свобод </a:t>
            </a:r>
            <a:r>
              <a:rPr lang="ru-RU" sz="1800" dirty="0" err="1">
                <a:solidFill>
                  <a:schemeClr val="tx1">
                    <a:lumMod val="20000"/>
                    <a:lumOff val="80000"/>
                  </a:schemeClr>
                </a:solidFill>
                <a:latin typeface="+mn-lt"/>
              </a:rPr>
              <a:t>людини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тощо</a:t>
            </a:r>
            <a:r>
              <a:rPr lang="ru-RU" sz="1800" dirty="0">
                <a:solidFill>
                  <a:schemeClr val="tx1">
                    <a:lumMod val="20000"/>
                    <a:lumOff val="80000"/>
                  </a:schemeClr>
                </a:solidFill>
                <a:latin typeface="+mn-lt"/>
              </a:rPr>
              <a:t>. </a:t>
            </a:r>
          </a:p>
          <a:p>
            <a:pPr algn="l">
              <a:spcAft>
                <a:spcPts val="1200"/>
              </a:spcAft>
              <a:buNone/>
            </a:pPr>
            <a:r>
              <a:rPr lang="ru-RU" sz="1800" dirty="0">
                <a:solidFill>
                  <a:schemeClr val="tx1">
                    <a:lumMod val="20000"/>
                    <a:lumOff val="80000"/>
                  </a:schemeClr>
                </a:solidFill>
                <a:latin typeface="+mn-lt"/>
              </a:rPr>
              <a:t>      </a:t>
            </a:r>
            <a:r>
              <a:rPr lang="ru-RU" sz="1800" dirty="0" err="1">
                <a:solidFill>
                  <a:srgbClr val="FF0000"/>
                </a:solidFill>
                <a:latin typeface="+mn-lt"/>
              </a:rPr>
              <a:t>Наведені</a:t>
            </a:r>
            <a:r>
              <a:rPr lang="ru-RU" sz="1800" dirty="0">
                <a:solidFill>
                  <a:srgbClr val="FF0000"/>
                </a:solidFill>
                <a:latin typeface="+mn-lt"/>
              </a:rPr>
              <a:t> </a:t>
            </a:r>
            <a:r>
              <a:rPr lang="ru-RU" sz="1800" dirty="0" err="1">
                <a:solidFill>
                  <a:srgbClr val="FF0000"/>
                </a:solidFill>
                <a:latin typeface="+mn-lt"/>
              </a:rPr>
              <a:t>завдання</a:t>
            </a:r>
            <a:r>
              <a:rPr lang="ru-RU" sz="1800" dirty="0">
                <a:solidFill>
                  <a:srgbClr val="FF0000"/>
                </a:solidFill>
                <a:latin typeface="+mn-lt"/>
              </a:rPr>
              <a:t> та </a:t>
            </a:r>
            <a:r>
              <a:rPr lang="ru-RU" sz="1800" dirty="0" err="1">
                <a:solidFill>
                  <a:srgbClr val="FF0000"/>
                </a:solidFill>
                <a:latin typeface="+mn-lt"/>
              </a:rPr>
              <a:t>функції</a:t>
            </a:r>
            <a:r>
              <a:rPr lang="ru-RU" sz="1800" dirty="0">
                <a:solidFill>
                  <a:srgbClr val="FF0000"/>
                </a:solidFill>
                <a:latin typeface="+mn-lt"/>
              </a:rPr>
              <a:t> </a:t>
            </a:r>
            <a:r>
              <a:rPr lang="ru-RU" sz="1800" dirty="0" err="1">
                <a:solidFill>
                  <a:srgbClr val="FF0000"/>
                </a:solidFill>
                <a:latin typeface="+mn-lt"/>
              </a:rPr>
              <a:t>працівники</a:t>
            </a:r>
            <a:r>
              <a:rPr lang="ru-RU" sz="1800" dirty="0">
                <a:solidFill>
                  <a:srgbClr val="FF0000"/>
                </a:solidFill>
                <a:latin typeface="+mn-lt"/>
              </a:rPr>
              <a:t> УЗПЛ </a:t>
            </a:r>
            <a:r>
              <a:rPr lang="ru-RU" sz="1800" dirty="0" err="1">
                <a:solidFill>
                  <a:srgbClr val="FF0000"/>
                </a:solidFill>
                <a:latin typeface="+mn-lt"/>
              </a:rPr>
              <a:t>здійснюють</a:t>
            </a:r>
            <a:r>
              <a:rPr lang="ru-RU" sz="1800" dirty="0">
                <a:solidFill>
                  <a:srgbClr val="FF0000"/>
                </a:solidFill>
                <a:latin typeface="+mn-lt"/>
              </a:rPr>
              <a:t> у </a:t>
            </a:r>
            <a:r>
              <a:rPr lang="ru-RU" sz="1800" dirty="0" err="1">
                <a:solidFill>
                  <a:srgbClr val="FF0000"/>
                </a:solidFill>
                <a:latin typeface="+mn-lt"/>
              </a:rPr>
              <a:t>взаємодії</a:t>
            </a:r>
            <a:r>
              <a:rPr lang="ru-RU" sz="1800" dirty="0">
                <a:solidFill>
                  <a:srgbClr val="FF0000"/>
                </a:solidFill>
                <a:latin typeface="+mn-lt"/>
              </a:rPr>
              <a:t> </a:t>
            </a:r>
            <a:r>
              <a:rPr lang="ru-RU" sz="1800" dirty="0" err="1">
                <a:solidFill>
                  <a:srgbClr val="FF0000"/>
                </a:solidFill>
                <a:latin typeface="+mn-lt"/>
              </a:rPr>
              <a:t>з</a:t>
            </a:r>
            <a:r>
              <a:rPr lang="ru-RU" sz="1800" dirty="0">
                <a:solidFill>
                  <a:srgbClr val="FF0000"/>
                </a:solidFill>
                <a:latin typeface="+mn-lt"/>
              </a:rPr>
              <a:t> </a:t>
            </a:r>
            <a:r>
              <a:rPr lang="ru-RU" sz="1800" dirty="0" err="1">
                <a:solidFill>
                  <a:srgbClr val="FF0000"/>
                </a:solidFill>
                <a:latin typeface="+mn-lt"/>
              </a:rPr>
              <a:t>інспекторами</a:t>
            </a:r>
            <a:r>
              <a:rPr lang="ru-RU" sz="1800" dirty="0">
                <a:solidFill>
                  <a:srgbClr val="FF0000"/>
                </a:solidFill>
                <a:latin typeface="+mn-lt"/>
              </a:rPr>
              <a:t> </a:t>
            </a:r>
            <a:r>
              <a:rPr lang="ru-RU" sz="1800" dirty="0" err="1">
                <a:solidFill>
                  <a:srgbClr val="FF0000"/>
                </a:solidFill>
                <a:latin typeface="+mn-lt"/>
              </a:rPr>
              <a:t>з</a:t>
            </a:r>
            <a:r>
              <a:rPr lang="ru-RU" sz="1800" dirty="0">
                <a:solidFill>
                  <a:srgbClr val="FF0000"/>
                </a:solidFill>
                <a:latin typeface="+mn-lt"/>
              </a:rPr>
              <a:t> </a:t>
            </a:r>
            <a:r>
              <a:rPr lang="ru-RU" sz="1800" dirty="0" err="1">
                <a:solidFill>
                  <a:srgbClr val="FF0000"/>
                </a:solidFill>
                <a:latin typeface="+mn-lt"/>
              </a:rPr>
              <a:t>дотримання</a:t>
            </a:r>
            <a:r>
              <a:rPr lang="ru-RU" sz="1800" dirty="0">
                <a:solidFill>
                  <a:srgbClr val="FF0000"/>
                </a:solidFill>
                <a:latin typeface="+mn-lt"/>
              </a:rPr>
              <a:t> прав </a:t>
            </a:r>
            <a:r>
              <a:rPr lang="ru-RU" sz="1800" dirty="0" err="1">
                <a:solidFill>
                  <a:srgbClr val="FF0000"/>
                </a:solidFill>
                <a:latin typeface="+mn-lt"/>
              </a:rPr>
              <a:t>людини</a:t>
            </a:r>
            <a:r>
              <a:rPr lang="ru-RU" sz="1800" dirty="0">
                <a:solidFill>
                  <a:srgbClr val="FF0000"/>
                </a:solidFill>
                <a:latin typeface="+mn-lt"/>
              </a:rPr>
              <a:t> ІТТ, у тому </a:t>
            </a:r>
            <a:r>
              <a:rPr lang="ru-RU" sz="1800" dirty="0" err="1">
                <a:solidFill>
                  <a:srgbClr val="FF0000"/>
                </a:solidFill>
                <a:latin typeface="+mn-lt"/>
              </a:rPr>
              <a:t>числі</a:t>
            </a:r>
            <a:r>
              <a:rPr lang="ru-RU" sz="1800" dirty="0">
                <a:solidFill>
                  <a:srgbClr val="FF0000"/>
                </a:solidFill>
                <a:latin typeface="+mn-lt"/>
              </a:rPr>
              <a:t> за </a:t>
            </a:r>
            <a:r>
              <a:rPr lang="ru-RU" sz="1800" dirty="0" err="1">
                <a:solidFill>
                  <a:srgbClr val="FF0000"/>
                </a:solidFill>
                <a:latin typeface="+mn-lt"/>
              </a:rPr>
              <a:t>допомогою</a:t>
            </a:r>
            <a:r>
              <a:rPr lang="ru-RU" sz="1800" dirty="0">
                <a:solidFill>
                  <a:srgbClr val="FF0000"/>
                </a:solidFill>
                <a:latin typeface="+mn-lt"/>
              </a:rPr>
              <a:t> </a:t>
            </a:r>
            <a:r>
              <a:rPr lang="ru-RU" sz="1800" dirty="0" err="1">
                <a:solidFill>
                  <a:srgbClr val="FF0000"/>
                </a:solidFill>
                <a:latin typeface="+mn-lt"/>
              </a:rPr>
              <a:t>системи</a:t>
            </a:r>
            <a:r>
              <a:rPr lang="ru-RU" sz="1800" dirty="0">
                <a:solidFill>
                  <a:srgbClr val="FF0000"/>
                </a:solidFill>
                <a:latin typeface="+mn-lt"/>
              </a:rPr>
              <a:t> </a:t>
            </a:r>
            <a:r>
              <a:rPr lang="en-US" sz="1800" dirty="0">
                <a:solidFill>
                  <a:srgbClr val="FF0000"/>
                </a:solidFill>
                <a:latin typeface="+mn-lt"/>
              </a:rPr>
              <a:t>Custody Records. </a:t>
            </a:r>
          </a:p>
          <a:p>
            <a:pPr algn="l">
              <a:spcAft>
                <a:spcPts val="1200"/>
              </a:spcAft>
              <a:buNone/>
            </a:pP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Наприклад</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якщо</a:t>
            </a:r>
            <a:r>
              <a:rPr lang="ru-RU" sz="1800" dirty="0">
                <a:solidFill>
                  <a:schemeClr val="tx1">
                    <a:lumMod val="20000"/>
                    <a:lumOff val="80000"/>
                  </a:schemeClr>
                </a:solidFill>
                <a:latin typeface="+mn-lt"/>
              </a:rPr>
              <a:t> на </a:t>
            </a:r>
            <a:r>
              <a:rPr lang="ru-RU" sz="1800" dirty="0" err="1">
                <a:solidFill>
                  <a:schemeClr val="tx1">
                    <a:lumMod val="20000"/>
                    <a:lumOff val="80000"/>
                  </a:schemeClr>
                </a:solidFill>
                <a:latin typeface="+mn-lt"/>
              </a:rPr>
              <a:t>стадії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первинного</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інтерв’ю</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інспектор</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виявив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процесуальні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порушення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що</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сталися</a:t>
            </a:r>
            <a:r>
              <a:rPr lang="ru-RU" sz="1800" dirty="0">
                <a:solidFill>
                  <a:schemeClr val="tx1">
                    <a:lumMod val="20000"/>
                    <a:lumOff val="80000"/>
                  </a:schemeClr>
                </a:solidFill>
                <a:latin typeface="+mn-lt"/>
              </a:rPr>
              <a:t> до того, як </a:t>
            </a:r>
            <a:r>
              <a:rPr lang="ru-RU" sz="1800" dirty="0" err="1">
                <a:solidFill>
                  <a:schemeClr val="tx1">
                    <a:lumMod val="20000"/>
                    <a:lumOff val="80000"/>
                  </a:schemeClr>
                </a:solidFill>
                <a:latin typeface="+mn-lt"/>
              </a:rPr>
              <a:t>клієнт</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був</a:t>
            </a:r>
            <a:r>
              <a:rPr lang="ru-RU" sz="1800" dirty="0">
                <a:solidFill>
                  <a:schemeClr val="tx1">
                    <a:lumMod val="20000"/>
                    <a:lumOff val="80000"/>
                  </a:schemeClr>
                </a:solidFill>
                <a:latin typeface="+mn-lt"/>
              </a:rPr>
              <a:t> доставлений в ІТТ, </a:t>
            </a:r>
            <a:r>
              <a:rPr lang="ru-RU" sz="1800" dirty="0" err="1">
                <a:solidFill>
                  <a:schemeClr val="tx1">
                    <a:lumMod val="20000"/>
                    <a:lumOff val="80000"/>
                  </a:schemeClr>
                </a:solidFill>
                <a:latin typeface="+mn-lt"/>
              </a:rPr>
              <a:t>він</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інформує</a:t>
            </a:r>
            <a:r>
              <a:rPr lang="ru-RU" sz="1800" dirty="0">
                <a:solidFill>
                  <a:schemeClr val="tx1">
                    <a:lumMod val="20000"/>
                    <a:lumOff val="80000"/>
                  </a:schemeClr>
                </a:solidFill>
                <a:latin typeface="+mn-lt"/>
              </a:rPr>
              <a:t> про </a:t>
            </a:r>
            <a:r>
              <a:rPr lang="ru-RU" sz="1800" dirty="0" err="1">
                <a:solidFill>
                  <a:schemeClr val="tx1">
                    <a:lumMod val="20000"/>
                    <a:lumOff val="80000"/>
                  </a:schemeClr>
                </a:solidFill>
                <a:latin typeface="+mn-lt"/>
              </a:rPr>
              <a:t>це</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чергового</a:t>
            </a:r>
            <a:r>
              <a:rPr lang="ru-RU" sz="1800" dirty="0">
                <a:solidFill>
                  <a:schemeClr val="tx1">
                    <a:lumMod val="20000"/>
                    <a:lumOff val="80000"/>
                  </a:schemeClr>
                </a:solidFill>
                <a:latin typeface="+mn-lt"/>
              </a:rPr>
              <a:t> по ІТТ, а той </a:t>
            </a:r>
            <a:r>
              <a:rPr lang="ru-RU" sz="1800" dirty="0" err="1">
                <a:solidFill>
                  <a:schemeClr val="tx1">
                    <a:lumMod val="20000"/>
                    <a:lumOff val="80000"/>
                  </a:schemeClr>
                </a:solidFill>
                <a:latin typeface="+mn-lt"/>
              </a:rPr>
              <a:t>своєю</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чергою</a:t>
            </a:r>
            <a:r>
              <a:rPr lang="ru-RU" sz="1800" dirty="0">
                <a:solidFill>
                  <a:schemeClr val="tx1">
                    <a:lumMod val="20000"/>
                    <a:lumOff val="80000"/>
                  </a:schemeClr>
                </a:solidFill>
                <a:latin typeface="+mn-lt"/>
              </a:rPr>
              <a:t> – УЗПЛ, а у </a:t>
            </a:r>
            <a:r>
              <a:rPr lang="ru-RU" sz="1800" dirty="0" err="1">
                <a:solidFill>
                  <a:schemeClr val="tx1">
                    <a:lumMod val="20000"/>
                    <a:lumOff val="80000"/>
                  </a:schemeClr>
                </a:solidFill>
                <a:latin typeface="+mn-lt"/>
              </a:rPr>
              <a:t>випадку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виявлення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клієнта</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тілесних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ушкоджень</a:t>
            </a:r>
            <a:r>
              <a:rPr lang="ru-RU" sz="1800" dirty="0">
                <a:solidFill>
                  <a:schemeClr val="tx1">
                    <a:lumMod val="20000"/>
                    <a:lumOff val="80000"/>
                  </a:schemeClr>
                </a:solidFill>
                <a:latin typeface="+mn-lt"/>
              </a:rPr>
              <a:t> – УЗПЛ </a:t>
            </a:r>
            <a:r>
              <a:rPr lang="ru-RU" sz="1800" dirty="0" err="1">
                <a:solidFill>
                  <a:schemeClr val="tx1">
                    <a:lumMod val="20000"/>
                    <a:lumOff val="80000"/>
                  </a:schemeClr>
                </a:solidFill>
                <a:latin typeface="+mn-lt"/>
              </a:rPr>
              <a:t>й</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органи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прокуратури</a:t>
            </a:r>
            <a:r>
              <a:rPr lang="ru-RU" sz="1800" dirty="0">
                <a:solidFill>
                  <a:schemeClr val="tx1">
                    <a:lumMod val="20000"/>
                    <a:lumOff val="80000"/>
                  </a:schemeClr>
                </a:solidFill>
                <a:latin typeface="+mn-lt"/>
              </a:rPr>
              <a:t>. </a:t>
            </a:r>
          </a:p>
          <a:p>
            <a:pPr algn="l">
              <a:spcAft>
                <a:spcPts val="1200"/>
              </a:spcAft>
              <a:buNone/>
            </a:pP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Працівники</a:t>
            </a:r>
            <a:r>
              <a:rPr lang="ru-RU" sz="1800" dirty="0">
                <a:solidFill>
                  <a:schemeClr val="tx1">
                    <a:lumMod val="20000"/>
                    <a:lumOff val="80000"/>
                  </a:schemeClr>
                </a:solidFill>
                <a:latin typeface="+mn-lt"/>
              </a:rPr>
              <a:t> УЗПЛ за </a:t>
            </a:r>
            <a:r>
              <a:rPr lang="ru-RU" sz="1800" dirty="0" err="1">
                <a:solidFill>
                  <a:schemeClr val="tx1">
                    <a:lumMod val="20000"/>
                    <a:lumOff val="80000"/>
                  </a:schemeClr>
                </a:solidFill>
                <a:latin typeface="+mn-lt"/>
              </a:rPr>
              <a:t>допомогою</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електронної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бази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здійснюють</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дистанційний</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моніторинг</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оперативне</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реагування</a:t>
            </a:r>
            <a:r>
              <a:rPr lang="ru-RU" sz="1800" dirty="0">
                <a:solidFill>
                  <a:schemeClr val="tx1">
                    <a:lumMod val="20000"/>
                    <a:lumOff val="80000"/>
                  </a:schemeClr>
                </a:solidFill>
                <a:latin typeface="+mn-lt"/>
              </a:rPr>
              <a:t> на </a:t>
            </a:r>
            <a:r>
              <a:rPr lang="ru-RU" sz="1800" dirty="0" err="1">
                <a:solidFill>
                  <a:schemeClr val="tx1">
                    <a:lumMod val="20000"/>
                    <a:lumOff val="80000"/>
                  </a:schemeClr>
                </a:solidFill>
                <a:latin typeface="+mn-lt"/>
              </a:rPr>
              <a:t>можливі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порушення</a:t>
            </a:r>
            <a:r>
              <a:rPr lang="ru-RU" sz="1800" dirty="0">
                <a:solidFill>
                  <a:schemeClr val="tx1">
                    <a:lumMod val="20000"/>
                    <a:lumOff val="80000"/>
                  </a:schemeClr>
                </a:solidFill>
                <a:latin typeface="+mn-lt"/>
              </a:rPr>
              <a:t>. Вони </a:t>
            </a:r>
            <a:r>
              <a:rPr lang="ru-RU" sz="1800" dirty="0" err="1">
                <a:solidFill>
                  <a:schemeClr val="tx1">
                    <a:lumMod val="20000"/>
                    <a:lumOff val="80000"/>
                  </a:schemeClr>
                </a:solidFill>
                <a:latin typeface="+mn-lt"/>
              </a:rPr>
              <a:t>мають</a:t>
            </a:r>
            <a:r>
              <a:rPr lang="ru-RU" sz="1800" dirty="0">
                <a:solidFill>
                  <a:schemeClr val="tx1">
                    <a:lumMod val="20000"/>
                    <a:lumOff val="80000"/>
                  </a:schemeClr>
                </a:solidFill>
                <a:latin typeface="+mn-lt"/>
              </a:rPr>
              <a:t> право </a:t>
            </a:r>
            <a:r>
              <a:rPr lang="ru-RU" sz="1800" dirty="0" err="1">
                <a:solidFill>
                  <a:schemeClr val="tx1">
                    <a:lumMod val="20000"/>
                    <a:lumOff val="80000"/>
                  </a:schemeClr>
                </a:solidFill>
                <a:latin typeface="+mn-lt"/>
              </a:rPr>
              <a:t>надати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практичну</a:t>
            </a:r>
            <a:r>
              <a:rPr lang="ru-RU" sz="1800" dirty="0">
                <a:solidFill>
                  <a:schemeClr val="tx1">
                    <a:lumMod val="20000"/>
                    <a:lumOff val="80000"/>
                  </a:schemeClr>
                </a:solidFill>
                <a:latin typeface="+mn-lt"/>
              </a:rPr>
              <a:t> та </a:t>
            </a:r>
            <a:r>
              <a:rPr lang="ru-RU" sz="1800" dirty="0" err="1">
                <a:solidFill>
                  <a:schemeClr val="tx1">
                    <a:lumMod val="20000"/>
                    <a:lumOff val="80000"/>
                  </a:schemeClr>
                </a:solidFill>
                <a:latin typeface="+mn-lt"/>
              </a:rPr>
              <a:t>методичну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допомогу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щодо</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дотримання</a:t>
            </a:r>
            <a:r>
              <a:rPr lang="ru-RU" sz="1800" dirty="0">
                <a:solidFill>
                  <a:schemeClr val="tx1">
                    <a:lumMod val="20000"/>
                    <a:lumOff val="80000"/>
                  </a:schemeClr>
                </a:solidFill>
                <a:latin typeface="+mn-lt"/>
              </a:rPr>
              <a:t> прав та </a:t>
            </a:r>
            <a:r>
              <a:rPr lang="ru-RU" sz="1800" dirty="0" err="1">
                <a:solidFill>
                  <a:schemeClr val="tx1">
                    <a:lumMod val="20000"/>
                    <a:lumOff val="80000"/>
                  </a:schemeClr>
                </a:solidFill>
                <a:latin typeface="+mn-lt"/>
              </a:rPr>
              <a:t>законних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інтересів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клієнтів</a:t>
            </a:r>
            <a:r>
              <a:rPr lang="ru-RU" sz="1800" dirty="0">
                <a:solidFill>
                  <a:schemeClr val="tx1">
                    <a:lumMod val="20000"/>
                    <a:lumOff val="80000"/>
                  </a:schemeClr>
                </a:solidFill>
                <a:latin typeface="+mn-lt"/>
              </a:rPr>
              <a:t> ІТТ. </a:t>
            </a:r>
          </a:p>
          <a:p>
            <a:pPr algn="l">
              <a:spcAft>
                <a:spcPts val="1200"/>
              </a:spcAft>
              <a:buNone/>
            </a:pP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Під</a:t>
            </a:r>
            <a:r>
              <a:rPr lang="ru-RU" sz="1800" dirty="0">
                <a:solidFill>
                  <a:schemeClr val="tx1">
                    <a:lumMod val="20000"/>
                    <a:lumOff val="80000"/>
                  </a:schemeClr>
                </a:solidFill>
                <a:latin typeface="+mn-lt"/>
              </a:rPr>
              <a:t> час </a:t>
            </a:r>
            <a:r>
              <a:rPr lang="ru-RU" sz="1800" dirty="0" err="1">
                <a:solidFill>
                  <a:schemeClr val="tx1">
                    <a:lumMod val="20000"/>
                    <a:lumOff val="80000"/>
                  </a:schemeClr>
                </a:solidFill>
                <a:latin typeface="+mn-lt"/>
              </a:rPr>
              <a:t>відвідування</a:t>
            </a:r>
            <a:r>
              <a:rPr lang="ru-RU" sz="1800" dirty="0">
                <a:solidFill>
                  <a:schemeClr val="tx1">
                    <a:lumMod val="20000"/>
                    <a:lumOff val="80000"/>
                  </a:schemeClr>
                </a:solidFill>
                <a:latin typeface="+mn-lt"/>
              </a:rPr>
              <a:t> ІТТ </a:t>
            </a:r>
            <a:r>
              <a:rPr lang="ru-RU" sz="1800" dirty="0" err="1">
                <a:solidFill>
                  <a:schemeClr val="tx1">
                    <a:lumMod val="20000"/>
                    <a:lumOff val="80000"/>
                  </a:schemeClr>
                </a:solidFill>
                <a:latin typeface="+mn-lt"/>
              </a:rPr>
              <a:t>працівники</a:t>
            </a:r>
            <a:r>
              <a:rPr lang="ru-RU" sz="1800" dirty="0">
                <a:solidFill>
                  <a:schemeClr val="tx1">
                    <a:lumMod val="20000"/>
                    <a:lumOff val="80000"/>
                  </a:schemeClr>
                </a:solidFill>
                <a:latin typeface="+mn-lt"/>
              </a:rPr>
              <a:t> УЗПЛ </a:t>
            </a:r>
            <a:r>
              <a:rPr lang="ru-RU" sz="1800" dirty="0" err="1">
                <a:solidFill>
                  <a:schemeClr val="tx1">
                    <a:lumMod val="20000"/>
                    <a:lumOff val="80000"/>
                  </a:schemeClr>
                </a:solidFill>
                <a:latin typeface="+mn-lt"/>
              </a:rPr>
              <a:t>мають</a:t>
            </a:r>
            <a:r>
              <a:rPr lang="ru-RU" sz="1800" dirty="0">
                <a:solidFill>
                  <a:schemeClr val="tx1">
                    <a:lumMod val="20000"/>
                    <a:lumOff val="80000"/>
                  </a:schemeClr>
                </a:solidFill>
                <a:latin typeface="+mn-lt"/>
              </a:rPr>
              <a:t> право </a:t>
            </a:r>
            <a:r>
              <a:rPr lang="ru-RU" sz="1800" dirty="0" err="1">
                <a:solidFill>
                  <a:schemeClr val="tx1">
                    <a:lumMod val="20000"/>
                    <a:lumOff val="80000"/>
                  </a:schemeClr>
                </a:solidFill>
                <a:latin typeface="+mn-lt"/>
              </a:rPr>
              <a:t>перевіряти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службову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документацію</a:t>
            </a:r>
            <a:r>
              <a:rPr lang="ru-RU" sz="1800" dirty="0">
                <a:solidFill>
                  <a:schemeClr val="tx1">
                    <a:lumMod val="20000"/>
                    <a:lumOff val="80000"/>
                  </a:schemeClr>
                </a:solidFill>
                <a:latin typeface="+mn-lt"/>
              </a:rPr>
              <a:t>, за </a:t>
            </a:r>
            <a:r>
              <a:rPr lang="ru-RU" sz="1800" dirty="0" err="1">
                <a:solidFill>
                  <a:schemeClr val="tx1">
                    <a:lumMod val="20000"/>
                    <a:lumOff val="80000"/>
                  </a:schemeClr>
                </a:solidFill>
                <a:latin typeface="+mn-lt"/>
              </a:rPr>
              <a:t>необхідності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отримувати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завірені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копії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документів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відбирати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відповідні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пояснення</a:t>
            </a:r>
            <a:r>
              <a:rPr lang="ru-RU" sz="1800" dirty="0">
                <a:solidFill>
                  <a:schemeClr val="tx1">
                    <a:lumMod val="20000"/>
                    <a:lumOff val="80000"/>
                  </a:schemeClr>
                </a:solidFill>
                <a:latin typeface="+mn-lt"/>
              </a:rPr>
              <a:t> у </a:t>
            </a:r>
            <a:r>
              <a:rPr lang="ru-RU" sz="1800" dirty="0" err="1">
                <a:solidFill>
                  <a:schemeClr val="tx1">
                    <a:lumMod val="20000"/>
                    <a:lumOff val="80000"/>
                  </a:schemeClr>
                </a:solidFill>
                <a:latin typeface="+mn-lt"/>
              </a:rPr>
              <a:t>працівників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поліції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проводити</a:t>
            </a:r>
            <a:r>
              <a:rPr lang="ru-RU" sz="1800" dirty="0">
                <a:solidFill>
                  <a:schemeClr val="tx1">
                    <a:lumMod val="20000"/>
                    <a:lumOff val="80000"/>
                  </a:schemeClr>
                </a:solidFill>
                <a:latin typeface="+mn-lt"/>
              </a:rPr>
              <a:t> в межах </a:t>
            </a:r>
            <a:r>
              <a:rPr lang="ru-RU" sz="1800" dirty="0" err="1">
                <a:solidFill>
                  <a:schemeClr val="tx1">
                    <a:lumMod val="20000"/>
                    <a:lumOff val="80000"/>
                  </a:schemeClr>
                </a:solidFill>
                <a:latin typeface="+mn-lt"/>
              </a:rPr>
              <a:t>компетенції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службові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розслідування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випадків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порушення</a:t>
            </a:r>
            <a:r>
              <a:rPr lang="ru-RU" sz="1800" dirty="0">
                <a:solidFill>
                  <a:schemeClr val="tx1">
                    <a:lumMod val="20000"/>
                    <a:lumOff val="80000"/>
                  </a:schemeClr>
                </a:solidFill>
                <a:latin typeface="+mn-lt"/>
              </a:rPr>
              <a:t> прав </a:t>
            </a:r>
            <a:r>
              <a:rPr lang="ru-RU" sz="1800" dirty="0" err="1">
                <a:solidFill>
                  <a:schemeClr val="tx1">
                    <a:lumMod val="20000"/>
                    <a:lumOff val="80000"/>
                  </a:schemeClr>
                </a:solidFill>
                <a:latin typeface="+mn-lt"/>
              </a:rPr>
              <a:t>і</a:t>
            </a:r>
            <a:r>
              <a:rPr lang="ru-RU" sz="1800" dirty="0">
                <a:solidFill>
                  <a:schemeClr val="tx1">
                    <a:lumMod val="20000"/>
                    <a:lumOff val="80000"/>
                  </a:schemeClr>
                </a:solidFill>
                <a:latin typeface="+mn-lt"/>
              </a:rPr>
              <a:t> свобод </a:t>
            </a:r>
            <a:r>
              <a:rPr lang="ru-RU" sz="1800" dirty="0" err="1">
                <a:solidFill>
                  <a:schemeClr val="tx1">
                    <a:lumMod val="20000"/>
                    <a:lumOff val="80000"/>
                  </a:schemeClr>
                </a:solidFill>
                <a:latin typeface="+mn-lt"/>
              </a:rPr>
              <a:t>людини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працівниками</a:t>
            </a:r>
            <a:r>
              <a:rPr lang="ru-RU" sz="1800" dirty="0">
                <a:solidFill>
                  <a:schemeClr val="tx1">
                    <a:lumMod val="20000"/>
                    <a:lumOff val="80000"/>
                  </a:schemeClr>
                </a:solidFill>
                <a:latin typeface="+mn-lt"/>
              </a:rPr>
              <a:t> органу </a:t>
            </a:r>
            <a:r>
              <a:rPr lang="ru-RU" sz="1800" dirty="0" err="1">
                <a:solidFill>
                  <a:schemeClr val="tx1">
                    <a:lumMod val="20000"/>
                    <a:lumOff val="80000"/>
                  </a:schemeClr>
                </a:solidFill>
                <a:latin typeface="+mn-lt"/>
              </a:rPr>
              <a:t>поліції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надавати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відповідні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висновки</a:t>
            </a:r>
            <a:r>
              <a:rPr lang="ru-RU" sz="1800" dirty="0">
                <a:solidFill>
                  <a:schemeClr val="tx1">
                    <a:lumMod val="20000"/>
                    <a:lumOff val="80000"/>
                  </a:schemeClr>
                </a:solidFill>
                <a:latin typeface="+mn-lt"/>
              </a:rPr>
              <a:t> та </a:t>
            </a:r>
            <a:r>
              <a:rPr lang="ru-RU" sz="1800" dirty="0" err="1">
                <a:solidFill>
                  <a:schemeClr val="tx1">
                    <a:lumMod val="20000"/>
                    <a:lumOff val="80000"/>
                  </a:schemeClr>
                </a:solidFill>
                <a:latin typeface="+mn-lt"/>
              </a:rPr>
              <a:t>проекти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рішень</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керівництву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Національної</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поліції</a:t>
            </a:r>
            <a:r>
              <a:rPr lang="ru-RU" sz="1800" dirty="0">
                <a:solidFill>
                  <a:schemeClr val="tx1">
                    <a:lumMod val="20000"/>
                    <a:lumOff val="80000"/>
                  </a:schemeClr>
                </a:solidFill>
                <a:latin typeface="+mn-lt"/>
              </a:rPr>
              <a:t>. </a:t>
            </a:r>
          </a:p>
          <a:p>
            <a:pPr algn="l">
              <a:spcAft>
                <a:spcPts val="1200"/>
              </a:spcAft>
              <a:buNone/>
            </a:pPr>
            <a:r>
              <a:rPr lang="ru-RU" sz="1800" dirty="0">
                <a:solidFill>
                  <a:schemeClr val="tx1">
                    <a:lumMod val="20000"/>
                    <a:lumOff val="80000"/>
                  </a:schemeClr>
                </a:solidFill>
                <a:latin typeface="+mn-lt"/>
              </a:rPr>
              <a:t>      У </a:t>
            </a:r>
            <a:r>
              <a:rPr lang="ru-RU" sz="1800" dirty="0" err="1">
                <a:solidFill>
                  <a:schemeClr val="tx1">
                    <a:lumMod val="20000"/>
                    <a:lumOff val="80000"/>
                  </a:schemeClr>
                </a:solidFill>
                <a:latin typeface="+mn-lt"/>
              </a:rPr>
              <a:t>разі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виявлення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недоліків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матеріально-побутовому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медичному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санітарно-протиепідемічному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забезпеченні</a:t>
            </a:r>
            <a:r>
              <a:rPr lang="ru-RU" sz="1800" dirty="0">
                <a:solidFill>
                  <a:schemeClr val="tx1">
                    <a:lumMod val="20000"/>
                    <a:lumOff val="80000"/>
                  </a:schemeClr>
                </a:solidFill>
                <a:latin typeface="+mn-lt"/>
              </a:rPr>
              <a:t>, а </a:t>
            </a:r>
            <a:r>
              <a:rPr lang="ru-RU" sz="1800" dirty="0" err="1">
                <a:solidFill>
                  <a:schemeClr val="tx1">
                    <a:lumMod val="20000"/>
                    <a:lumOff val="80000"/>
                  </a:schemeClr>
                </a:solidFill>
                <a:latin typeface="+mn-lt"/>
              </a:rPr>
              <a:t>також</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технічному</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стані</a:t>
            </a:r>
            <a:r>
              <a:rPr lang="ru-RU" sz="1800" dirty="0">
                <a:solidFill>
                  <a:schemeClr val="tx1">
                    <a:lumMod val="20000"/>
                    <a:lumOff val="80000"/>
                  </a:schemeClr>
                </a:solidFill>
                <a:latin typeface="+mn-lt"/>
              </a:rPr>
              <a:t> ІТТ, </a:t>
            </a:r>
            <a:r>
              <a:rPr lang="ru-RU" sz="1800" dirty="0" err="1">
                <a:solidFill>
                  <a:schemeClr val="tx1">
                    <a:lumMod val="20000"/>
                    <a:lumOff val="80000"/>
                  </a:schemeClr>
                </a:solidFill>
                <a:latin typeface="+mn-lt"/>
              </a:rPr>
              <a:t>які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призвели</a:t>
            </a:r>
            <a:r>
              <a:rPr lang="ru-RU" sz="1800" dirty="0">
                <a:solidFill>
                  <a:schemeClr val="tx1">
                    <a:lumMod val="20000"/>
                    <a:lumOff val="80000"/>
                  </a:schemeClr>
                </a:solidFill>
                <a:latin typeface="+mn-lt"/>
              </a:rPr>
              <a:t> до </a:t>
            </a:r>
            <a:r>
              <a:rPr lang="ru-RU" sz="1800" dirty="0" err="1">
                <a:solidFill>
                  <a:schemeClr val="tx1">
                    <a:lumMod val="20000"/>
                    <a:lumOff val="80000"/>
                  </a:schemeClr>
                </a:solidFill>
                <a:latin typeface="+mn-lt"/>
              </a:rPr>
              <a:t>суттєвих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порушень</a:t>
            </a:r>
            <a:r>
              <a:rPr lang="ru-RU" sz="1800" dirty="0">
                <a:solidFill>
                  <a:schemeClr val="tx1">
                    <a:lumMod val="20000"/>
                    <a:lumOff val="80000"/>
                  </a:schemeClr>
                </a:solidFill>
                <a:latin typeface="+mn-lt"/>
              </a:rPr>
              <a:t> прав </a:t>
            </a:r>
            <a:r>
              <a:rPr lang="ru-RU" sz="1800" dirty="0" err="1">
                <a:solidFill>
                  <a:schemeClr val="tx1">
                    <a:lumMod val="20000"/>
                    <a:lumOff val="80000"/>
                  </a:schemeClr>
                </a:solidFill>
                <a:latin typeface="+mn-lt"/>
              </a:rPr>
              <a:t>і</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законних</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інтересів</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осіб</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працівники</a:t>
            </a:r>
            <a:r>
              <a:rPr lang="ru-RU" sz="1800" dirty="0">
                <a:solidFill>
                  <a:schemeClr val="tx1">
                    <a:lumMod val="20000"/>
                    <a:lumOff val="80000"/>
                  </a:schemeClr>
                </a:solidFill>
                <a:latin typeface="+mn-lt"/>
              </a:rPr>
              <a:t> УЗПЛ </a:t>
            </a:r>
            <a:r>
              <a:rPr lang="ru-RU" sz="1800" dirty="0" err="1">
                <a:solidFill>
                  <a:schemeClr val="tx1">
                    <a:lumMod val="20000"/>
                    <a:lumOff val="80000"/>
                  </a:schemeClr>
                </a:solidFill>
                <a:latin typeface="+mn-lt"/>
              </a:rPr>
              <a:t>мають</a:t>
            </a:r>
            <a:r>
              <a:rPr lang="ru-RU" sz="1800" dirty="0">
                <a:solidFill>
                  <a:schemeClr val="tx1">
                    <a:lumMod val="20000"/>
                    <a:lumOff val="80000"/>
                  </a:schemeClr>
                </a:solidFill>
                <a:latin typeface="+mn-lt"/>
              </a:rPr>
              <a:t> право </a:t>
            </a:r>
            <a:r>
              <a:rPr lang="ru-RU" sz="1800" dirty="0" err="1">
                <a:solidFill>
                  <a:schemeClr val="tx1">
                    <a:lumMod val="20000"/>
                    <a:lumOff val="80000"/>
                  </a:schemeClr>
                </a:solidFill>
                <a:latin typeface="+mn-lt"/>
              </a:rPr>
              <a:t>скласти</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припис</a:t>
            </a:r>
            <a:r>
              <a:rPr lang="ru-RU" sz="1800" dirty="0">
                <a:solidFill>
                  <a:schemeClr val="tx1">
                    <a:lumMod val="20000"/>
                    <a:lumOff val="80000"/>
                  </a:schemeClr>
                </a:solidFill>
                <a:latin typeface="+mn-lt"/>
              </a:rPr>
              <a:t> про </a:t>
            </a:r>
            <a:r>
              <a:rPr lang="ru-RU" sz="1800" dirty="0" err="1">
                <a:solidFill>
                  <a:schemeClr val="tx1">
                    <a:lumMod val="20000"/>
                    <a:lumOff val="80000"/>
                  </a:schemeClr>
                </a:solidFill>
                <a:latin typeface="+mn-lt"/>
              </a:rPr>
              <a:t>призупинення</a:t>
            </a:r>
            <a:r>
              <a:rPr lang="ru-RU" sz="1800" dirty="0">
                <a:solidFill>
                  <a:schemeClr val="tx1">
                    <a:lumMod val="20000"/>
                    <a:lumOff val="80000"/>
                  </a:schemeClr>
                </a:solidFill>
                <a:latin typeface="+mn-lt"/>
              </a:rPr>
              <a:t> </a:t>
            </a:r>
            <a:r>
              <a:rPr lang="ru-RU" sz="1800" dirty="0" err="1">
                <a:solidFill>
                  <a:schemeClr val="tx1">
                    <a:lumMod val="20000"/>
                    <a:lumOff val="80000"/>
                  </a:schemeClr>
                </a:solidFill>
                <a:latin typeface="+mn-lt"/>
              </a:rPr>
              <a:t>функціонування</a:t>
            </a:r>
            <a:r>
              <a:rPr lang="ru-RU" sz="1800" dirty="0">
                <a:solidFill>
                  <a:schemeClr val="tx1">
                    <a:lumMod val="20000"/>
                    <a:lumOff val="80000"/>
                  </a:schemeClr>
                </a:solidFill>
                <a:latin typeface="+mn-lt"/>
              </a:rPr>
              <a:t> ІТТ. </a:t>
            </a:r>
            <a:endParaRPr lang="en-US" sz="1800" dirty="0">
              <a:solidFill>
                <a:schemeClr val="bg1"/>
              </a:solidFill>
              <a:latin typeface="+mn-lt"/>
            </a:endParaRPr>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Tree>
    <p:extLst>
      <p:ext uri="{BB962C8B-B14F-4D97-AF65-F5344CB8AC3E}">
        <p14:creationId xmlns:p14="http://schemas.microsoft.com/office/powerpoint/2010/main" val="411501529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000"/>
                                        <p:tgtEl>
                                          <p:spTgt spid="4">
                                            <p:txEl>
                                              <p:pRg st="0" end="0"/>
                                            </p:txEl>
                                          </p:spTgt>
                                        </p:tgtEl>
                                      </p:cBhvr>
                                    </p:animEffect>
                                    <p:set>
                                      <p:cBhvr>
                                        <p:cTn id="55"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2000"/>
                                        <p:tgtEl>
                                          <p:spTgt spid="4">
                                            <p:txEl>
                                              <p:pRg st="1" end="1"/>
                                            </p:txEl>
                                          </p:spTgt>
                                        </p:tgtEl>
                                      </p:cBhvr>
                                    </p:animEffect>
                                    <p:set>
                                      <p:cBhvr>
                                        <p:cTn id="60" dur="1" fill="hold">
                                          <p:stCondLst>
                                            <p:cond delay="1999"/>
                                          </p:stCondLst>
                                        </p:cTn>
                                        <p:tgtEl>
                                          <p:spTgt spid="4">
                                            <p:txEl>
                                              <p:pRg st="1" end="1"/>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2000"/>
                                        <p:tgtEl>
                                          <p:spTgt spid="4">
                                            <p:txEl>
                                              <p:pRg st="2" end="2"/>
                                            </p:txEl>
                                          </p:spTgt>
                                        </p:tgtEl>
                                      </p:cBhvr>
                                    </p:animEffect>
                                    <p:set>
                                      <p:cBhvr>
                                        <p:cTn id="65" dur="1" fill="hold">
                                          <p:stCondLst>
                                            <p:cond delay="1999"/>
                                          </p:stCondLst>
                                        </p:cTn>
                                        <p:tgtEl>
                                          <p:spTgt spid="4">
                                            <p:txEl>
                                              <p:pRg st="2" end="2"/>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2000"/>
                                        <p:tgtEl>
                                          <p:spTgt spid="4">
                                            <p:txEl>
                                              <p:pRg st="3" end="3"/>
                                            </p:txEl>
                                          </p:spTgt>
                                        </p:tgtEl>
                                      </p:cBhvr>
                                    </p:animEffect>
                                    <p:set>
                                      <p:cBhvr>
                                        <p:cTn id="70" dur="1" fill="hold">
                                          <p:stCondLst>
                                            <p:cond delay="1999"/>
                                          </p:stCondLst>
                                        </p:cTn>
                                        <p:tgtEl>
                                          <p:spTgt spid="4">
                                            <p:txEl>
                                              <p:pRg st="3" end="3"/>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2000"/>
                                        <p:tgtEl>
                                          <p:spTgt spid="4">
                                            <p:txEl>
                                              <p:pRg st="4" end="4"/>
                                            </p:txEl>
                                          </p:spTgt>
                                        </p:tgtEl>
                                      </p:cBhvr>
                                    </p:animEffect>
                                    <p:set>
                                      <p:cBhvr>
                                        <p:cTn id="75" dur="1" fill="hold">
                                          <p:stCondLst>
                                            <p:cond delay="1999"/>
                                          </p:stCondLst>
                                        </p:cTn>
                                        <p:tgtEl>
                                          <p:spTgt spid="4">
                                            <p:txEl>
                                              <p:pRg st="4" end="4"/>
                                            </p:txEl>
                                          </p:spTgt>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000"/>
                                        <p:tgtEl>
                                          <p:spTgt spid="4">
                                            <p:txEl>
                                              <p:pRg st="5" end="5"/>
                                            </p:txEl>
                                          </p:spTgt>
                                        </p:tgtEl>
                                      </p:cBhvr>
                                    </p:animEffect>
                                    <p:set>
                                      <p:cBhvr>
                                        <p:cTn id="80" dur="1" fill="hold">
                                          <p:stCondLst>
                                            <p:cond delay="1999"/>
                                          </p:stCondLst>
                                        </p:cTn>
                                        <p:tgtEl>
                                          <p:spTgt spid="4">
                                            <p:txEl>
                                              <p:pRg st="5" end="5"/>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7">
                                            <p:txEl>
                                              <p:pRg st="0" end="0"/>
                                            </p:txEl>
                                          </p:spTgt>
                                        </p:tgtEl>
                                        <p:attrNameLst>
                                          <p:attrName>style.visibility</p:attrName>
                                        </p:attrNameLst>
                                      </p:cBhvr>
                                      <p:to>
                                        <p:strVal val="visible"/>
                                      </p:to>
                                    </p:set>
                                    <p:animEffect transition="in" filter="fade">
                                      <p:cBhvr>
                                        <p:cTn id="85" dur="1000"/>
                                        <p:tgtEl>
                                          <p:spTgt spid="7">
                                            <p:txEl>
                                              <p:pRg st="0" end="0"/>
                                            </p:txEl>
                                          </p:spTgt>
                                        </p:tgtEl>
                                      </p:cBhvr>
                                    </p:animEffect>
                                    <p:anim calcmode="lin" valueType="num">
                                      <p:cBhvr>
                                        <p:cTn id="8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build="p"/>
      <p:bldP spid="4" grpI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53</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br>
              <a:rPr lang="en-US" sz="5400" dirty="0"/>
            </a:br>
            <a:endParaRPr lang="ru-RU" sz="5300" kern="1200" dirty="0"/>
          </a:p>
        </p:txBody>
      </p:sp>
      <p:sp>
        <p:nvSpPr>
          <p:cNvPr id="4" name="Прямоугольник 3"/>
          <p:cNvSpPr/>
          <p:nvPr/>
        </p:nvSpPr>
        <p:spPr>
          <a:xfrm>
            <a:off x="1246402" y="835570"/>
            <a:ext cx="10057702" cy="2554545"/>
          </a:xfrm>
          <a:prstGeom prst="rect">
            <a:avLst/>
          </a:prstGeom>
        </p:spPr>
        <p:txBody>
          <a:bodyPr wrap="square">
            <a:spAutoFit/>
          </a:bodyPr>
          <a:lstStyle/>
          <a:p>
            <a:pPr algn="ctr"/>
            <a:endParaRPr lang="uk-UA" sz="8000" dirty="0">
              <a:solidFill>
                <a:srgbClr val="000066"/>
              </a:solidFill>
              <a:ea typeface="Times New Roman" panose="02020603050405020304" pitchFamily="18" charset="0"/>
              <a:cs typeface="Times New Roman" panose="02020603050405020304" pitchFamily="18" charset="0"/>
            </a:endParaRPr>
          </a:p>
          <a:p>
            <a:pPr algn="ctr"/>
            <a:r>
              <a:rPr lang="uk-UA" sz="8000" dirty="0">
                <a:solidFill>
                  <a:srgbClr val="000066"/>
                </a:solidFill>
                <a:ea typeface="Times New Roman" panose="02020603050405020304" pitchFamily="18" charset="0"/>
                <a:cs typeface="Times New Roman" panose="02020603050405020304" pitchFamily="18" charset="0"/>
              </a:rPr>
              <a:t>Дякую за увагу!</a:t>
            </a:r>
            <a:endParaRPr lang="en-US" sz="2800" dirty="0">
              <a:solidFill>
                <a:srgbClr val="000066"/>
              </a:solidFill>
            </a:endParaRPr>
          </a:p>
        </p:txBody>
      </p:sp>
    </p:spTree>
    <p:extLst>
      <p:ext uri="{BB962C8B-B14F-4D97-AF65-F5344CB8AC3E}">
        <p14:creationId xmlns:p14="http://schemas.microsoft.com/office/powerpoint/2010/main" val="300051454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Автомобіль підпалений коктейлем молотова "/>
          <p:cNvPicPr/>
          <p:nvPr/>
        </p:nvPicPr>
        <p:blipFill>
          <a:blip r:embed="rId3" cstate="print"/>
          <a:srcRect/>
          <a:stretch>
            <a:fillRect/>
          </a:stretch>
        </p:blipFill>
        <p:spPr bwMode="auto">
          <a:xfrm>
            <a:off x="7027817" y="1632857"/>
            <a:ext cx="4846320" cy="3597592"/>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6</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182880" y="705394"/>
            <a:ext cx="7733211" cy="5891349"/>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buNone/>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5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CUSTODY RECORDS</a:t>
            </a:r>
            <a:r>
              <a:rPr lang="uk-UA"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ru-RU" sz="5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було</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розроблено</a:t>
            </a:r>
            <a:r>
              <a:rPr lang="ru-RU" sz="5500" dirty="0">
                <a:ln w="11430"/>
                <a:solidFill>
                  <a:srgbClr val="FFFFFF"/>
                </a:solidFill>
                <a:effectLst>
                  <a:outerShdw blurRad="50800" dist="39000" dir="5460000" algn="tl">
                    <a:srgbClr val="000000">
                      <a:alpha val="38000"/>
                    </a:srgbClr>
                  </a:outerShdw>
                </a:effectLst>
                <a:latin typeface="+mn-lt"/>
              </a:rPr>
              <a:t> у </a:t>
            </a:r>
            <a:r>
              <a:rPr lang="ru-RU" sz="5500" dirty="0" err="1">
                <a:ln w="11430"/>
                <a:solidFill>
                  <a:srgbClr val="FFFFFF"/>
                </a:solidFill>
                <a:effectLst>
                  <a:outerShdw blurRad="50800" dist="39000" dir="5460000" algn="tl">
                    <a:srgbClr val="000000">
                      <a:alpha val="38000"/>
                    </a:srgbClr>
                  </a:outerShdw>
                </a:effectLst>
                <a:latin typeface="+mn-lt"/>
              </a:rPr>
              <a:t>Британії</a:t>
            </a:r>
            <a:r>
              <a:rPr lang="ru-RU" sz="5500" dirty="0">
                <a:ln w="11430"/>
                <a:solidFill>
                  <a:srgbClr val="FFFFFF"/>
                </a:solidFill>
                <a:effectLst>
                  <a:outerShdw blurRad="50800" dist="39000" dir="5460000" algn="tl">
                    <a:srgbClr val="000000">
                      <a:alpha val="38000"/>
                    </a:srgbClr>
                  </a:outerShdw>
                </a:effectLst>
                <a:latin typeface="+mn-lt"/>
              </a:rPr>
              <a:t> в </a:t>
            </a:r>
            <a:r>
              <a:rPr lang="ru-RU" sz="5500" dirty="0" err="1">
                <a:ln w="11430"/>
                <a:solidFill>
                  <a:srgbClr val="FFFFFF"/>
                </a:solidFill>
                <a:effectLst>
                  <a:outerShdw blurRad="50800" dist="39000" dir="5460000" algn="tl">
                    <a:srgbClr val="000000">
                      <a:alpha val="38000"/>
                    </a:srgbClr>
                  </a:outerShdw>
                </a:effectLst>
                <a:latin typeface="+mn-lt"/>
              </a:rPr>
              <a:t>другій</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половині</a:t>
            </a:r>
            <a:r>
              <a:rPr lang="ru-RU" sz="5500" dirty="0">
                <a:ln w="11430"/>
                <a:solidFill>
                  <a:srgbClr val="FFFFFF"/>
                </a:solidFill>
                <a:effectLst>
                  <a:outerShdw blurRad="50800" dist="39000" dir="5460000" algn="tl">
                    <a:srgbClr val="000000">
                      <a:alpha val="38000"/>
                    </a:srgbClr>
                  </a:outerShdw>
                </a:effectLst>
                <a:latin typeface="+mn-lt"/>
              </a:rPr>
              <a:t> 80-х </a:t>
            </a:r>
            <a:r>
              <a:rPr lang="ru-RU" sz="5500" dirty="0" err="1">
                <a:ln w="11430"/>
                <a:solidFill>
                  <a:srgbClr val="FFFFFF"/>
                </a:solidFill>
                <a:effectLst>
                  <a:outerShdw blurRad="50800" dist="39000" dir="5460000" algn="tl">
                    <a:srgbClr val="000000">
                      <a:alpha val="38000"/>
                    </a:srgbClr>
                  </a:outerShdw>
                </a:effectLst>
                <a:latin typeface="+mn-lt"/>
              </a:rPr>
              <a:t>років</a:t>
            </a:r>
            <a:r>
              <a:rPr lang="ru-RU" sz="5500" dirty="0">
                <a:ln w="11430"/>
                <a:solidFill>
                  <a:srgbClr val="FFFFFF"/>
                </a:solidFill>
                <a:effectLst>
                  <a:outerShdw blurRad="50800" dist="39000" dir="5460000" algn="tl">
                    <a:srgbClr val="000000">
                      <a:alpha val="38000"/>
                    </a:srgbClr>
                  </a:outerShdw>
                </a:effectLst>
                <a:latin typeface="+mn-lt"/>
              </a:rPr>
              <a:t> як </a:t>
            </a:r>
            <a:r>
              <a:rPr lang="ru-RU" sz="5500" dirty="0" err="1">
                <a:ln w="11430"/>
                <a:solidFill>
                  <a:srgbClr val="FFFFFF"/>
                </a:solidFill>
                <a:effectLst>
                  <a:outerShdw blurRad="50800" dist="39000" dir="5460000" algn="tl">
                    <a:srgbClr val="000000">
                      <a:alpha val="38000"/>
                    </a:srgbClr>
                  </a:outerShdw>
                </a:effectLst>
                <a:latin typeface="+mn-lt"/>
              </a:rPr>
              <a:t>відповідь</a:t>
            </a:r>
            <a:r>
              <a:rPr lang="ru-RU" sz="5500" dirty="0">
                <a:ln w="11430"/>
                <a:solidFill>
                  <a:srgbClr val="FFFFFF"/>
                </a:solidFill>
                <a:effectLst>
                  <a:outerShdw blurRad="50800" dist="39000" dir="5460000" algn="tl">
                    <a:srgbClr val="000000">
                      <a:alpha val="38000"/>
                    </a:srgbClr>
                  </a:outerShdw>
                </a:effectLst>
                <a:latin typeface="+mn-lt"/>
              </a:rPr>
              <a:t> на </a:t>
            </a:r>
            <a:r>
              <a:rPr lang="ru-RU" sz="5500" dirty="0" err="1">
                <a:ln w="11430"/>
                <a:solidFill>
                  <a:srgbClr val="FFFFFF"/>
                </a:solidFill>
                <a:effectLst>
                  <a:outerShdw blurRad="50800" dist="39000" dir="5460000" algn="tl">
                    <a:srgbClr val="000000">
                      <a:alpha val="38000"/>
                    </a:srgbClr>
                  </a:outerShdw>
                </a:effectLst>
                <a:latin typeface="+mn-lt"/>
              </a:rPr>
              <a:t>конфлікти</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між</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поліцією</a:t>
            </a:r>
            <a:r>
              <a:rPr lang="ru-RU" sz="5500" dirty="0">
                <a:ln w="11430"/>
                <a:solidFill>
                  <a:srgbClr val="FFFFFF"/>
                </a:solidFill>
                <a:effectLst>
                  <a:outerShdw blurRad="50800" dist="39000" dir="5460000" algn="tl">
                    <a:srgbClr val="000000">
                      <a:alpha val="38000"/>
                    </a:srgbClr>
                  </a:outerShdw>
                </a:effectLst>
                <a:latin typeface="+mn-lt"/>
              </a:rPr>
              <a:t> та </a:t>
            </a:r>
            <a:r>
              <a:rPr lang="ru-RU" sz="5500" dirty="0" err="1">
                <a:ln w="11430"/>
                <a:solidFill>
                  <a:srgbClr val="FFFFFF"/>
                </a:solidFill>
                <a:effectLst>
                  <a:outerShdw blurRad="50800" dist="39000" dir="5460000" algn="tl">
                    <a:srgbClr val="000000">
                      <a:alpha val="38000"/>
                    </a:srgbClr>
                  </a:outerShdw>
                </a:effectLst>
                <a:latin typeface="+mn-lt"/>
              </a:rPr>
              <a:t>громадянами</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переважно</a:t>
            </a:r>
            <a:r>
              <a:rPr lang="ru-RU" sz="5500" dirty="0">
                <a:ln w="11430"/>
                <a:solidFill>
                  <a:srgbClr val="FFFFFF"/>
                </a:solidFill>
                <a:effectLst>
                  <a:outerShdw blurRad="50800" dist="39000" dir="5460000" algn="tl">
                    <a:srgbClr val="000000">
                      <a:alpha val="38000"/>
                    </a:srgbClr>
                  </a:outerShdw>
                </a:effectLst>
                <a:latin typeface="+mn-lt"/>
              </a:rPr>
              <a:t> не </a:t>
            </a:r>
            <a:r>
              <a:rPr lang="ru-RU" sz="5500" dirty="0" err="1">
                <a:ln w="11430"/>
                <a:solidFill>
                  <a:srgbClr val="FFFFFF"/>
                </a:solidFill>
                <a:effectLst>
                  <a:outerShdw blurRad="50800" dist="39000" dir="5460000" algn="tl">
                    <a:srgbClr val="000000">
                      <a:alpha val="38000"/>
                    </a:srgbClr>
                  </a:outerShdw>
                </a:effectLst>
                <a:latin typeface="+mn-lt"/>
              </a:rPr>
              <a:t>британського</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походження</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Каталізатором</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реформи</a:t>
            </a:r>
            <a:r>
              <a:rPr lang="ru-RU" sz="5500" dirty="0">
                <a:ln w="11430"/>
                <a:solidFill>
                  <a:srgbClr val="FFFFFF"/>
                </a:solidFill>
                <a:effectLst>
                  <a:outerShdw blurRad="50800" dist="39000" dir="5460000" algn="tl">
                    <a:srgbClr val="000000">
                      <a:alpha val="38000"/>
                    </a:srgbClr>
                  </a:outerShdw>
                </a:effectLst>
                <a:latin typeface="+mn-lt"/>
              </a:rPr>
              <a:t> у </a:t>
            </a:r>
            <a:r>
              <a:rPr lang="ru-RU" sz="5500" dirty="0" err="1">
                <a:ln w="11430"/>
                <a:solidFill>
                  <a:srgbClr val="FFFFFF"/>
                </a:solidFill>
                <a:effectLst>
                  <a:outerShdw blurRad="50800" dist="39000" dir="5460000" algn="tl">
                    <a:srgbClr val="000000">
                      <a:alpha val="38000"/>
                    </a:srgbClr>
                  </a:outerShdw>
                </a:effectLst>
                <a:latin typeface="+mn-lt"/>
              </a:rPr>
              <a:t>системі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кримінальної</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юстиції</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зокрема</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затримання</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громадян</a:t>
            </a:r>
            <a:r>
              <a:rPr lang="ru-RU" sz="5500" dirty="0">
                <a:ln w="11430"/>
                <a:solidFill>
                  <a:srgbClr val="FFFFFF"/>
                </a:solidFill>
                <a:effectLst>
                  <a:outerShdw blurRad="50800" dist="39000" dir="5460000" algn="tl">
                    <a:srgbClr val="000000">
                      <a:alpha val="38000"/>
                    </a:srgbClr>
                  </a:outerShdw>
                </a:effectLst>
                <a:latin typeface="+mn-lt"/>
              </a:rPr>
              <a:t> стали </a:t>
            </a:r>
            <a:r>
              <a:rPr lang="ru-RU" sz="5500" dirty="0" err="1">
                <a:ln w="11430"/>
                <a:solidFill>
                  <a:srgbClr val="FFFFFF"/>
                </a:solidFill>
                <a:effectLst>
                  <a:outerShdw blurRad="50800" dist="39000" dir="5460000" algn="tl">
                    <a:srgbClr val="000000">
                      <a:alpha val="38000"/>
                    </a:srgbClr>
                  </a:outerShdw>
                </a:effectLst>
                <a:latin typeface="+mn-lt"/>
              </a:rPr>
              <a:t>масові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заворушення</a:t>
            </a:r>
            <a:r>
              <a:rPr lang="ru-RU" sz="5500" dirty="0">
                <a:ln w="11430"/>
                <a:solidFill>
                  <a:srgbClr val="FFFFFF"/>
                </a:solidFill>
                <a:effectLst>
                  <a:outerShdw blurRad="50800" dist="39000" dir="5460000" algn="tl">
                    <a:srgbClr val="000000">
                      <a:alpha val="38000"/>
                    </a:srgbClr>
                  </a:outerShdw>
                </a:effectLst>
                <a:latin typeface="+mn-lt"/>
              </a:rPr>
              <a:t> у </a:t>
            </a:r>
            <a:r>
              <a:rPr lang="ru-RU" sz="5500" dirty="0" err="1">
                <a:ln w="11430"/>
                <a:solidFill>
                  <a:srgbClr val="FFFFFF"/>
                </a:solidFill>
                <a:effectLst>
                  <a:outerShdw blurRad="50800" dist="39000" dir="5460000" algn="tl">
                    <a:srgbClr val="000000">
                      <a:alpha val="38000"/>
                    </a:srgbClr>
                  </a:outerShdw>
                </a:effectLst>
                <a:latin typeface="+mn-lt"/>
              </a:rPr>
              <a:t>Британії</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які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були</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протягом</a:t>
            </a:r>
            <a:r>
              <a:rPr lang="ru-RU" sz="5500" dirty="0">
                <a:ln w="11430"/>
                <a:solidFill>
                  <a:srgbClr val="FFFFFF"/>
                </a:solidFill>
                <a:effectLst>
                  <a:outerShdw blurRad="50800" dist="39000" dir="5460000" algn="tl">
                    <a:srgbClr val="000000">
                      <a:alpha val="38000"/>
                    </a:srgbClr>
                  </a:outerShdw>
                </a:effectLst>
                <a:latin typeface="+mn-lt"/>
              </a:rPr>
              <a:t> 10-12 </a:t>
            </a:r>
            <a:r>
              <a:rPr lang="ru-RU" sz="5500" dirty="0" err="1">
                <a:ln w="11430"/>
                <a:solidFill>
                  <a:srgbClr val="FFFFFF"/>
                </a:solidFill>
                <a:effectLst>
                  <a:outerShdw blurRad="50800" dist="39000" dir="5460000" algn="tl">
                    <a:srgbClr val="000000">
                      <a:alpha val="38000"/>
                    </a:srgbClr>
                  </a:outerShdw>
                </a:effectLst>
                <a:latin typeface="+mn-lt"/>
              </a:rPr>
              <a:t>квітня</a:t>
            </a:r>
            <a:r>
              <a:rPr lang="ru-RU" sz="5500" dirty="0">
                <a:ln w="11430"/>
                <a:solidFill>
                  <a:srgbClr val="FFFFFF"/>
                </a:solidFill>
                <a:effectLst>
                  <a:outerShdw blurRad="50800" dist="39000" dir="5460000" algn="tl">
                    <a:srgbClr val="000000">
                      <a:alpha val="38000"/>
                    </a:srgbClr>
                  </a:outerShdw>
                </a:effectLst>
                <a:latin typeface="+mn-lt"/>
              </a:rPr>
              <a:t> 1981 року. </a:t>
            </a:r>
            <a:r>
              <a:rPr lang="ru-RU" sz="5500" dirty="0" err="1">
                <a:ln w="11430"/>
                <a:solidFill>
                  <a:srgbClr val="FFFFFF"/>
                </a:solidFill>
                <a:effectLst>
                  <a:outerShdw blurRad="50800" dist="39000" dir="5460000" algn="tl">
                    <a:srgbClr val="000000">
                      <a:alpha val="38000"/>
                    </a:srgbClr>
                  </a:outerShdw>
                </a:effectLst>
                <a:latin typeface="+mn-lt"/>
              </a:rPr>
              <a:t>Найгучніші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відбулись</a:t>
            </a:r>
            <a:r>
              <a:rPr lang="ru-RU" sz="5500" dirty="0">
                <a:ln w="11430"/>
                <a:solidFill>
                  <a:srgbClr val="FFFFFF"/>
                </a:solidFill>
                <a:effectLst>
                  <a:outerShdw blurRad="50800" dist="39000" dir="5460000" algn="tl">
                    <a:srgbClr val="000000">
                      <a:alpha val="38000"/>
                    </a:srgbClr>
                  </a:outerShdw>
                </a:effectLst>
                <a:latin typeface="+mn-lt"/>
              </a:rPr>
              <a:t> у </a:t>
            </a:r>
            <a:r>
              <a:rPr lang="ru-RU" sz="5500" dirty="0" err="1">
                <a:ln w="11430"/>
                <a:solidFill>
                  <a:srgbClr val="FFFFFF"/>
                </a:solidFill>
                <a:effectLst>
                  <a:outerShdw blurRad="50800" dist="39000" dir="5460000" algn="tl">
                    <a:srgbClr val="000000">
                      <a:alpha val="38000"/>
                    </a:srgbClr>
                  </a:outerShdw>
                </a:effectLst>
                <a:latin typeface="+mn-lt"/>
              </a:rPr>
              <a:t>Брікстоні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частині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адміністративного</a:t>
            </a:r>
            <a:r>
              <a:rPr lang="ru-RU" sz="5500" dirty="0">
                <a:ln w="11430"/>
                <a:solidFill>
                  <a:srgbClr val="FFFFFF"/>
                </a:solidFill>
                <a:effectLst>
                  <a:outerShdw blurRad="50800" dist="39000" dir="5460000" algn="tl">
                    <a:srgbClr val="000000">
                      <a:alpha val="38000"/>
                    </a:srgbClr>
                  </a:outerShdw>
                </a:effectLst>
                <a:latin typeface="+mn-lt"/>
              </a:rPr>
              <a:t> району Лондона “</a:t>
            </a:r>
            <a:r>
              <a:rPr lang="ru-RU" sz="5500" dirty="0" err="1">
                <a:ln w="11430"/>
                <a:solidFill>
                  <a:srgbClr val="FFFFFF"/>
                </a:solidFill>
                <a:effectLst>
                  <a:outerShdw blurRad="50800" dist="39000" dir="5460000" algn="tl">
                    <a:srgbClr val="000000">
                      <a:alpha val="38000"/>
                    </a:srgbClr>
                  </a:outerShdw>
                </a:effectLst>
                <a:latin typeface="+mn-lt"/>
              </a:rPr>
              <a:t>Ламбет</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Значну</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частину</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населення</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цього</a:t>
            </a:r>
            <a:r>
              <a:rPr lang="ru-RU" sz="5500" dirty="0">
                <a:ln w="11430"/>
                <a:solidFill>
                  <a:srgbClr val="FFFFFF"/>
                </a:solidFill>
                <a:effectLst>
                  <a:outerShdw blurRad="50800" dist="39000" dir="5460000" algn="tl">
                    <a:srgbClr val="000000">
                      <a:alpha val="38000"/>
                    </a:srgbClr>
                  </a:outerShdw>
                </a:effectLst>
                <a:latin typeface="+mn-lt"/>
              </a:rPr>
              <a:t> району </a:t>
            </a:r>
            <a:r>
              <a:rPr lang="ru-RU" sz="5500" dirty="0" err="1">
                <a:ln w="11430"/>
                <a:solidFill>
                  <a:srgbClr val="FFFFFF"/>
                </a:solidFill>
                <a:effectLst>
                  <a:outerShdw blurRad="50800" dist="39000" dir="5460000" algn="tl">
                    <a:srgbClr val="000000">
                      <a:alpha val="38000"/>
                    </a:srgbClr>
                  </a:outerShdw>
                </a:effectLst>
                <a:latin typeface="+mn-lt"/>
              </a:rPr>
              <a:t>складали</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темношкірі</a:t>
            </a:r>
            <a:r>
              <a:rPr lang="ru-RU" sz="5500" dirty="0">
                <a:ln w="11430"/>
                <a:solidFill>
                  <a:srgbClr val="FFFFFF"/>
                </a:solidFill>
                <a:effectLst>
                  <a:outerShdw blurRad="50800" dist="39000" dir="5460000" algn="tl">
                    <a:srgbClr val="000000">
                      <a:alpha val="38000"/>
                    </a:srgbClr>
                  </a:outerShdw>
                </a:effectLst>
                <a:latin typeface="+mn-lt"/>
              </a:rPr>
              <a:t> люди </a:t>
            </a:r>
            <a:r>
              <a:rPr lang="ru-RU" sz="5500" dirty="0" err="1">
                <a:ln w="11430"/>
                <a:solidFill>
                  <a:srgbClr val="FFFFFF"/>
                </a:solidFill>
                <a:effectLst>
                  <a:outerShdw blurRad="50800" dist="39000" dir="5460000" algn="tl">
                    <a:srgbClr val="000000">
                      <a:alpha val="38000"/>
                    </a:srgbClr>
                  </a:outerShdw>
                </a:effectLst>
                <a:latin typeface="+mn-lt"/>
              </a:rPr>
              <a:t>африканського</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походження</a:t>
            </a:r>
            <a:r>
              <a:rPr lang="ru-RU" sz="5500" dirty="0">
                <a:ln w="11430"/>
                <a:solidFill>
                  <a:srgbClr val="FFFFFF"/>
                </a:solidFill>
                <a:effectLst>
                  <a:outerShdw blurRad="50800" dist="39000" dir="5460000" algn="tl">
                    <a:srgbClr val="000000">
                      <a:alpha val="38000"/>
                    </a:srgbClr>
                  </a:outerShdw>
                </a:effectLst>
                <a:latin typeface="+mn-lt"/>
              </a:rPr>
              <a:t> та </a:t>
            </a:r>
            <a:r>
              <a:rPr lang="ru-RU" sz="5500" dirty="0" err="1">
                <a:ln w="11430"/>
                <a:solidFill>
                  <a:srgbClr val="FFFFFF"/>
                </a:solidFill>
                <a:effectLst>
                  <a:outerShdw blurRad="50800" dist="39000" dir="5460000" algn="tl">
                    <a:srgbClr val="000000">
                      <a:alpha val="38000"/>
                    </a:srgbClr>
                  </a:outerShdw>
                </a:effectLst>
                <a:latin typeface="+mn-lt"/>
              </a:rPr>
              <a:t>вихідці</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із</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країн</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карибського</a:t>
            </a:r>
            <a:r>
              <a:rPr lang="ru-RU" sz="5500" dirty="0">
                <a:ln w="11430"/>
                <a:solidFill>
                  <a:srgbClr val="FFFFFF"/>
                </a:solidFill>
                <a:effectLst>
                  <a:outerShdw blurRad="50800" dist="39000" dir="5460000" algn="tl">
                    <a:srgbClr val="000000">
                      <a:alpha val="38000"/>
                    </a:srgbClr>
                  </a:outerShdw>
                </a:effectLst>
                <a:latin typeface="+mn-lt"/>
              </a:rPr>
              <a:t> </a:t>
            </a:r>
            <a:r>
              <a:rPr lang="ru-RU" sz="5500" dirty="0" err="1">
                <a:ln w="11430"/>
                <a:solidFill>
                  <a:srgbClr val="FFFFFF"/>
                </a:solidFill>
                <a:effectLst>
                  <a:outerShdw blurRad="50800" dist="39000" dir="5460000" algn="tl">
                    <a:srgbClr val="000000">
                      <a:alpha val="38000"/>
                    </a:srgbClr>
                  </a:outerShdw>
                </a:effectLst>
                <a:latin typeface="+mn-lt"/>
              </a:rPr>
              <a:t>басейну</a:t>
            </a:r>
            <a:r>
              <a:rPr lang="ru-RU" sz="5500" dirty="0">
                <a:ln w="11430"/>
                <a:solidFill>
                  <a:srgbClr val="FFFFFF"/>
                </a:solidFill>
                <a:effectLst>
                  <a:outerShdw blurRad="50800" dist="39000" dir="5460000" algn="tl">
                    <a:srgbClr val="000000">
                      <a:alpha val="38000"/>
                    </a:srgbClr>
                  </a:outerShdw>
                </a:effectLst>
                <a:latin typeface="+mn-lt"/>
              </a:rPr>
              <a:t> </a:t>
            </a:r>
            <a:r>
              <a:rPr lang="uk-UA" sz="5500" u="sng" dirty="0">
                <a:ln w="11430"/>
                <a:solidFill>
                  <a:srgbClr val="FFFFFF"/>
                </a:solidFill>
                <a:effectLst>
                  <a:outerShdw blurRad="50800" dist="39000" dir="5460000" algn="tl">
                    <a:srgbClr val="000000">
                      <a:alpha val="38000"/>
                    </a:srgbClr>
                  </a:outerShdw>
                </a:effectLst>
                <a:latin typeface="+mn-lt"/>
                <a:hlinkClick r:id="rId5"/>
              </a:rPr>
              <a:t>https://lb.ua/blog/custody_records/468242_yak_protesti_velikiy_britanii.html</a:t>
            </a:r>
            <a:endParaRPr lang="ru-RU" sz="5500" dirty="0">
              <a:ln w="11430"/>
              <a:solidFill>
                <a:srgbClr val="FFFFFF"/>
              </a:solidFill>
              <a:effectLst>
                <a:outerShdw blurRad="50800" dist="39000" dir="5460000" algn="tl">
                  <a:srgbClr val="000000">
                    <a:alpha val="38000"/>
                  </a:srgbClr>
                </a:outerShdw>
              </a:effectLst>
              <a:latin typeface="+mn-lt"/>
            </a:endParaRPr>
          </a:p>
          <a:p>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7445829" y="1476103"/>
            <a:ext cx="4493480" cy="3371695"/>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7</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0" y="888274"/>
            <a:ext cx="7589520" cy="5368836"/>
          </a:xfrm>
        </p:spPr>
        <p:txBody>
          <a:bodyPr>
            <a:normAutofit lnSpcReduction="10000"/>
          </a:bodyPr>
          <a:lstStyle/>
          <a:p>
            <a:pPr algn="l">
              <a:buNone/>
            </a:pPr>
            <a:r>
              <a:rPr lang="ru-RU" sz="3000" dirty="0">
                <a:solidFill>
                  <a:srgbClr val="FFFFFF"/>
                </a:solidFill>
                <a:latin typeface="+mn-lt"/>
              </a:rPr>
              <a:t>   До </a:t>
            </a:r>
            <a:r>
              <a:rPr lang="uk-UA" sz="3000" dirty="0">
                <a:solidFill>
                  <a:srgbClr val="FFFFFF"/>
                </a:solidFill>
                <a:latin typeface="+mn-lt"/>
              </a:rPr>
              <a:t>інформаційно-телекомунікаційної системи «Інформаційний портал Національної поліції України» </a:t>
            </a:r>
            <a:r>
              <a:rPr lang="ru-RU" sz="3000" dirty="0" err="1">
                <a:solidFill>
                  <a:srgbClr val="FFFFFF"/>
                </a:solidFill>
                <a:latin typeface="+mn-lt"/>
              </a:rPr>
              <a:t>ін</a:t>
            </a:r>
            <a:r>
              <a:rPr lang="uk-UA" sz="3000" dirty="0">
                <a:solidFill>
                  <a:srgbClr val="FFFFFF"/>
                </a:solidFill>
                <a:latin typeface="+mn-lt"/>
              </a:rPr>
              <a:t>формаційну підсистему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CUSTODY RECORDS</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Semibold" panose="020B0702040204020203" pitchFamily="34" charset="0"/>
                <a:cs typeface="Segoe UI Semibold" panose="020B0702040204020203" pitchFamily="34" charset="0"/>
              </a:rPr>
              <a:t>» </a:t>
            </a:r>
            <a:r>
              <a:rPr lang="uk-UA" sz="3000" dirty="0">
                <a:solidFill>
                  <a:srgbClr val="FFFFFF"/>
                </a:solidFill>
                <a:latin typeface="+mn-lt"/>
              </a:rPr>
              <a:t>було впроваджено </a:t>
            </a:r>
            <a:r>
              <a:rPr lang="uk-UA" sz="3000" dirty="0">
                <a:solidFill>
                  <a:srgbClr val="FF0000"/>
                </a:solidFill>
                <a:latin typeface="+mn-lt"/>
              </a:rPr>
              <a:t>Управлінням забезпечення прав людини Національної поліції України </a:t>
            </a:r>
            <a:r>
              <a:rPr lang="uk-UA" sz="3000" dirty="0">
                <a:solidFill>
                  <a:srgbClr val="FFFFFF"/>
                </a:solidFill>
                <a:latin typeface="+mn-lt"/>
              </a:rPr>
              <a:t>на виконання Плану заходів з реалізації Національної стратегії у сфері прав людини на період до 2020 року та з урахуванням міжнародного досвіду поліцейської діяльності у сфері дотримання прав і свобод людини під час перебування в місцях несвободи [7].  </a:t>
            </a:r>
            <a:endParaRPr lang="ru-RU" sz="3000" dirty="0">
              <a:solidFill>
                <a:srgbClr val="FFFFFF"/>
              </a:solidFill>
              <a:latin typeface="+mn-lt"/>
            </a:endParaRPr>
          </a:p>
          <a:p>
            <a:endParaRPr lang="ru-RU" sz="4800" dirty="0">
              <a:solidFill>
                <a:srgbClr val="FFFFFF"/>
              </a:solidFill>
            </a:endParaRPr>
          </a:p>
          <a:p>
            <a:endParaRPr lang="ru-RU" b="1" dirty="0">
              <a:ln w="11430"/>
              <a:solidFill>
                <a:srgbClr val="FFFFFF"/>
              </a:solidFill>
              <a:effectLst>
                <a:outerShdw blurRad="50800" dist="39000" dir="5460000" algn="tl">
                  <a:srgbClr val="000000">
                    <a:alpha val="38000"/>
                  </a:srgbClr>
                </a:outerShdw>
              </a:effectLst>
            </a:endParaRPr>
          </a:p>
          <a:p>
            <a:endParaRPr lang="ru-RU" dirty="0">
              <a:solidFill>
                <a:srgbClr val="FFFFFF"/>
              </a:solidFill>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8</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Текст 15"/>
          <p:cNvSpPr>
            <a:spLocks noGrp="1"/>
          </p:cNvSpPr>
          <p:nvPr>
            <p:ph type="body" sz="quarter" idx="19"/>
          </p:nvPr>
        </p:nvSpPr>
        <p:spPr>
          <a:xfrm>
            <a:off x="-1" y="457200"/>
            <a:ext cx="11756571" cy="5799910"/>
          </a:xfrm>
        </p:spPr>
        <p:txBody>
          <a:bodyPr>
            <a:normAutofit fontScale="2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buNone/>
            </a:pPr>
            <a:r>
              <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Нову</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електронну</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систему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обліку</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та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відеоспостереження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a:ln w="11430"/>
                <a:solidFill>
                  <a:srgbClr val="FF0000"/>
                </a:solidFill>
                <a:effectLst>
                  <a:outerShdw blurRad="50800" dist="39000" dir="5460000" algn="tl">
                    <a:srgbClr val="000000">
                      <a:alpha val="38000"/>
                    </a:srgbClr>
                  </a:outerShdw>
                </a:effectLst>
                <a:latin typeface="+mn-lt"/>
              </a:rPr>
              <a:t>«</a:t>
            </a:r>
            <a:r>
              <a:rPr lang="en-US" sz="9600" b="1" dirty="0">
                <a:ln w="11430"/>
                <a:solidFill>
                  <a:srgbClr val="FF0000"/>
                </a:solidFill>
                <a:effectLst>
                  <a:outerShdw blurRad="50800" dist="39000" dir="5460000" algn="tl">
                    <a:srgbClr val="000000">
                      <a:alpha val="38000"/>
                    </a:srgbClr>
                  </a:outerShdw>
                </a:effectLst>
                <a:latin typeface="+mn-lt"/>
              </a:rPr>
              <a:t>Custody Records»</a:t>
            </a:r>
            <a:r>
              <a:rPr lang="uk-UA" sz="9600" b="1" dirty="0">
                <a:ln w="11430"/>
                <a:solidFill>
                  <a:schemeClr val="tx1">
                    <a:lumMod val="20000"/>
                    <a:lumOff val="80000"/>
                  </a:schemeClr>
                </a:solidFill>
                <a:effectLst>
                  <a:outerShdw blurRad="50800" dist="39000" dir="5460000" algn="tl">
                    <a:srgbClr val="000000">
                      <a:alpha val="38000"/>
                    </a:srgbClr>
                  </a:outerShdw>
                </a:effectLst>
                <a:latin typeface="+mn-lt"/>
              </a:rPr>
              <a:t> було запроваджено 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метою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забезпечення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гарантій</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базових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прав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затриманих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та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унеможливлення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безпідставних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звинувачень</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діяльності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Національної</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поліції</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України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a:t>
            </a:r>
            <a:endParaRPr lang="en-US" sz="9600" b="1" dirty="0">
              <a:ln w="11430"/>
              <a:solidFill>
                <a:schemeClr val="tx1">
                  <a:lumMod val="20000"/>
                  <a:lumOff val="80000"/>
                </a:schemeClr>
              </a:solidFill>
              <a:effectLst>
                <a:outerShdw blurRad="50800" dist="39000" dir="5460000" algn="tl">
                  <a:srgbClr val="000000">
                    <a:alpha val="38000"/>
                  </a:srgbClr>
                </a:outerShdw>
              </a:effectLst>
              <a:latin typeface="+mn-lt"/>
            </a:endParaRPr>
          </a:p>
          <a:p>
            <a:pPr algn="l">
              <a:buNone/>
            </a:pP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Система «</a:t>
            </a:r>
            <a:r>
              <a:rPr lang="en-US" sz="9600" b="1" dirty="0">
                <a:ln w="11430"/>
                <a:solidFill>
                  <a:schemeClr val="tx1">
                    <a:lumMod val="20000"/>
                    <a:lumOff val="80000"/>
                  </a:schemeClr>
                </a:solidFill>
                <a:effectLst>
                  <a:outerShdw blurRad="50800" dist="39000" dir="5460000" algn="tl">
                    <a:srgbClr val="000000">
                      <a:alpha val="38000"/>
                    </a:srgbClr>
                  </a:outerShdw>
                </a:effectLst>
                <a:latin typeface="+mn-lt"/>
              </a:rPr>
              <a:t>Custody Records»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має</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забезпечувати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rgbClr val="FF0000"/>
                </a:solidFill>
                <a:effectLst>
                  <a:outerShdw blurRad="50800" dist="39000" dir="5460000" algn="tl">
                    <a:srgbClr val="000000">
                      <a:alpha val="38000"/>
                    </a:srgbClr>
                  </a:outerShdw>
                </a:effectLst>
                <a:latin typeface="+mn-lt"/>
              </a:rPr>
              <a:t>фіксацію</a:t>
            </a:r>
            <a:r>
              <a:rPr lang="ru-RU" sz="9600" b="1" dirty="0">
                <a:ln w="11430"/>
                <a:solidFill>
                  <a:srgbClr val="FF0000"/>
                </a:solidFill>
                <a:effectLst>
                  <a:outerShdw blurRad="50800" dist="39000" dir="5460000" algn="tl">
                    <a:srgbClr val="000000">
                      <a:alpha val="38000"/>
                    </a:srgbClr>
                  </a:outerShdw>
                </a:effectLst>
                <a:latin typeface="+mn-lt"/>
              </a:rPr>
              <a:t> </a:t>
            </a:r>
            <a:r>
              <a:rPr lang="ru-RU" sz="9600" b="1" dirty="0" err="1">
                <a:ln w="11430"/>
                <a:solidFill>
                  <a:srgbClr val="FF0000"/>
                </a:solidFill>
                <a:effectLst>
                  <a:outerShdw blurRad="50800" dist="39000" dir="5460000" algn="tl">
                    <a:srgbClr val="000000">
                      <a:alpha val="38000"/>
                    </a:srgbClr>
                  </a:outerShdw>
                </a:effectLst>
                <a:latin typeface="+mn-lt"/>
              </a:rPr>
              <a:t>усіх</a:t>
            </a:r>
            <a:r>
              <a:rPr lang="ru-RU" sz="9600" b="1" dirty="0">
                <a:ln w="11430"/>
                <a:solidFill>
                  <a:srgbClr val="FF0000"/>
                </a:solidFill>
                <a:effectLst>
                  <a:outerShdw blurRad="50800" dist="39000" dir="5460000" algn="tl">
                    <a:srgbClr val="000000">
                      <a:alpha val="38000"/>
                    </a:srgbClr>
                  </a:outerShdw>
                </a:effectLst>
                <a:latin typeface="+mn-lt"/>
              </a:rPr>
              <a:t> </a:t>
            </a:r>
            <a:r>
              <a:rPr lang="ru-RU" sz="9600" b="1" dirty="0" err="1">
                <a:ln w="11430"/>
                <a:solidFill>
                  <a:srgbClr val="FF0000"/>
                </a:solidFill>
                <a:effectLst>
                  <a:outerShdw blurRad="50800" dist="39000" dir="5460000" algn="tl">
                    <a:srgbClr val="000000">
                      <a:alpha val="38000"/>
                    </a:srgbClr>
                  </a:outerShdw>
                </a:effectLst>
                <a:latin typeface="+mn-lt"/>
              </a:rPr>
              <a:t>дій</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які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відбуваються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із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затриманими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особами, в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такий</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проміжок</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часу: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моменту фактичного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затримання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до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обрання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судом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запобіжного</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заходу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направлення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особи до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слідчого</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ізолятора</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або</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до</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звільнення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особи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під</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варти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p>
          <a:p>
            <a:pPr algn="l">
              <a:buNone/>
            </a:pP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На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першому</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етапі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до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запровадження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системи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en-US" sz="9600" b="1" dirty="0">
                <a:ln w="11430"/>
                <a:solidFill>
                  <a:schemeClr val="tx1">
                    <a:lumMod val="20000"/>
                    <a:lumOff val="80000"/>
                  </a:schemeClr>
                </a:solidFill>
                <a:effectLst>
                  <a:outerShdw blurRad="50800" dist="39000" dir="5460000" algn="tl">
                    <a:srgbClr val="000000">
                      <a:alpha val="38000"/>
                    </a:srgbClr>
                  </a:outerShdw>
                </a:effectLst>
                <a:latin typeface="+mn-lt"/>
              </a:rPr>
              <a:t>Custody Records» </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роботі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всіх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підрозділів</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Національної</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поліції</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ця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система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впроваджується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діяльності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ІТТ. </a:t>
            </a:r>
          </a:p>
          <a:p>
            <a:pPr algn="l">
              <a:buNone/>
            </a:pP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Завдяки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системі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en-US" sz="9600" b="1" dirty="0">
                <a:ln w="11430"/>
                <a:solidFill>
                  <a:schemeClr val="tx1">
                    <a:lumMod val="20000"/>
                    <a:lumOff val="80000"/>
                  </a:schemeClr>
                </a:solidFill>
                <a:effectLst>
                  <a:outerShdw blurRad="50800" dist="39000" dir="5460000" algn="tl">
                    <a:srgbClr val="000000">
                      <a:alpha val="38000"/>
                    </a:srgbClr>
                  </a:outerShdw>
                </a:effectLst>
                <a:latin typeface="+mn-lt"/>
              </a:rPr>
              <a:t>Custody Records» </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діяльності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ІТТ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створюється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новий</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підхід</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у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ставленні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до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затриманих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осіб</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як до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клієнтів</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спецустанови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 ІТТ. Персонал ІТТ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виконує</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визначені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законодавством</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обов’язки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зокрема</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забезпечує</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безпечне</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перебування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належні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умови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тримання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харчування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дотриманням</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основоположних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прав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людини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та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процесуальних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гарантій</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передбачених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як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законодавством</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України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так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міжнародними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стандартами. </a:t>
            </a:r>
          </a:p>
          <a:p>
            <a:pPr algn="l">
              <a:buNone/>
            </a:pP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Інспектор</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повинен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опитувати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клієнтів</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про стан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їх</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здоров’я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про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обставини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які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відбувалися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людьми до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поміщення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в ІТТ.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Наприклад</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чи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мав</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клієнт</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конфіденційну</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зустріч</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із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адвокатом,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чи</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співпадають</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відомості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про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фактичне</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місце</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та час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затримання</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із</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тим</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що</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зазначено</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в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протоколі</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r>
              <a:rPr lang="ru-RU" sz="9600" b="1" dirty="0" err="1">
                <a:ln w="11430"/>
                <a:solidFill>
                  <a:schemeClr val="tx1">
                    <a:lumMod val="20000"/>
                    <a:lumOff val="80000"/>
                  </a:schemeClr>
                </a:solidFill>
                <a:effectLst>
                  <a:outerShdw blurRad="50800" dist="39000" dir="5460000" algn="tl">
                    <a:srgbClr val="000000">
                      <a:alpha val="38000"/>
                    </a:srgbClr>
                  </a:outerShdw>
                </a:effectLst>
                <a:latin typeface="+mn-lt"/>
              </a:rPr>
              <a:t>тощо</a:t>
            </a:r>
            <a:r>
              <a:rPr lang="ru-RU" sz="9600" b="1" dirty="0">
                <a:ln w="11430"/>
                <a:solidFill>
                  <a:schemeClr val="tx1">
                    <a:lumMod val="20000"/>
                    <a:lumOff val="80000"/>
                  </a:schemeClr>
                </a:solidFill>
                <a:effectLst>
                  <a:outerShdw blurRad="50800" dist="39000" dir="5460000" algn="tl">
                    <a:srgbClr val="000000">
                      <a:alpha val="38000"/>
                    </a:srgbClr>
                  </a:outerShdw>
                </a:effectLst>
                <a:latin typeface="+mn-lt"/>
              </a:rPr>
              <a:t>. </a:t>
            </a:r>
          </a:p>
          <a:p>
            <a:pPr>
              <a:buNone/>
            </a:pP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9</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457200" y="171553"/>
            <a:ext cx="11181806" cy="6494085"/>
          </a:xfrm>
          <a:prstGeom prst="rect">
            <a:avLst/>
          </a:prstGeom>
        </p:spPr>
        <p:txBody>
          <a:bodyPr wrap="square">
            <a:spAutoFit/>
          </a:bodyPr>
          <a:lstStyle/>
          <a:p>
            <a:pPr algn="ctr"/>
            <a:r>
              <a:rPr lang="ru-RU" sz="3200" b="1" dirty="0" err="1"/>
              <a:t>Основні</a:t>
            </a:r>
            <a:r>
              <a:rPr lang="ru-RU" sz="3200" b="1" dirty="0"/>
              <a:t> </a:t>
            </a:r>
            <a:r>
              <a:rPr lang="ru-RU" sz="3200" b="1" dirty="0" err="1"/>
              <a:t>завдання</a:t>
            </a:r>
            <a:r>
              <a:rPr lang="ru-RU" sz="3200" b="1" dirty="0"/>
              <a:t> </a:t>
            </a:r>
            <a:r>
              <a:rPr lang="ru-RU" sz="3200" b="1" dirty="0" err="1"/>
              <a:t>системи</a:t>
            </a:r>
            <a:r>
              <a:rPr lang="ru-RU" sz="3200" b="1" dirty="0"/>
              <a:t> «</a:t>
            </a:r>
            <a:r>
              <a:rPr lang="en-US" sz="3200" b="1" dirty="0"/>
              <a:t>Custody Records» </a:t>
            </a:r>
            <a:r>
              <a:rPr lang="ru-RU" sz="3200" b="1" dirty="0"/>
              <a:t>на </a:t>
            </a:r>
            <a:r>
              <a:rPr lang="ru-RU" sz="3200" b="1" dirty="0" err="1"/>
              <a:t>рівні</a:t>
            </a:r>
            <a:r>
              <a:rPr lang="ru-RU" sz="3200" b="1" dirty="0"/>
              <a:t> ІТТ </a:t>
            </a:r>
          </a:p>
          <a:p>
            <a:endParaRPr lang="ru-RU" sz="3200" b="1" dirty="0"/>
          </a:p>
          <a:p>
            <a:r>
              <a:rPr lang="ru-RU" sz="3200" dirty="0">
                <a:solidFill>
                  <a:schemeClr val="tx1">
                    <a:lumMod val="20000"/>
                    <a:lumOff val="80000"/>
                  </a:schemeClr>
                </a:solidFill>
              </a:rPr>
              <a:t>1. </a:t>
            </a:r>
            <a:r>
              <a:rPr lang="ru-RU" sz="3200" dirty="0" err="1">
                <a:solidFill>
                  <a:schemeClr val="tx1">
                    <a:lumMod val="20000"/>
                    <a:lumOff val="80000"/>
                  </a:schemeClr>
                </a:solidFill>
              </a:rPr>
              <a:t>Покращення</a:t>
            </a:r>
            <a:r>
              <a:rPr lang="ru-RU" sz="3200" dirty="0">
                <a:solidFill>
                  <a:schemeClr val="tx1">
                    <a:lumMod val="20000"/>
                    <a:lumOff val="80000"/>
                  </a:schemeClr>
                </a:solidFill>
              </a:rPr>
              <a:t> </a:t>
            </a:r>
            <a:r>
              <a:rPr lang="ru-RU" sz="3200" dirty="0" err="1">
                <a:solidFill>
                  <a:schemeClr val="tx1">
                    <a:lumMod val="20000"/>
                    <a:lumOff val="80000"/>
                  </a:schemeClr>
                </a:solidFill>
              </a:rPr>
              <a:t>стандартів</a:t>
            </a:r>
            <a:r>
              <a:rPr lang="ru-RU" sz="3200" dirty="0">
                <a:solidFill>
                  <a:schemeClr val="tx1">
                    <a:lumMod val="20000"/>
                    <a:lumOff val="80000"/>
                  </a:schemeClr>
                </a:solidFill>
              </a:rPr>
              <a:t> </a:t>
            </a:r>
            <a:r>
              <a:rPr lang="ru-RU" sz="3200" dirty="0" err="1">
                <a:solidFill>
                  <a:schemeClr val="tx1">
                    <a:lumMod val="20000"/>
                    <a:lumOff val="80000"/>
                  </a:schemeClr>
                </a:solidFill>
              </a:rPr>
              <a:t>захисту</a:t>
            </a:r>
            <a:r>
              <a:rPr lang="ru-RU" sz="3200" dirty="0">
                <a:solidFill>
                  <a:schemeClr val="tx1">
                    <a:lumMod val="20000"/>
                    <a:lumOff val="80000"/>
                  </a:schemeClr>
                </a:solidFill>
              </a:rPr>
              <a:t> прав </a:t>
            </a:r>
            <a:r>
              <a:rPr lang="ru-RU" sz="3200" dirty="0" err="1">
                <a:solidFill>
                  <a:schemeClr val="tx1">
                    <a:lumMod val="20000"/>
                    <a:lumOff val="80000"/>
                  </a:schemeClr>
                </a:solidFill>
              </a:rPr>
              <a:t>затриманих</a:t>
            </a:r>
            <a:r>
              <a:rPr lang="ru-RU" sz="3200" dirty="0">
                <a:solidFill>
                  <a:schemeClr val="tx1">
                    <a:lumMod val="20000"/>
                    <a:lumOff val="80000"/>
                  </a:schemeClr>
                </a:solidFill>
              </a:rPr>
              <a:t> </a:t>
            </a:r>
            <a:r>
              <a:rPr lang="ru-RU" sz="3200" dirty="0" err="1">
                <a:solidFill>
                  <a:schemeClr val="tx1">
                    <a:lumMod val="20000"/>
                    <a:lumOff val="80000"/>
                  </a:schemeClr>
                </a:solidFill>
              </a:rPr>
              <a:t>осіб</a:t>
            </a:r>
            <a:r>
              <a:rPr lang="ru-RU" sz="3200" dirty="0">
                <a:solidFill>
                  <a:schemeClr val="tx1">
                    <a:lumMod val="20000"/>
                    <a:lumOff val="80000"/>
                  </a:schemeClr>
                </a:solidFill>
              </a:rPr>
              <a:t> </a:t>
            </a:r>
            <a:r>
              <a:rPr lang="ru-RU" sz="3200" dirty="0" err="1">
                <a:solidFill>
                  <a:schemeClr val="tx1">
                    <a:lumMod val="20000"/>
                    <a:lumOff val="80000"/>
                  </a:schemeClr>
                </a:solidFill>
              </a:rPr>
              <a:t>внаслідок</a:t>
            </a:r>
            <a:r>
              <a:rPr lang="ru-RU" sz="3200" dirty="0">
                <a:solidFill>
                  <a:schemeClr val="tx1">
                    <a:lumMod val="20000"/>
                    <a:lumOff val="80000"/>
                  </a:schemeClr>
                </a:solidFill>
              </a:rPr>
              <a:t> </a:t>
            </a:r>
            <a:r>
              <a:rPr lang="ru-RU" sz="3200" dirty="0" err="1">
                <a:solidFill>
                  <a:schemeClr val="tx1">
                    <a:lumMod val="20000"/>
                    <a:lumOff val="80000"/>
                  </a:schemeClr>
                </a:solidFill>
              </a:rPr>
              <a:t>запровадження</a:t>
            </a:r>
            <a:r>
              <a:rPr lang="ru-RU" sz="3200" dirty="0">
                <a:solidFill>
                  <a:schemeClr val="tx1">
                    <a:lumMod val="20000"/>
                    <a:lumOff val="80000"/>
                  </a:schemeClr>
                </a:solidFill>
              </a:rPr>
              <a:t>: </a:t>
            </a:r>
          </a:p>
          <a:p>
            <a:pPr>
              <a:buFont typeface="Arial" pitchFamily="34" charset="0"/>
              <a:buChar char="•"/>
            </a:pPr>
            <a:r>
              <a:rPr lang="ru-RU" sz="3200" dirty="0">
                <a:solidFill>
                  <a:schemeClr val="tx1">
                    <a:lumMod val="20000"/>
                    <a:lumOff val="80000"/>
                  </a:schemeClr>
                </a:solidFill>
              </a:rPr>
              <a:t> </a:t>
            </a:r>
            <a:r>
              <a:rPr lang="ru-RU" sz="3200" dirty="0" err="1">
                <a:solidFill>
                  <a:schemeClr val="tx1">
                    <a:lumMod val="20000"/>
                    <a:lumOff val="80000"/>
                  </a:schemeClr>
                </a:solidFill>
              </a:rPr>
              <a:t>обов’язкового</a:t>
            </a:r>
            <a:r>
              <a:rPr lang="ru-RU" sz="3200" dirty="0">
                <a:solidFill>
                  <a:schemeClr val="tx1">
                    <a:lumMod val="20000"/>
                    <a:lumOff val="80000"/>
                  </a:schemeClr>
                </a:solidFill>
              </a:rPr>
              <a:t> </a:t>
            </a:r>
            <a:r>
              <a:rPr lang="ru-RU" sz="3200" dirty="0" err="1">
                <a:solidFill>
                  <a:srgbClr val="FF0000"/>
                </a:solidFill>
              </a:rPr>
              <a:t>інтерв’ю</a:t>
            </a:r>
            <a:r>
              <a:rPr lang="ru-RU" sz="3200" dirty="0">
                <a:solidFill>
                  <a:schemeClr val="tx1">
                    <a:lumMod val="20000"/>
                    <a:lumOff val="80000"/>
                  </a:schemeClr>
                </a:solidFill>
              </a:rPr>
              <a:t> при </a:t>
            </a:r>
            <a:r>
              <a:rPr lang="ru-RU" sz="3200" dirty="0" err="1">
                <a:solidFill>
                  <a:schemeClr val="tx1">
                    <a:lumMod val="20000"/>
                    <a:lumOff val="80000"/>
                  </a:schemeClr>
                </a:solidFill>
              </a:rPr>
              <a:t>доставленні</a:t>
            </a:r>
            <a:r>
              <a:rPr lang="ru-RU" sz="3200" dirty="0">
                <a:solidFill>
                  <a:schemeClr val="tx1">
                    <a:lumMod val="20000"/>
                    <a:lumOff val="80000"/>
                  </a:schemeClr>
                </a:solidFill>
              </a:rPr>
              <a:t> до ІТТ; </a:t>
            </a:r>
          </a:p>
          <a:p>
            <a:pPr>
              <a:buFont typeface="Arial" pitchFamily="34" charset="0"/>
              <a:buChar char="•"/>
            </a:pPr>
            <a:r>
              <a:rPr lang="ru-RU" sz="3200" dirty="0">
                <a:solidFill>
                  <a:schemeClr val="tx1">
                    <a:lumMod val="20000"/>
                    <a:lumOff val="80000"/>
                  </a:schemeClr>
                </a:solidFill>
              </a:rPr>
              <a:t> </a:t>
            </a:r>
            <a:r>
              <a:rPr lang="ru-RU" sz="3200" dirty="0" err="1">
                <a:solidFill>
                  <a:schemeClr val="tx1">
                    <a:lumMod val="20000"/>
                    <a:lumOff val="80000"/>
                  </a:schemeClr>
                </a:solidFill>
              </a:rPr>
              <a:t>електронної</a:t>
            </a:r>
            <a:r>
              <a:rPr lang="ru-RU" sz="3200" dirty="0">
                <a:solidFill>
                  <a:schemeClr val="tx1">
                    <a:lumMod val="20000"/>
                    <a:lumOff val="80000"/>
                  </a:schemeClr>
                </a:solidFill>
              </a:rPr>
              <a:t> </a:t>
            </a:r>
            <a:r>
              <a:rPr lang="ru-RU" sz="3200" dirty="0" err="1">
                <a:solidFill>
                  <a:srgbClr val="FF0000"/>
                </a:solidFill>
              </a:rPr>
              <a:t>фіксації</a:t>
            </a:r>
            <a:r>
              <a:rPr lang="ru-RU" sz="3200" dirty="0">
                <a:solidFill>
                  <a:srgbClr val="FF0000"/>
                </a:solidFill>
              </a:rPr>
              <a:t> </a:t>
            </a:r>
            <a:r>
              <a:rPr lang="ru-RU" sz="3200" dirty="0" err="1">
                <a:solidFill>
                  <a:srgbClr val="FF0000"/>
                </a:solidFill>
              </a:rPr>
              <a:t>усіх</a:t>
            </a:r>
            <a:r>
              <a:rPr lang="ru-RU" sz="3200" dirty="0">
                <a:solidFill>
                  <a:srgbClr val="FF0000"/>
                </a:solidFill>
              </a:rPr>
              <a:t> </a:t>
            </a:r>
            <a:r>
              <a:rPr lang="ru-RU" sz="3200" dirty="0" err="1">
                <a:solidFill>
                  <a:srgbClr val="FF0000"/>
                </a:solidFill>
              </a:rPr>
              <a:t>дій</a:t>
            </a:r>
            <a:r>
              <a:rPr lang="ru-RU" sz="3200" dirty="0">
                <a:solidFill>
                  <a:srgbClr val="FF0000"/>
                </a:solidFill>
              </a:rPr>
              <a:t> </a:t>
            </a:r>
            <a:r>
              <a:rPr lang="ru-RU" sz="3200" dirty="0" err="1">
                <a:solidFill>
                  <a:schemeClr val="tx1">
                    <a:lumMod val="20000"/>
                    <a:lumOff val="80000"/>
                  </a:schemeClr>
                </a:solidFill>
              </a:rPr>
              <a:t>щодо</a:t>
            </a:r>
            <a:r>
              <a:rPr lang="ru-RU" sz="3200" dirty="0">
                <a:solidFill>
                  <a:schemeClr val="tx1">
                    <a:lumMod val="20000"/>
                    <a:lumOff val="80000"/>
                  </a:schemeClr>
                </a:solidFill>
              </a:rPr>
              <a:t> </a:t>
            </a:r>
            <a:r>
              <a:rPr lang="ru-RU" sz="3200" dirty="0" err="1">
                <a:solidFill>
                  <a:schemeClr val="tx1">
                    <a:lumMod val="20000"/>
                    <a:lumOff val="80000"/>
                  </a:schemeClr>
                </a:solidFill>
              </a:rPr>
              <a:t>затриманої</a:t>
            </a:r>
            <a:r>
              <a:rPr lang="ru-RU" sz="3200" dirty="0">
                <a:solidFill>
                  <a:schemeClr val="tx1">
                    <a:lumMod val="20000"/>
                    <a:lumOff val="80000"/>
                  </a:schemeClr>
                </a:solidFill>
              </a:rPr>
              <a:t> особи; </a:t>
            </a:r>
          </a:p>
          <a:p>
            <a:pPr>
              <a:buFont typeface="Arial" pitchFamily="34" charset="0"/>
              <a:buChar char="•"/>
            </a:pPr>
            <a:r>
              <a:rPr lang="ru-RU" sz="3200" dirty="0">
                <a:solidFill>
                  <a:schemeClr val="tx1">
                    <a:lumMod val="20000"/>
                    <a:lumOff val="80000"/>
                  </a:schemeClr>
                </a:solidFill>
              </a:rPr>
              <a:t> </a:t>
            </a:r>
            <a:r>
              <a:rPr lang="ru-RU" sz="3200" dirty="0" err="1">
                <a:solidFill>
                  <a:schemeClr val="tx1">
                    <a:lumMod val="20000"/>
                    <a:lumOff val="80000"/>
                  </a:schemeClr>
                </a:solidFill>
              </a:rPr>
              <a:t>дистанційного</a:t>
            </a:r>
            <a:r>
              <a:rPr lang="ru-RU" sz="3200" dirty="0">
                <a:solidFill>
                  <a:schemeClr val="tx1">
                    <a:lumMod val="20000"/>
                    <a:lumOff val="80000"/>
                  </a:schemeClr>
                </a:solidFill>
              </a:rPr>
              <a:t> </a:t>
            </a:r>
            <a:r>
              <a:rPr lang="ru-RU" sz="3200" dirty="0" err="1">
                <a:solidFill>
                  <a:srgbClr val="FF0000"/>
                </a:solidFill>
              </a:rPr>
              <a:t>зовнішнього</a:t>
            </a:r>
            <a:r>
              <a:rPr lang="ru-RU" sz="3200" dirty="0">
                <a:solidFill>
                  <a:srgbClr val="FF0000"/>
                </a:solidFill>
              </a:rPr>
              <a:t> контролю </a:t>
            </a:r>
            <a:r>
              <a:rPr lang="ru-RU" sz="3200" dirty="0">
                <a:solidFill>
                  <a:schemeClr val="tx1">
                    <a:lumMod val="20000"/>
                    <a:lumOff val="80000"/>
                  </a:schemeClr>
                </a:solidFill>
              </a:rPr>
              <a:t>за </a:t>
            </a:r>
            <a:r>
              <a:rPr lang="ru-RU" sz="3200" dirty="0" err="1">
                <a:solidFill>
                  <a:schemeClr val="tx1">
                    <a:lumMod val="20000"/>
                    <a:lumOff val="80000"/>
                  </a:schemeClr>
                </a:solidFill>
              </a:rPr>
              <a:t>затриманими</a:t>
            </a:r>
            <a:r>
              <a:rPr lang="ru-RU" sz="3200" dirty="0">
                <a:solidFill>
                  <a:schemeClr val="tx1">
                    <a:lumMod val="20000"/>
                    <a:lumOff val="80000"/>
                  </a:schemeClr>
                </a:solidFill>
              </a:rPr>
              <a:t> </a:t>
            </a:r>
            <a:r>
              <a:rPr lang="ru-RU" sz="3200" dirty="0" err="1">
                <a:solidFill>
                  <a:schemeClr val="tx1">
                    <a:lumMod val="20000"/>
                    <a:lumOff val="80000"/>
                  </a:schemeClr>
                </a:solidFill>
              </a:rPr>
              <a:t>з</a:t>
            </a:r>
            <a:r>
              <a:rPr lang="ru-RU" sz="3200" dirty="0">
                <a:solidFill>
                  <a:schemeClr val="tx1">
                    <a:lumMod val="20000"/>
                    <a:lumOff val="80000"/>
                  </a:schemeClr>
                </a:solidFill>
              </a:rPr>
              <a:t> боку УЗПЛ </a:t>
            </a:r>
          </a:p>
          <a:p>
            <a:r>
              <a:rPr lang="ru-RU" sz="3200" dirty="0">
                <a:solidFill>
                  <a:schemeClr val="tx1">
                    <a:lumMod val="20000"/>
                    <a:lumOff val="80000"/>
                  </a:schemeClr>
                </a:solidFill>
              </a:rPr>
              <a:t>2. </a:t>
            </a:r>
            <a:r>
              <a:rPr lang="ru-RU" sz="3200" dirty="0" err="1">
                <a:solidFill>
                  <a:schemeClr val="tx1">
                    <a:lumMod val="20000"/>
                    <a:lumOff val="80000"/>
                  </a:schemeClr>
                </a:solidFill>
              </a:rPr>
              <a:t>Зменшення</a:t>
            </a:r>
            <a:r>
              <a:rPr lang="ru-RU" sz="3200" dirty="0">
                <a:solidFill>
                  <a:schemeClr val="tx1">
                    <a:lumMod val="20000"/>
                    <a:lumOff val="80000"/>
                  </a:schemeClr>
                </a:solidFill>
              </a:rPr>
              <a:t> </a:t>
            </a:r>
            <a:r>
              <a:rPr lang="ru-RU" sz="3200" dirty="0" err="1">
                <a:solidFill>
                  <a:schemeClr val="tx1">
                    <a:lumMod val="20000"/>
                    <a:lumOff val="80000"/>
                  </a:schemeClr>
                </a:solidFill>
              </a:rPr>
              <a:t>навантаження</a:t>
            </a:r>
            <a:r>
              <a:rPr lang="ru-RU" sz="3200" dirty="0">
                <a:solidFill>
                  <a:schemeClr val="tx1">
                    <a:lumMod val="20000"/>
                    <a:lumOff val="80000"/>
                  </a:schemeClr>
                </a:solidFill>
              </a:rPr>
              <a:t> на </a:t>
            </a:r>
            <a:r>
              <a:rPr lang="ru-RU" sz="3200" dirty="0" err="1">
                <a:solidFill>
                  <a:schemeClr val="tx1">
                    <a:lumMod val="20000"/>
                    <a:lumOff val="80000"/>
                  </a:schemeClr>
                </a:solidFill>
              </a:rPr>
              <a:t>працівників</a:t>
            </a:r>
            <a:r>
              <a:rPr lang="ru-RU" sz="3200" dirty="0">
                <a:solidFill>
                  <a:schemeClr val="tx1">
                    <a:lumMod val="20000"/>
                    <a:lumOff val="80000"/>
                  </a:schemeClr>
                </a:solidFill>
              </a:rPr>
              <a:t> ІТТ </a:t>
            </a:r>
            <a:r>
              <a:rPr lang="ru-RU" sz="3200" dirty="0" err="1">
                <a:solidFill>
                  <a:schemeClr val="tx1">
                    <a:lumMod val="20000"/>
                    <a:lumOff val="80000"/>
                  </a:schemeClr>
                </a:solidFill>
              </a:rPr>
              <a:t>внаслідок</a:t>
            </a:r>
            <a:r>
              <a:rPr lang="ru-RU" sz="3200" dirty="0">
                <a:solidFill>
                  <a:schemeClr val="tx1">
                    <a:lumMod val="20000"/>
                    <a:lumOff val="80000"/>
                  </a:schemeClr>
                </a:solidFill>
              </a:rPr>
              <a:t> переходу на </a:t>
            </a:r>
            <a:r>
              <a:rPr lang="ru-RU" sz="3200" dirty="0" err="1">
                <a:solidFill>
                  <a:schemeClr val="tx1">
                    <a:lumMod val="20000"/>
                    <a:lumOff val="80000"/>
                  </a:schemeClr>
                </a:solidFill>
              </a:rPr>
              <a:t>електронний</a:t>
            </a:r>
            <a:r>
              <a:rPr lang="ru-RU" sz="3200" dirty="0">
                <a:solidFill>
                  <a:schemeClr val="tx1">
                    <a:lumMod val="20000"/>
                    <a:lumOff val="80000"/>
                  </a:schemeClr>
                </a:solidFill>
              </a:rPr>
              <a:t> </a:t>
            </a:r>
            <a:r>
              <a:rPr lang="ru-RU" sz="3200" dirty="0" err="1">
                <a:solidFill>
                  <a:schemeClr val="tx1">
                    <a:lumMod val="20000"/>
                    <a:lumOff val="80000"/>
                  </a:schemeClr>
                </a:solidFill>
              </a:rPr>
              <a:t>документообіг</a:t>
            </a:r>
            <a:r>
              <a:rPr lang="ru-RU" sz="3200" dirty="0">
                <a:solidFill>
                  <a:schemeClr val="tx1">
                    <a:lumMod val="20000"/>
                    <a:lumOff val="80000"/>
                  </a:schemeClr>
                </a:solidFill>
              </a:rPr>
              <a:t>, </a:t>
            </a:r>
            <a:r>
              <a:rPr lang="ru-RU" sz="3200" dirty="0" err="1">
                <a:solidFill>
                  <a:schemeClr val="tx1">
                    <a:lumMod val="20000"/>
                    <a:lumOff val="80000"/>
                  </a:schemeClr>
                </a:solidFill>
              </a:rPr>
              <a:t>що</a:t>
            </a:r>
            <a:r>
              <a:rPr lang="ru-RU" sz="3200" dirty="0">
                <a:solidFill>
                  <a:schemeClr val="tx1">
                    <a:lumMod val="20000"/>
                    <a:lumOff val="80000"/>
                  </a:schemeClr>
                </a:solidFill>
              </a:rPr>
              <a:t> дозволить </a:t>
            </a:r>
            <a:r>
              <a:rPr lang="ru-RU" sz="3200" dirty="0" err="1">
                <a:solidFill>
                  <a:schemeClr val="tx1">
                    <a:lumMod val="20000"/>
                    <a:lumOff val="80000"/>
                  </a:schemeClr>
                </a:solidFill>
              </a:rPr>
              <a:t>суттєво</a:t>
            </a:r>
            <a:r>
              <a:rPr lang="ru-RU" sz="3200" dirty="0">
                <a:solidFill>
                  <a:schemeClr val="tx1">
                    <a:lumMod val="20000"/>
                    <a:lumOff val="80000"/>
                  </a:schemeClr>
                </a:solidFill>
              </a:rPr>
              <a:t> </a:t>
            </a:r>
            <a:r>
              <a:rPr lang="ru-RU" sz="3200" dirty="0" err="1">
                <a:solidFill>
                  <a:schemeClr val="tx1">
                    <a:lumMod val="20000"/>
                    <a:lumOff val="80000"/>
                  </a:schemeClr>
                </a:solidFill>
              </a:rPr>
              <a:t>зменшити</a:t>
            </a:r>
            <a:r>
              <a:rPr lang="ru-RU" sz="3200" dirty="0">
                <a:solidFill>
                  <a:schemeClr val="tx1">
                    <a:lumMod val="20000"/>
                    <a:lumOff val="80000"/>
                  </a:schemeClr>
                </a:solidFill>
              </a:rPr>
              <a:t> </a:t>
            </a:r>
            <a:r>
              <a:rPr lang="ru-RU" sz="3200" dirty="0" err="1">
                <a:solidFill>
                  <a:schemeClr val="tx1">
                    <a:lumMod val="20000"/>
                    <a:lumOff val="80000"/>
                  </a:schemeClr>
                </a:solidFill>
              </a:rPr>
              <a:t>обсяг</a:t>
            </a:r>
            <a:r>
              <a:rPr lang="ru-RU" sz="3200" dirty="0">
                <a:solidFill>
                  <a:schemeClr val="tx1">
                    <a:lumMod val="20000"/>
                    <a:lumOff val="80000"/>
                  </a:schemeClr>
                </a:solidFill>
              </a:rPr>
              <a:t> </a:t>
            </a:r>
            <a:r>
              <a:rPr lang="ru-RU" sz="3200" dirty="0" err="1">
                <a:solidFill>
                  <a:schemeClr val="tx1">
                    <a:lumMod val="20000"/>
                    <a:lumOff val="80000"/>
                  </a:schemeClr>
                </a:solidFill>
              </a:rPr>
              <a:t>паперової</a:t>
            </a:r>
            <a:r>
              <a:rPr lang="ru-RU" sz="3200" dirty="0">
                <a:solidFill>
                  <a:schemeClr val="tx1">
                    <a:lumMod val="20000"/>
                    <a:lumOff val="80000"/>
                  </a:schemeClr>
                </a:solidFill>
              </a:rPr>
              <a:t> </a:t>
            </a:r>
            <a:r>
              <a:rPr lang="ru-RU" sz="3200" dirty="0" err="1">
                <a:solidFill>
                  <a:schemeClr val="tx1">
                    <a:lumMod val="20000"/>
                    <a:lumOff val="80000"/>
                  </a:schemeClr>
                </a:solidFill>
              </a:rPr>
              <a:t>роботи</a:t>
            </a:r>
            <a:r>
              <a:rPr lang="ru-RU" sz="3200" dirty="0">
                <a:solidFill>
                  <a:schemeClr val="tx1">
                    <a:lumMod val="20000"/>
                    <a:lumOff val="80000"/>
                  </a:schemeClr>
                </a:solidFill>
              </a:rPr>
              <a:t>; </a:t>
            </a:r>
          </a:p>
          <a:p>
            <a:r>
              <a:rPr lang="ru-RU" sz="3200" dirty="0">
                <a:solidFill>
                  <a:schemeClr val="tx1">
                    <a:lumMod val="20000"/>
                    <a:lumOff val="80000"/>
                  </a:schemeClr>
                </a:solidFill>
              </a:rPr>
              <a:t>3. </a:t>
            </a:r>
            <a:r>
              <a:rPr lang="ru-RU" sz="3200" dirty="0" err="1">
                <a:solidFill>
                  <a:schemeClr val="tx1">
                    <a:lumMod val="20000"/>
                    <a:lumOff val="80000"/>
                  </a:schemeClr>
                </a:solidFill>
              </a:rPr>
              <a:t>Підвищення</a:t>
            </a:r>
            <a:r>
              <a:rPr lang="ru-RU" sz="3200" dirty="0">
                <a:solidFill>
                  <a:schemeClr val="tx1">
                    <a:lumMod val="20000"/>
                    <a:lumOff val="80000"/>
                  </a:schemeClr>
                </a:solidFill>
              </a:rPr>
              <a:t> </a:t>
            </a:r>
            <a:r>
              <a:rPr lang="ru-RU" sz="3200" dirty="0" err="1">
                <a:solidFill>
                  <a:schemeClr val="tx1">
                    <a:lumMod val="20000"/>
                    <a:lumOff val="80000"/>
                  </a:schemeClr>
                </a:solidFill>
              </a:rPr>
              <a:t>стандартів</a:t>
            </a:r>
            <a:r>
              <a:rPr lang="ru-RU" sz="3200" dirty="0">
                <a:solidFill>
                  <a:schemeClr val="tx1">
                    <a:lumMod val="20000"/>
                    <a:lumOff val="80000"/>
                  </a:schemeClr>
                </a:solidFill>
              </a:rPr>
              <a:t> </a:t>
            </a:r>
            <a:r>
              <a:rPr lang="ru-RU" sz="3200" dirty="0" err="1">
                <a:solidFill>
                  <a:schemeClr val="tx1">
                    <a:lumMod val="20000"/>
                    <a:lumOff val="80000"/>
                  </a:schemeClr>
                </a:solidFill>
              </a:rPr>
              <a:t>захисту</a:t>
            </a:r>
            <a:r>
              <a:rPr lang="ru-RU" sz="3200" dirty="0">
                <a:solidFill>
                  <a:schemeClr val="tx1">
                    <a:lumMod val="20000"/>
                    <a:lumOff val="80000"/>
                  </a:schemeClr>
                </a:solidFill>
              </a:rPr>
              <a:t> прав </a:t>
            </a:r>
            <a:r>
              <a:rPr lang="ru-RU" sz="3200" dirty="0" err="1">
                <a:solidFill>
                  <a:schemeClr val="tx1">
                    <a:lumMod val="20000"/>
                    <a:lumOff val="80000"/>
                  </a:schemeClr>
                </a:solidFill>
              </a:rPr>
              <a:t>працівників</a:t>
            </a:r>
            <a:r>
              <a:rPr lang="ru-RU" sz="3200" dirty="0">
                <a:solidFill>
                  <a:schemeClr val="tx1">
                    <a:lumMod val="20000"/>
                    <a:lumOff val="80000"/>
                  </a:schemeClr>
                </a:solidFill>
              </a:rPr>
              <a:t> ІТТ </a:t>
            </a:r>
            <a:r>
              <a:rPr lang="ru-RU" sz="3200" dirty="0" err="1">
                <a:solidFill>
                  <a:schemeClr val="tx1">
                    <a:lumMod val="20000"/>
                    <a:lumOff val="80000"/>
                  </a:schemeClr>
                </a:solidFill>
              </a:rPr>
              <a:t>від</a:t>
            </a:r>
            <a:r>
              <a:rPr lang="ru-RU" sz="3200" dirty="0">
                <a:solidFill>
                  <a:schemeClr val="tx1">
                    <a:lumMod val="20000"/>
                    <a:lumOff val="80000"/>
                  </a:schemeClr>
                </a:solidFill>
              </a:rPr>
              <a:t> </a:t>
            </a:r>
            <a:r>
              <a:rPr lang="ru-RU" sz="3200" dirty="0" err="1">
                <a:solidFill>
                  <a:schemeClr val="tx1">
                    <a:lumMod val="20000"/>
                    <a:lumOff val="80000"/>
                  </a:schemeClr>
                </a:solidFill>
              </a:rPr>
              <a:t>можливих</a:t>
            </a:r>
            <a:r>
              <a:rPr lang="ru-RU" sz="3200" dirty="0">
                <a:solidFill>
                  <a:schemeClr val="tx1">
                    <a:lumMod val="20000"/>
                    <a:lumOff val="80000"/>
                  </a:schemeClr>
                </a:solidFill>
              </a:rPr>
              <a:t> </a:t>
            </a:r>
            <a:r>
              <a:rPr lang="ru-RU" sz="3200" dirty="0" err="1">
                <a:solidFill>
                  <a:schemeClr val="tx1">
                    <a:lumMod val="20000"/>
                    <a:lumOff val="80000"/>
                  </a:schemeClr>
                </a:solidFill>
              </a:rPr>
              <a:t>неправдивих</a:t>
            </a:r>
            <a:r>
              <a:rPr lang="ru-RU" sz="3200" dirty="0">
                <a:solidFill>
                  <a:schemeClr val="tx1">
                    <a:lumMod val="20000"/>
                    <a:lumOff val="80000"/>
                  </a:schemeClr>
                </a:solidFill>
              </a:rPr>
              <a:t> </a:t>
            </a:r>
            <a:r>
              <a:rPr lang="ru-RU" sz="3200" dirty="0" err="1">
                <a:solidFill>
                  <a:schemeClr val="tx1">
                    <a:lumMod val="20000"/>
                    <a:lumOff val="80000"/>
                  </a:schemeClr>
                </a:solidFill>
              </a:rPr>
              <a:t>звинувачень</a:t>
            </a:r>
            <a:r>
              <a:rPr lang="ru-RU" sz="3200" dirty="0">
                <a:solidFill>
                  <a:schemeClr val="tx1">
                    <a:lumMod val="20000"/>
                    <a:lumOff val="80000"/>
                  </a:schemeClr>
                </a:solidFill>
              </a:rPr>
              <a:t> у </a:t>
            </a:r>
            <a:r>
              <a:rPr lang="ru-RU" sz="3200" dirty="0" err="1">
                <a:solidFill>
                  <a:schemeClr val="tx1">
                    <a:lumMod val="20000"/>
                    <a:lumOff val="80000"/>
                  </a:schemeClr>
                </a:solidFill>
              </a:rPr>
              <a:t>неправомірних</a:t>
            </a:r>
            <a:r>
              <a:rPr lang="ru-RU" sz="3200" dirty="0">
                <a:solidFill>
                  <a:schemeClr val="tx1">
                    <a:lumMod val="20000"/>
                    <a:lumOff val="80000"/>
                  </a:schemeClr>
                </a:solidFill>
              </a:rPr>
              <a:t> </a:t>
            </a:r>
            <a:r>
              <a:rPr lang="ru-RU" sz="3200" dirty="0" err="1">
                <a:solidFill>
                  <a:schemeClr val="tx1">
                    <a:lumMod val="20000"/>
                    <a:lumOff val="80000"/>
                  </a:schemeClr>
                </a:solidFill>
              </a:rPr>
              <a:t>діях</a:t>
            </a:r>
            <a:r>
              <a:rPr lang="ru-RU" sz="3200" dirty="0">
                <a:solidFill>
                  <a:schemeClr val="tx1">
                    <a:lumMod val="20000"/>
                    <a:lumOff val="80000"/>
                  </a:schemeClr>
                </a:solidFill>
              </a:rPr>
              <a:t>.</a:t>
            </a:r>
            <a:r>
              <a:rPr lang="ru-RU" dirty="0">
                <a:solidFill>
                  <a:schemeClr val="tx1">
                    <a:lumMod val="20000"/>
                    <a:lumOff val="80000"/>
                  </a:schemeClr>
                </a:solidFill>
              </a:rPr>
              <a:t> </a:t>
            </a:r>
          </a:p>
        </p:txBody>
      </p:sp>
    </p:spTree>
    <p:extLst>
      <p:ext uri="{BB962C8B-B14F-4D97-AF65-F5344CB8AC3E}">
        <p14:creationId xmlns:p14="http://schemas.microsoft.com/office/powerpoint/2010/main" val="2441306458"/>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16401558_win32">
  <a:themeElements>
    <a:clrScheme name="Другая 18">
      <a:dk1>
        <a:srgbClr val="9966FF"/>
      </a:dk1>
      <a:lt1>
        <a:srgbClr val="14003F"/>
      </a:lt1>
      <a:dk2>
        <a:srgbClr val="9D6DFF"/>
      </a:dk2>
      <a:lt2>
        <a:srgbClr val="C5D1D7"/>
      </a:lt2>
      <a:accent1>
        <a:srgbClr val="D7C4FF"/>
      </a:accent1>
      <a:accent2>
        <a:srgbClr val="D7C4FF"/>
      </a:accent2>
      <a:accent3>
        <a:srgbClr val="8CADAE"/>
      </a:accent3>
      <a:accent4>
        <a:srgbClr val="8C7B70"/>
      </a:accent4>
      <a:accent5>
        <a:srgbClr val="8FB08C"/>
      </a:accent5>
      <a:accent6>
        <a:srgbClr val="D19049"/>
      </a:accent6>
      <a:hlink>
        <a:srgbClr val="FFC000"/>
      </a:hlink>
      <a:folHlink>
        <a:srgbClr val="694F0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976932_TF16401558.potx" id="{FCEC27C0-0665-465C-B29F-81AF0CF7999F}" vid="{ED0F7027-9719-492B-978E-669F382A86F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6710</TotalTime>
  <Words>5386</Words>
  <Application>Microsoft Office PowerPoint</Application>
  <PresentationFormat>Широкоэкранный</PresentationFormat>
  <Paragraphs>437</Paragraphs>
  <Slides>53</Slides>
  <Notes>53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53</vt:i4>
      </vt:variant>
    </vt:vector>
  </HeadingPairs>
  <TitlesOfParts>
    <vt:vector size="64" baseType="lpstr">
      <vt:lpstr>Agency FB</vt:lpstr>
      <vt:lpstr>Arial</vt:lpstr>
      <vt:lpstr>Calibri</vt:lpstr>
      <vt:lpstr>Calibri Light</vt:lpstr>
      <vt:lpstr>Segoe UI</vt:lpstr>
      <vt:lpstr>Segoe UI Black</vt:lpstr>
      <vt:lpstr>Segoe UI Light</vt:lpstr>
      <vt:lpstr>Segoe UI Semibold</vt:lpstr>
      <vt:lpstr>Segoe UI Semilight</vt:lpstr>
      <vt:lpstr>Times New Roman</vt:lpstr>
      <vt:lpstr>tf16401558_win32</vt:lpstr>
      <vt:lpstr>National Academy of Internal Affairs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Academy of Internal Affairs</dc:title>
  <dc:creator>Пользователь Windows</dc:creator>
  <cp:lastModifiedBy>Пользователь</cp:lastModifiedBy>
  <cp:revision>125</cp:revision>
  <dcterms:created xsi:type="dcterms:W3CDTF">2020-11-25T12:52:15Z</dcterms:created>
  <dcterms:modified xsi:type="dcterms:W3CDTF">2021-12-20T12:20:17Z</dcterms:modified>
</cp:coreProperties>
</file>