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448" r:id="rId2"/>
    <p:sldId id="294" r:id="rId3"/>
    <p:sldId id="445" r:id="rId4"/>
    <p:sldId id="446" r:id="rId5"/>
    <p:sldId id="447" r:id="rId6"/>
    <p:sldId id="439" r:id="rId7"/>
    <p:sldId id="287" r:id="rId8"/>
    <p:sldId id="257" r:id="rId9"/>
    <p:sldId id="288" r:id="rId10"/>
    <p:sldId id="259" r:id="rId11"/>
    <p:sldId id="291" r:id="rId12"/>
    <p:sldId id="440" r:id="rId13"/>
    <p:sldId id="256" r:id="rId14"/>
    <p:sldId id="385" r:id="rId15"/>
    <p:sldId id="387" r:id="rId16"/>
    <p:sldId id="373" r:id="rId17"/>
    <p:sldId id="371" r:id="rId18"/>
    <p:sldId id="372" r:id="rId19"/>
    <p:sldId id="389" r:id="rId20"/>
    <p:sldId id="374" r:id="rId21"/>
    <p:sldId id="386" r:id="rId22"/>
    <p:sldId id="375" r:id="rId23"/>
    <p:sldId id="360" r:id="rId24"/>
    <p:sldId id="361" r:id="rId25"/>
    <p:sldId id="258" r:id="rId26"/>
    <p:sldId id="300" r:id="rId27"/>
    <p:sldId id="390" r:id="rId28"/>
    <p:sldId id="335" r:id="rId29"/>
    <p:sldId id="313" r:id="rId30"/>
    <p:sldId id="261" r:id="rId31"/>
    <p:sldId id="262" r:id="rId32"/>
    <p:sldId id="316" r:id="rId33"/>
    <p:sldId id="290" r:id="rId34"/>
    <p:sldId id="319" r:id="rId35"/>
    <p:sldId id="320" r:id="rId36"/>
    <p:sldId id="322" r:id="rId37"/>
    <p:sldId id="318" r:id="rId38"/>
    <p:sldId id="392" r:id="rId39"/>
    <p:sldId id="393" r:id="rId40"/>
    <p:sldId id="321" r:id="rId41"/>
    <p:sldId id="394" r:id="rId42"/>
    <p:sldId id="325" r:id="rId43"/>
    <p:sldId id="338" r:id="rId44"/>
    <p:sldId id="308" r:id="rId45"/>
    <p:sldId id="309" r:id="rId46"/>
    <p:sldId id="391" r:id="rId47"/>
    <p:sldId id="314" r:id="rId48"/>
    <p:sldId id="324" r:id="rId49"/>
    <p:sldId id="331" r:id="rId50"/>
    <p:sldId id="333" r:id="rId51"/>
    <p:sldId id="282" r:id="rId52"/>
    <p:sldId id="292" r:id="rId53"/>
    <p:sldId id="283" r:id="rId54"/>
    <p:sldId id="260" r:id="rId55"/>
    <p:sldId id="263" r:id="rId56"/>
    <p:sldId id="264" r:id="rId57"/>
    <p:sldId id="266" r:id="rId58"/>
    <p:sldId id="265" r:id="rId59"/>
    <p:sldId id="268" r:id="rId60"/>
    <p:sldId id="269" r:id="rId61"/>
    <p:sldId id="273" r:id="rId62"/>
    <p:sldId id="298" r:id="rId63"/>
    <p:sldId id="277" r:id="rId64"/>
    <p:sldId id="276" r:id="rId65"/>
    <p:sldId id="275" r:id="rId66"/>
    <p:sldId id="279" r:id="rId67"/>
    <p:sldId id="278" r:id="rId68"/>
    <p:sldId id="280" r:id="rId69"/>
    <p:sldId id="281" r:id="rId70"/>
    <p:sldId id="267" r:id="rId71"/>
    <p:sldId id="285" r:id="rId72"/>
    <p:sldId id="293" r:id="rId7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6B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03" autoAdjust="0"/>
  </p:normalViewPr>
  <p:slideViewPr>
    <p:cSldViewPr>
      <p:cViewPr varScale="1">
        <p:scale>
          <a:sx n="69" d="100"/>
          <a:sy n="69" d="100"/>
        </p:scale>
        <p:origin x="141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35720B-CC4E-4A5F-8828-F0EF6A17FEED}"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ru-RU"/>
        </a:p>
      </dgm:t>
    </dgm:pt>
    <dgm:pt modelId="{488A26F2-9592-4578-B07B-152CD90B5967}">
      <dgm:prSet phldrT="[Текст]" custT="1">
        <dgm:style>
          <a:lnRef idx="2">
            <a:schemeClr val="accent1"/>
          </a:lnRef>
          <a:fillRef idx="1">
            <a:schemeClr val="lt1"/>
          </a:fillRef>
          <a:effectRef idx="0">
            <a:schemeClr val="accent1"/>
          </a:effectRef>
          <a:fontRef idx="minor">
            <a:schemeClr val="dk1"/>
          </a:fontRef>
        </dgm:style>
      </dgm:prSet>
      <dgm:spPr>
        <a:solidFill>
          <a:srgbClr val="D6F6F3"/>
        </a:solidFill>
      </dgm:spPr>
      <dgm:t>
        <a:bodyPr/>
        <a:lstStyle/>
        <a:p>
          <a:r>
            <a:rPr lang="uk-UA" sz="2600" noProof="0" dirty="0">
              <a:latin typeface="Franklin Gothic Demi Cond" panose="020B0706030402020204" pitchFamily="34" charset="0"/>
            </a:rPr>
            <a:t>Психологічне</a:t>
          </a:r>
        </a:p>
      </dgm:t>
    </dgm:pt>
    <dgm:pt modelId="{2B3F168C-99AA-4D79-B8FD-4829840CB2CC}" type="parTrans" cxnId="{57E650E4-525A-4048-88F4-15AB72C61BE7}">
      <dgm:prSet/>
      <dgm:spPr/>
      <dgm:t>
        <a:bodyPr/>
        <a:lstStyle/>
        <a:p>
          <a:endParaRPr lang="ru-RU"/>
        </a:p>
      </dgm:t>
    </dgm:pt>
    <dgm:pt modelId="{A3119650-8F9D-4AE6-B841-56CB37E105A9}" type="sibTrans" cxnId="{57E650E4-525A-4048-88F4-15AB72C61BE7}">
      <dgm:prSet/>
      <dgm:spPr/>
      <dgm:t>
        <a:bodyPr/>
        <a:lstStyle/>
        <a:p>
          <a:endParaRPr lang="ru-RU"/>
        </a:p>
      </dgm:t>
    </dgm:pt>
    <dgm:pt modelId="{C5993E79-E00B-4602-932C-662529E5E82A}">
      <dgm:prSet phldrT="[Текст]" custT="1">
        <dgm:style>
          <a:lnRef idx="2">
            <a:schemeClr val="accent1"/>
          </a:lnRef>
          <a:fillRef idx="1">
            <a:schemeClr val="lt1"/>
          </a:fillRef>
          <a:effectRef idx="0">
            <a:schemeClr val="accent1"/>
          </a:effectRef>
          <a:fontRef idx="minor">
            <a:schemeClr val="dk1"/>
          </a:fontRef>
        </dgm:style>
      </dgm:prSet>
      <dgm:spPr>
        <a:solidFill>
          <a:srgbClr val="D3F0F9"/>
        </a:solidFill>
      </dgm:spPr>
      <dgm:t>
        <a:bodyPr/>
        <a:lstStyle/>
        <a:p>
          <a:r>
            <a:rPr lang="uk-UA" sz="2600" noProof="0" dirty="0">
              <a:latin typeface="Franklin Gothic Demi Cond" panose="020B0706030402020204" pitchFamily="34" charset="0"/>
            </a:rPr>
            <a:t>Фізичне</a:t>
          </a:r>
        </a:p>
      </dgm:t>
    </dgm:pt>
    <dgm:pt modelId="{C517E1CB-3910-4ACC-B63B-F899163B9597}" type="parTrans" cxnId="{8144C2D9-E18A-4B95-B27E-CEF51328BE92}">
      <dgm:prSet/>
      <dgm:spPr/>
      <dgm:t>
        <a:bodyPr/>
        <a:lstStyle/>
        <a:p>
          <a:endParaRPr lang="ru-RU"/>
        </a:p>
      </dgm:t>
    </dgm:pt>
    <dgm:pt modelId="{2E1221DF-948A-4236-BEE7-848FD352ACEB}" type="sibTrans" cxnId="{8144C2D9-E18A-4B95-B27E-CEF51328BE92}">
      <dgm:prSet/>
      <dgm:spPr/>
      <dgm:t>
        <a:bodyPr/>
        <a:lstStyle/>
        <a:p>
          <a:endParaRPr lang="ru-RU"/>
        </a:p>
      </dgm:t>
    </dgm:pt>
    <dgm:pt modelId="{2E6BECF9-2B66-455D-B9E9-B3A68850F9DB}">
      <dgm:prSet phldrT="[Текст]" custT="1">
        <dgm:style>
          <a:lnRef idx="2">
            <a:schemeClr val="accent1"/>
          </a:lnRef>
          <a:fillRef idx="1">
            <a:schemeClr val="lt1"/>
          </a:fillRef>
          <a:effectRef idx="0">
            <a:schemeClr val="accent1"/>
          </a:effectRef>
          <a:fontRef idx="minor">
            <a:schemeClr val="dk1"/>
          </a:fontRef>
        </dgm:style>
      </dgm:prSet>
      <dgm:spPr>
        <a:solidFill>
          <a:srgbClr val="D6F6F3"/>
        </a:solidFill>
      </dgm:spPr>
      <dgm:t>
        <a:bodyPr/>
        <a:lstStyle/>
        <a:p>
          <a:r>
            <a:rPr lang="uk-UA" sz="2600" noProof="0" dirty="0">
              <a:latin typeface="Franklin Gothic Demi Cond" panose="020B0706030402020204" pitchFamily="34" charset="0"/>
            </a:rPr>
            <a:t>Економічне</a:t>
          </a:r>
        </a:p>
      </dgm:t>
    </dgm:pt>
    <dgm:pt modelId="{8E8E6BF6-DDF3-4331-A0E3-E655D58B6E26}" type="parTrans" cxnId="{3D48219C-164D-457B-ACDC-C104AB939E4B}">
      <dgm:prSet/>
      <dgm:spPr/>
      <dgm:t>
        <a:bodyPr/>
        <a:lstStyle/>
        <a:p>
          <a:endParaRPr lang="ru-RU"/>
        </a:p>
      </dgm:t>
    </dgm:pt>
    <dgm:pt modelId="{F2E74CEC-579B-4F77-9543-690044C1FE4F}" type="sibTrans" cxnId="{3D48219C-164D-457B-ACDC-C104AB939E4B}">
      <dgm:prSet/>
      <dgm:spPr/>
      <dgm:t>
        <a:bodyPr/>
        <a:lstStyle/>
        <a:p>
          <a:endParaRPr lang="ru-RU"/>
        </a:p>
      </dgm:t>
    </dgm:pt>
    <dgm:pt modelId="{A64037B6-11C4-4A2F-AFE4-EC715379D0FC}">
      <dgm:prSet phldrT="[Текст]" custT="1">
        <dgm:style>
          <a:lnRef idx="2">
            <a:schemeClr val="accent1"/>
          </a:lnRef>
          <a:fillRef idx="1">
            <a:schemeClr val="lt1"/>
          </a:fillRef>
          <a:effectRef idx="0">
            <a:schemeClr val="accent1"/>
          </a:effectRef>
          <a:fontRef idx="minor">
            <a:schemeClr val="dk1"/>
          </a:fontRef>
        </dgm:style>
      </dgm:prSet>
      <dgm:spPr>
        <a:solidFill>
          <a:srgbClr val="D6F6F3"/>
        </a:solidFill>
      </dgm:spPr>
      <dgm:t>
        <a:bodyPr/>
        <a:lstStyle/>
        <a:p>
          <a:r>
            <a:rPr lang="uk-UA" sz="2600" noProof="0" dirty="0">
              <a:latin typeface="Franklin Gothic Demi Cond" panose="020B0706030402020204" pitchFamily="34" charset="0"/>
            </a:rPr>
            <a:t>Сексуальне</a:t>
          </a:r>
        </a:p>
      </dgm:t>
    </dgm:pt>
    <dgm:pt modelId="{46991217-F37C-4243-9239-44614413A001}" type="parTrans" cxnId="{61A1A51F-8F8D-4BF0-86D8-43DFB9162431}">
      <dgm:prSet/>
      <dgm:spPr/>
      <dgm:t>
        <a:bodyPr/>
        <a:lstStyle/>
        <a:p>
          <a:endParaRPr lang="ru-RU"/>
        </a:p>
      </dgm:t>
    </dgm:pt>
    <dgm:pt modelId="{48E7FF35-36E9-4DF7-A7D0-E19298071F4E}" type="sibTrans" cxnId="{61A1A51F-8F8D-4BF0-86D8-43DFB9162431}">
      <dgm:prSet/>
      <dgm:spPr/>
      <dgm:t>
        <a:bodyPr/>
        <a:lstStyle/>
        <a:p>
          <a:endParaRPr lang="ru-RU"/>
        </a:p>
      </dgm:t>
    </dgm:pt>
    <dgm:pt modelId="{A7E610BB-D609-4EBF-B9EC-198F70A0B324}" type="pres">
      <dgm:prSet presAssocID="{3F35720B-CC4E-4A5F-8828-F0EF6A17FEED}" presName="Name0" presStyleCnt="0">
        <dgm:presLayoutVars>
          <dgm:dir/>
          <dgm:resizeHandles val="exact"/>
        </dgm:presLayoutVars>
      </dgm:prSet>
      <dgm:spPr/>
      <dgm:t>
        <a:bodyPr/>
        <a:lstStyle/>
        <a:p>
          <a:endParaRPr lang="ru-RU"/>
        </a:p>
      </dgm:t>
    </dgm:pt>
    <dgm:pt modelId="{349B0798-007E-4981-A4A1-65089F81E8D5}" type="pres">
      <dgm:prSet presAssocID="{488A26F2-9592-4578-B07B-152CD90B5967}" presName="composite" presStyleCnt="0"/>
      <dgm:spPr/>
    </dgm:pt>
    <dgm:pt modelId="{CD3F148D-2A7E-4521-A2F2-E56F2C9709EA}" type="pres">
      <dgm:prSet presAssocID="{488A26F2-9592-4578-B07B-152CD90B5967}" presName="rect1" presStyleLbl="bgImgPlace1" presStyleIdx="0" presStyleCnt="4" custLinFactNeighborX="1979" custLinFactNeighborY="-60780"/>
      <dgm:spPr>
        <a:blipFill rotWithShape="1">
          <a:blip xmlns:r="http://schemas.openxmlformats.org/officeDocument/2006/relationships" r:embed="rId1"/>
          <a:stretch>
            <a:fillRect/>
          </a:stretch>
        </a:blipFill>
      </dgm:spPr>
    </dgm:pt>
    <dgm:pt modelId="{E4366E48-F322-4F38-B0C9-8704EBDE50FB}" type="pres">
      <dgm:prSet presAssocID="{488A26F2-9592-4578-B07B-152CD90B5967}" presName="wedgeRectCallout1" presStyleLbl="node1" presStyleIdx="0" presStyleCnt="4" custLinFactY="-53256" custLinFactNeighborX="3865" custLinFactNeighborY="-100000">
        <dgm:presLayoutVars>
          <dgm:bulletEnabled val="1"/>
        </dgm:presLayoutVars>
      </dgm:prSet>
      <dgm:spPr/>
      <dgm:t>
        <a:bodyPr/>
        <a:lstStyle/>
        <a:p>
          <a:endParaRPr lang="ru-RU"/>
        </a:p>
      </dgm:t>
    </dgm:pt>
    <dgm:pt modelId="{ADA41B34-82D9-45BE-A24C-E9FBB9D49A31}" type="pres">
      <dgm:prSet presAssocID="{A3119650-8F9D-4AE6-B841-56CB37E105A9}" presName="sibTrans" presStyleCnt="0"/>
      <dgm:spPr/>
    </dgm:pt>
    <dgm:pt modelId="{2BD9A16F-087C-411C-85AD-05B9E0C50BAB}" type="pres">
      <dgm:prSet presAssocID="{C5993E79-E00B-4602-932C-662529E5E82A}" presName="composite" presStyleCnt="0"/>
      <dgm:spPr/>
    </dgm:pt>
    <dgm:pt modelId="{E986BDAD-04A1-4F99-BB8A-A0D96E849044}" type="pres">
      <dgm:prSet presAssocID="{C5993E79-E00B-4602-932C-662529E5E82A}" presName="rect1" presStyleLbl="bgImgPlace1" presStyleIdx="1" presStyleCnt="4" custLinFactNeighborX="-364" custLinFactNeighborY="-27188"/>
      <dgm:spPr>
        <a:blipFill rotWithShape="1">
          <a:blip xmlns:r="http://schemas.openxmlformats.org/officeDocument/2006/relationships" r:embed="rId2"/>
          <a:stretch>
            <a:fillRect/>
          </a:stretch>
        </a:blipFill>
      </dgm:spPr>
    </dgm:pt>
    <dgm:pt modelId="{39666047-CE27-42A6-B311-D7E4EECB9209}" type="pres">
      <dgm:prSet presAssocID="{C5993E79-E00B-4602-932C-662529E5E82A}" presName="wedgeRectCallout1" presStyleLbl="node1" presStyleIdx="1" presStyleCnt="4" custLinFactNeighborX="2919" custLinFactNeighborY="-46453">
        <dgm:presLayoutVars>
          <dgm:bulletEnabled val="1"/>
        </dgm:presLayoutVars>
      </dgm:prSet>
      <dgm:spPr/>
      <dgm:t>
        <a:bodyPr/>
        <a:lstStyle/>
        <a:p>
          <a:endParaRPr lang="ru-RU"/>
        </a:p>
      </dgm:t>
    </dgm:pt>
    <dgm:pt modelId="{F90C20EF-5F65-49E5-83EF-3E23B1F0D213}" type="pres">
      <dgm:prSet presAssocID="{2E1221DF-948A-4236-BEE7-848FD352ACEB}" presName="sibTrans" presStyleCnt="0"/>
      <dgm:spPr/>
    </dgm:pt>
    <dgm:pt modelId="{A0D952D9-B4FA-4F37-B9DE-58AF9737A839}" type="pres">
      <dgm:prSet presAssocID="{2E6BECF9-2B66-455D-B9E9-B3A68850F9DB}" presName="composite" presStyleCnt="0"/>
      <dgm:spPr/>
    </dgm:pt>
    <dgm:pt modelId="{783C8DB7-5E21-4B6A-B838-65F3A37F28CE}" type="pres">
      <dgm:prSet presAssocID="{2E6BECF9-2B66-455D-B9E9-B3A68850F9DB}" presName="rect1" presStyleLbl="bgImgPlace1" presStyleIdx="2" presStyleCnt="4" custLinFactNeighborX="1171" custLinFactNeighborY="6455"/>
      <dgm:spPr>
        <a:blipFill rotWithShape="1">
          <a:blip xmlns:r="http://schemas.openxmlformats.org/officeDocument/2006/relationships" r:embed="rId3"/>
          <a:stretch>
            <a:fillRect/>
          </a:stretch>
        </a:blipFill>
      </dgm:spPr>
    </dgm:pt>
    <dgm:pt modelId="{8FA24577-2845-4636-B0B9-524CA8CFB777}" type="pres">
      <dgm:prSet presAssocID="{2E6BECF9-2B66-455D-B9E9-B3A68850F9DB}" presName="wedgeRectCallout1" presStyleLbl="node1" presStyleIdx="2" presStyleCnt="4" custLinFactNeighborX="4643" custLinFactNeighborY="49670">
        <dgm:presLayoutVars>
          <dgm:bulletEnabled val="1"/>
        </dgm:presLayoutVars>
      </dgm:prSet>
      <dgm:spPr/>
      <dgm:t>
        <a:bodyPr/>
        <a:lstStyle/>
        <a:p>
          <a:endParaRPr lang="ru-RU"/>
        </a:p>
      </dgm:t>
    </dgm:pt>
    <dgm:pt modelId="{46013906-ADBF-455C-8361-CF452D7B6221}" type="pres">
      <dgm:prSet presAssocID="{F2E74CEC-579B-4F77-9543-690044C1FE4F}" presName="sibTrans" presStyleCnt="0"/>
      <dgm:spPr/>
    </dgm:pt>
    <dgm:pt modelId="{29C0B082-1BA9-4059-B55D-FAEE8EA2E5FF}" type="pres">
      <dgm:prSet presAssocID="{A64037B6-11C4-4A2F-AFE4-EC715379D0FC}" presName="composite" presStyleCnt="0"/>
      <dgm:spPr/>
    </dgm:pt>
    <dgm:pt modelId="{70D547BB-A2AA-4A54-9946-AF1B24722760}" type="pres">
      <dgm:prSet presAssocID="{A64037B6-11C4-4A2F-AFE4-EC715379D0FC}" presName="rect1" presStyleLbl="bgImgPlace1" presStyleIdx="3" presStyleCnt="4" custLinFactNeighborX="1819" custLinFactNeighborY="40098"/>
      <dgm:spPr>
        <a:blipFill rotWithShape="1">
          <a:blip xmlns:r="http://schemas.openxmlformats.org/officeDocument/2006/relationships" r:embed="rId4"/>
          <a:stretch>
            <a:fillRect/>
          </a:stretch>
        </a:blipFill>
      </dgm:spPr>
    </dgm:pt>
    <dgm:pt modelId="{EA6B809A-9685-455A-B0E8-CDCD6B0CACA9}" type="pres">
      <dgm:prSet presAssocID="{A64037B6-11C4-4A2F-AFE4-EC715379D0FC}" presName="wedgeRectCallout1" presStyleLbl="node1" presStyleIdx="3" presStyleCnt="4" custLinFactY="35113" custLinFactNeighborX="2012" custLinFactNeighborY="100000">
        <dgm:presLayoutVars>
          <dgm:bulletEnabled val="1"/>
        </dgm:presLayoutVars>
      </dgm:prSet>
      <dgm:spPr/>
      <dgm:t>
        <a:bodyPr/>
        <a:lstStyle/>
        <a:p>
          <a:endParaRPr lang="ru-RU"/>
        </a:p>
      </dgm:t>
    </dgm:pt>
  </dgm:ptLst>
  <dgm:cxnLst>
    <dgm:cxn modelId="{36469579-4714-49F3-B126-AC2196B0329B}" type="presOf" srcId="{C5993E79-E00B-4602-932C-662529E5E82A}" destId="{39666047-CE27-42A6-B311-D7E4EECB9209}" srcOrd="0" destOrd="0" presId="urn:microsoft.com/office/officeart/2008/layout/BendingPictureCaptionList"/>
    <dgm:cxn modelId="{E7A3C6B9-C575-4188-98A8-B174C2996613}" type="presOf" srcId="{2E6BECF9-2B66-455D-B9E9-B3A68850F9DB}" destId="{8FA24577-2845-4636-B0B9-524CA8CFB777}" srcOrd="0" destOrd="0" presId="urn:microsoft.com/office/officeart/2008/layout/BendingPictureCaptionList"/>
    <dgm:cxn modelId="{65D85F89-DD48-4C04-9561-40C297EFD534}" type="presOf" srcId="{3F35720B-CC4E-4A5F-8828-F0EF6A17FEED}" destId="{A7E610BB-D609-4EBF-B9EC-198F70A0B324}" srcOrd="0" destOrd="0" presId="urn:microsoft.com/office/officeart/2008/layout/BendingPictureCaptionList"/>
    <dgm:cxn modelId="{CFB5DBED-10A3-4AD0-B26A-5B00D64D6C19}" type="presOf" srcId="{488A26F2-9592-4578-B07B-152CD90B5967}" destId="{E4366E48-F322-4F38-B0C9-8704EBDE50FB}" srcOrd="0" destOrd="0" presId="urn:microsoft.com/office/officeart/2008/layout/BendingPictureCaptionList"/>
    <dgm:cxn modelId="{962218FA-6316-473D-8613-649C64231AF0}" type="presOf" srcId="{A64037B6-11C4-4A2F-AFE4-EC715379D0FC}" destId="{EA6B809A-9685-455A-B0E8-CDCD6B0CACA9}" srcOrd="0" destOrd="0" presId="urn:microsoft.com/office/officeart/2008/layout/BendingPictureCaptionList"/>
    <dgm:cxn modelId="{61A1A51F-8F8D-4BF0-86D8-43DFB9162431}" srcId="{3F35720B-CC4E-4A5F-8828-F0EF6A17FEED}" destId="{A64037B6-11C4-4A2F-AFE4-EC715379D0FC}" srcOrd="3" destOrd="0" parTransId="{46991217-F37C-4243-9239-44614413A001}" sibTransId="{48E7FF35-36E9-4DF7-A7D0-E19298071F4E}"/>
    <dgm:cxn modelId="{57E650E4-525A-4048-88F4-15AB72C61BE7}" srcId="{3F35720B-CC4E-4A5F-8828-F0EF6A17FEED}" destId="{488A26F2-9592-4578-B07B-152CD90B5967}" srcOrd="0" destOrd="0" parTransId="{2B3F168C-99AA-4D79-B8FD-4829840CB2CC}" sibTransId="{A3119650-8F9D-4AE6-B841-56CB37E105A9}"/>
    <dgm:cxn modelId="{8144C2D9-E18A-4B95-B27E-CEF51328BE92}" srcId="{3F35720B-CC4E-4A5F-8828-F0EF6A17FEED}" destId="{C5993E79-E00B-4602-932C-662529E5E82A}" srcOrd="1" destOrd="0" parTransId="{C517E1CB-3910-4ACC-B63B-F899163B9597}" sibTransId="{2E1221DF-948A-4236-BEE7-848FD352ACEB}"/>
    <dgm:cxn modelId="{3D48219C-164D-457B-ACDC-C104AB939E4B}" srcId="{3F35720B-CC4E-4A5F-8828-F0EF6A17FEED}" destId="{2E6BECF9-2B66-455D-B9E9-B3A68850F9DB}" srcOrd="2" destOrd="0" parTransId="{8E8E6BF6-DDF3-4331-A0E3-E655D58B6E26}" sibTransId="{F2E74CEC-579B-4F77-9543-690044C1FE4F}"/>
    <dgm:cxn modelId="{796F8CC0-BA39-46C0-AD3D-3134F74BB66C}" type="presParOf" srcId="{A7E610BB-D609-4EBF-B9EC-198F70A0B324}" destId="{349B0798-007E-4981-A4A1-65089F81E8D5}" srcOrd="0" destOrd="0" presId="urn:microsoft.com/office/officeart/2008/layout/BendingPictureCaptionList"/>
    <dgm:cxn modelId="{5AF68D79-B010-47AC-B691-2E6F2431CF29}" type="presParOf" srcId="{349B0798-007E-4981-A4A1-65089F81E8D5}" destId="{CD3F148D-2A7E-4521-A2F2-E56F2C9709EA}" srcOrd="0" destOrd="0" presId="urn:microsoft.com/office/officeart/2008/layout/BendingPictureCaptionList"/>
    <dgm:cxn modelId="{38A6E7FB-493F-460A-92B7-A0B2B19AA632}" type="presParOf" srcId="{349B0798-007E-4981-A4A1-65089F81E8D5}" destId="{E4366E48-F322-4F38-B0C9-8704EBDE50FB}" srcOrd="1" destOrd="0" presId="urn:microsoft.com/office/officeart/2008/layout/BendingPictureCaptionList"/>
    <dgm:cxn modelId="{D6074E69-2DC8-4CF4-B3D4-DA72B9CDFCC0}" type="presParOf" srcId="{A7E610BB-D609-4EBF-B9EC-198F70A0B324}" destId="{ADA41B34-82D9-45BE-A24C-E9FBB9D49A31}" srcOrd="1" destOrd="0" presId="urn:microsoft.com/office/officeart/2008/layout/BendingPictureCaptionList"/>
    <dgm:cxn modelId="{C394C83E-8C42-40B1-BA8F-D9EF812AED0A}" type="presParOf" srcId="{A7E610BB-D609-4EBF-B9EC-198F70A0B324}" destId="{2BD9A16F-087C-411C-85AD-05B9E0C50BAB}" srcOrd="2" destOrd="0" presId="urn:microsoft.com/office/officeart/2008/layout/BendingPictureCaptionList"/>
    <dgm:cxn modelId="{E837DC52-FAAF-41F4-8AA1-C0E91EE86374}" type="presParOf" srcId="{2BD9A16F-087C-411C-85AD-05B9E0C50BAB}" destId="{E986BDAD-04A1-4F99-BB8A-A0D96E849044}" srcOrd="0" destOrd="0" presId="urn:microsoft.com/office/officeart/2008/layout/BendingPictureCaptionList"/>
    <dgm:cxn modelId="{F1F26CF6-52D1-49DA-A3B6-2B52202AE2DD}" type="presParOf" srcId="{2BD9A16F-087C-411C-85AD-05B9E0C50BAB}" destId="{39666047-CE27-42A6-B311-D7E4EECB9209}" srcOrd="1" destOrd="0" presId="urn:microsoft.com/office/officeart/2008/layout/BendingPictureCaptionList"/>
    <dgm:cxn modelId="{E352B959-0F83-47C0-8B41-6B2EA922F0DC}" type="presParOf" srcId="{A7E610BB-D609-4EBF-B9EC-198F70A0B324}" destId="{F90C20EF-5F65-49E5-83EF-3E23B1F0D213}" srcOrd="3" destOrd="0" presId="urn:microsoft.com/office/officeart/2008/layout/BendingPictureCaptionList"/>
    <dgm:cxn modelId="{DFA6BAF4-2983-4921-8CB4-C424BB3224CB}" type="presParOf" srcId="{A7E610BB-D609-4EBF-B9EC-198F70A0B324}" destId="{A0D952D9-B4FA-4F37-B9DE-58AF9737A839}" srcOrd="4" destOrd="0" presId="urn:microsoft.com/office/officeart/2008/layout/BendingPictureCaptionList"/>
    <dgm:cxn modelId="{71DAE9E5-290A-4620-9B17-7038DA49375E}" type="presParOf" srcId="{A0D952D9-B4FA-4F37-B9DE-58AF9737A839}" destId="{783C8DB7-5E21-4B6A-B838-65F3A37F28CE}" srcOrd="0" destOrd="0" presId="urn:microsoft.com/office/officeart/2008/layout/BendingPictureCaptionList"/>
    <dgm:cxn modelId="{A8352586-E006-4548-A0B5-C7F4970738B7}" type="presParOf" srcId="{A0D952D9-B4FA-4F37-B9DE-58AF9737A839}" destId="{8FA24577-2845-4636-B0B9-524CA8CFB777}" srcOrd="1" destOrd="0" presId="urn:microsoft.com/office/officeart/2008/layout/BendingPictureCaptionList"/>
    <dgm:cxn modelId="{39FE805C-3C34-45BF-A78C-462A5CCC12FC}" type="presParOf" srcId="{A7E610BB-D609-4EBF-B9EC-198F70A0B324}" destId="{46013906-ADBF-455C-8361-CF452D7B6221}" srcOrd="5" destOrd="0" presId="urn:microsoft.com/office/officeart/2008/layout/BendingPictureCaptionList"/>
    <dgm:cxn modelId="{A3239093-9695-4DAB-8A8F-475A98B06EA2}" type="presParOf" srcId="{A7E610BB-D609-4EBF-B9EC-198F70A0B324}" destId="{29C0B082-1BA9-4059-B55D-FAEE8EA2E5FF}" srcOrd="6" destOrd="0" presId="urn:microsoft.com/office/officeart/2008/layout/BendingPictureCaptionList"/>
    <dgm:cxn modelId="{5640805E-F59C-41C5-B7F2-01BB67B7212D}" type="presParOf" srcId="{29C0B082-1BA9-4059-B55D-FAEE8EA2E5FF}" destId="{70D547BB-A2AA-4A54-9946-AF1B24722760}" srcOrd="0" destOrd="0" presId="urn:microsoft.com/office/officeart/2008/layout/BendingPictureCaptionList"/>
    <dgm:cxn modelId="{1C495415-59E2-436B-8510-6477F535CC15}" type="presParOf" srcId="{29C0B082-1BA9-4059-B55D-FAEE8EA2E5FF}" destId="{EA6B809A-9685-455A-B0E8-CDCD6B0CACA9}"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F148D-2A7E-4521-A2F2-E56F2C9709EA}">
      <dsp:nvSpPr>
        <dsp:cNvPr id="0" name=""/>
        <dsp:cNvSpPr/>
      </dsp:nvSpPr>
      <dsp:spPr>
        <a:xfrm>
          <a:off x="41444" y="0"/>
          <a:ext cx="1968823" cy="1575059"/>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366E48-F322-4F38-B0C9-8704EBDE50FB}">
      <dsp:nvSpPr>
        <dsp:cNvPr id="0" name=""/>
        <dsp:cNvSpPr/>
      </dsp:nvSpPr>
      <dsp:spPr>
        <a:xfrm>
          <a:off x="247400" y="1229809"/>
          <a:ext cx="1752253" cy="551270"/>
        </a:xfrm>
        <a:prstGeom prst="wedgeRectCallout">
          <a:avLst>
            <a:gd name="adj1" fmla="val 20250"/>
            <a:gd name="adj2" fmla="val -60700"/>
          </a:avLst>
        </a:prstGeom>
        <a:solidFill>
          <a:srgbClr val="D6F6F3"/>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uk-UA" sz="2600" kern="1200" noProof="0" dirty="0">
              <a:latin typeface="Franklin Gothic Demi Cond" panose="020B0706030402020204" pitchFamily="34" charset="0"/>
            </a:rPr>
            <a:t>Психологічне</a:t>
          </a:r>
        </a:p>
      </dsp:txBody>
      <dsp:txXfrm>
        <a:off x="247400" y="1229809"/>
        <a:ext cx="1752253" cy="551270"/>
      </dsp:txXfrm>
    </dsp:sp>
    <dsp:sp modelId="{E986BDAD-04A1-4F99-BB8A-A0D96E849044}">
      <dsp:nvSpPr>
        <dsp:cNvPr id="0" name=""/>
        <dsp:cNvSpPr/>
      </dsp:nvSpPr>
      <dsp:spPr>
        <a:xfrm>
          <a:off x="2161021" y="228885"/>
          <a:ext cx="1968823" cy="1575059"/>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666047-CE27-42A6-B311-D7E4EECB9209}">
      <dsp:nvSpPr>
        <dsp:cNvPr id="0" name=""/>
        <dsp:cNvSpPr/>
      </dsp:nvSpPr>
      <dsp:spPr>
        <a:xfrm>
          <a:off x="2396530" y="1818583"/>
          <a:ext cx="1752253" cy="551270"/>
        </a:xfrm>
        <a:prstGeom prst="wedgeRectCallout">
          <a:avLst>
            <a:gd name="adj1" fmla="val 20250"/>
            <a:gd name="adj2" fmla="val -60700"/>
          </a:avLst>
        </a:prstGeom>
        <a:solidFill>
          <a:srgbClr val="D3F0F9"/>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uk-UA" sz="2600" kern="1200" noProof="0" dirty="0">
              <a:latin typeface="Franklin Gothic Demi Cond" panose="020B0706030402020204" pitchFamily="34" charset="0"/>
            </a:rPr>
            <a:t>Фізичне</a:t>
          </a:r>
        </a:p>
      </dsp:txBody>
      <dsp:txXfrm>
        <a:off x="2396530" y="1818583"/>
        <a:ext cx="1752253" cy="551270"/>
      </dsp:txXfrm>
    </dsp:sp>
    <dsp:sp modelId="{783C8DB7-5E21-4B6A-B838-65F3A37F28CE}">
      <dsp:nvSpPr>
        <dsp:cNvPr id="0" name=""/>
        <dsp:cNvSpPr/>
      </dsp:nvSpPr>
      <dsp:spPr>
        <a:xfrm>
          <a:off x="4356949" y="758782"/>
          <a:ext cx="1968823" cy="1575059"/>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A24577-2845-4636-B0B9-524CA8CFB777}">
      <dsp:nvSpPr>
        <dsp:cNvPr id="0" name=""/>
        <dsp:cNvSpPr/>
      </dsp:nvSpPr>
      <dsp:spPr>
        <a:xfrm>
          <a:off x="4592445" y="2348481"/>
          <a:ext cx="1752253" cy="551270"/>
        </a:xfrm>
        <a:prstGeom prst="wedgeRectCallout">
          <a:avLst>
            <a:gd name="adj1" fmla="val 20250"/>
            <a:gd name="adj2" fmla="val -60700"/>
          </a:avLst>
        </a:prstGeom>
        <a:solidFill>
          <a:srgbClr val="D6F6F3"/>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uk-UA" sz="2600" kern="1200" noProof="0" dirty="0">
              <a:latin typeface="Franklin Gothic Demi Cond" panose="020B0706030402020204" pitchFamily="34" charset="0"/>
            </a:rPr>
            <a:t>Економічне</a:t>
          </a:r>
        </a:p>
      </dsp:txBody>
      <dsp:txXfrm>
        <a:off x="4592445" y="2348481"/>
        <a:ext cx="1752253" cy="551270"/>
      </dsp:txXfrm>
    </dsp:sp>
    <dsp:sp modelId="{70D547BB-A2AA-4A54-9946-AF1B24722760}">
      <dsp:nvSpPr>
        <dsp:cNvPr id="0" name=""/>
        <dsp:cNvSpPr/>
      </dsp:nvSpPr>
      <dsp:spPr>
        <a:xfrm>
          <a:off x="6502082" y="1288679"/>
          <a:ext cx="1968823" cy="1575059"/>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6B809A-9685-455A-B0E8-CDCD6B0CACA9}">
      <dsp:nvSpPr>
        <dsp:cNvPr id="0" name=""/>
        <dsp:cNvSpPr/>
      </dsp:nvSpPr>
      <dsp:spPr>
        <a:xfrm>
          <a:off x="6712049" y="2731777"/>
          <a:ext cx="1752253" cy="551270"/>
        </a:xfrm>
        <a:prstGeom prst="wedgeRectCallout">
          <a:avLst>
            <a:gd name="adj1" fmla="val 20250"/>
            <a:gd name="adj2" fmla="val -60700"/>
          </a:avLst>
        </a:prstGeom>
        <a:solidFill>
          <a:srgbClr val="D6F6F3"/>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uk-UA" sz="2600" kern="1200" noProof="0" dirty="0">
              <a:latin typeface="Franklin Gothic Demi Cond" panose="020B0706030402020204" pitchFamily="34" charset="0"/>
            </a:rPr>
            <a:t>Сексуальне</a:t>
          </a:r>
        </a:p>
      </dsp:txBody>
      <dsp:txXfrm>
        <a:off x="6712049" y="2731777"/>
        <a:ext cx="1752253" cy="55127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1904-E052-44F4-B6F7-BE8372A4F59C}" type="datetimeFigureOut">
              <a:rPr lang="uk-UA" smtClean="0"/>
              <a:t>04.09.2021</a:t>
            </a:fld>
            <a:endParaRPr lang="uk-UA"/>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FFD91-6CF3-4F19-857E-AF50566EEDDD}" type="slidenum">
              <a:rPr lang="uk-UA" smtClean="0"/>
              <a:t>‹#›</a:t>
            </a:fld>
            <a:endParaRPr lang="uk-UA"/>
          </a:p>
        </p:txBody>
      </p:sp>
    </p:spTree>
    <p:extLst>
      <p:ext uri="{BB962C8B-B14F-4D97-AF65-F5344CB8AC3E}">
        <p14:creationId xmlns:p14="http://schemas.microsoft.com/office/powerpoint/2010/main" val="3125982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8C48D52E-26F9-4417-9F2C-FF191BB9745B}" type="slidenum">
              <a:rPr lang="uk-UA" smtClean="0"/>
              <a:t>28</a:t>
            </a:fld>
            <a:endParaRPr lang="uk-UA"/>
          </a:p>
        </p:txBody>
      </p:sp>
    </p:spTree>
    <p:extLst>
      <p:ext uri="{BB962C8B-B14F-4D97-AF65-F5344CB8AC3E}">
        <p14:creationId xmlns:p14="http://schemas.microsoft.com/office/powerpoint/2010/main" val="2424611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8C48D52E-26F9-4417-9F2C-FF191BB9745B}" type="slidenum">
              <a:rPr lang="uk-UA" smtClean="0"/>
              <a:t>39</a:t>
            </a:fld>
            <a:endParaRPr lang="uk-UA"/>
          </a:p>
        </p:txBody>
      </p:sp>
    </p:spTree>
    <p:extLst>
      <p:ext uri="{BB962C8B-B14F-4D97-AF65-F5344CB8AC3E}">
        <p14:creationId xmlns:p14="http://schemas.microsoft.com/office/powerpoint/2010/main" val="919282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4A418CCD-80BD-4856-898F-9904815E5431}" type="datetimeFigureOut">
              <a:rPr lang="ru-RU"/>
              <a:pPr>
                <a:defRPr/>
              </a:pPr>
              <a:t>04.09.2021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46707C1-E8BB-40F1-8790-760C5EEF62B3}"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6CC408B-E0CA-4CAF-B5D0-6272AF7C2C73}" type="datetimeFigureOut">
              <a:rPr lang="ru-RU"/>
              <a:pPr>
                <a:defRPr/>
              </a:pPr>
              <a:t>04.09.2021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E65C48D-479F-4C6E-86E4-90DB84AEF0E4}"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51655B22-B6E9-4032-A5C3-7C249B198422}" type="datetimeFigureOut">
              <a:rPr lang="ru-RU"/>
              <a:pPr>
                <a:defRPr/>
              </a:pPr>
              <a:t>04.09.2021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7097702-7A64-41E6-86FE-264D2363F5AF}"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endParaRPr/>
          </a:p>
        </p:txBody>
      </p:sp>
      <p:sp>
        <p:nvSpPr>
          <p:cNvPr id="3" name="Holder 5"/>
          <p:cNvSpPr>
            <a:spLocks noGrp="1"/>
          </p:cNvSpPr>
          <p:nvPr>
            <p:ph type="dt" sz="half" idx="11"/>
          </p:nvPr>
        </p:nvSpPr>
        <p:spPr/>
        <p:txBody>
          <a:bodyPr/>
          <a:lstStyle>
            <a:lvl1pPr>
              <a:defRPr/>
            </a:lvl1pPr>
          </a:lstStyle>
          <a:p>
            <a:pPr>
              <a:defRPr/>
            </a:pPr>
            <a:fld id="{ADC93DE1-35E5-4A09-A100-5914DC5D12B5}" type="datetimeFigureOut">
              <a:rPr lang="en-US"/>
              <a:pPr>
                <a:defRPr/>
              </a:pPr>
              <a:t>9/4/2021</a:t>
            </a:fld>
            <a:endParaRPr lang="en-US" dirty="0"/>
          </a:p>
        </p:txBody>
      </p:sp>
      <p:sp>
        <p:nvSpPr>
          <p:cNvPr id="4" name="Holder 6"/>
          <p:cNvSpPr>
            <a:spLocks noGrp="1"/>
          </p:cNvSpPr>
          <p:nvPr>
            <p:ph type="sldNum" sz="quarter" idx="12"/>
          </p:nvPr>
        </p:nvSpPr>
        <p:spPr/>
        <p:txBody>
          <a:bodyPr/>
          <a:lstStyle>
            <a:lvl1pPr>
              <a:defRPr/>
            </a:lvl1pPr>
          </a:lstStyle>
          <a:p>
            <a:pPr>
              <a:defRPr/>
            </a:pPr>
            <a:fld id="{5A179007-C15D-4E44-B766-BE6199667AD7}" type="slidenum">
              <a:rPr/>
              <a:pPr>
                <a:defRPr/>
              </a:pPr>
              <a:t>‹#›</a:t>
            </a:fld>
            <a:endParaRPr/>
          </a:p>
        </p:txBody>
      </p:sp>
    </p:spTree>
    <p:extLst>
      <p:ext uri="{BB962C8B-B14F-4D97-AF65-F5344CB8AC3E}">
        <p14:creationId xmlns:p14="http://schemas.microsoft.com/office/powerpoint/2010/main" val="3853050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Титульный слайд">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1440179"/>
          </a:xfrm>
          <a:prstGeom prst="rect">
            <a:avLst/>
          </a:prstGeom>
        </p:spPr>
        <p:txBody>
          <a:bodyPr wrap="square" lIns="0" tIns="0" rIns="0" bIns="0">
            <a:noAutofit/>
          </a:bodyPr>
          <a:lstStyle/>
          <a:p>
            <a:r>
              <a:rPr lang="ru-RU"/>
              <a:t>Образец заголовка</a:t>
            </a:r>
            <a:endParaRPr/>
          </a:p>
        </p:txBody>
      </p:sp>
      <p:sp>
        <p:nvSpPr>
          <p:cNvPr id="3" name="Holder 3"/>
          <p:cNvSpPr>
            <a:spLocks noGrp="1"/>
          </p:cNvSpPr>
          <p:nvPr>
            <p:ph type="subTitle" idx="4"/>
          </p:nvPr>
        </p:nvSpPr>
        <p:spPr>
          <a:xfrm>
            <a:off x="1371601" y="3840480"/>
            <a:ext cx="6400799" cy="1714500"/>
          </a:xfrm>
          <a:prstGeom prst="rect">
            <a:avLst/>
          </a:prstGeom>
        </p:spPr>
        <p:txBody>
          <a:bodyPr wrap="square" lIns="0" tIns="0" rIns="0" bIns="0">
            <a:noAutofit/>
          </a:bodyPr>
          <a:lstStyle/>
          <a:p>
            <a:r>
              <a:rPr lang="ru-RU"/>
              <a:t>Образец подзаголовка</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ru-RU"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6A347B6-57D5-4C30-A836-DA99A7EFBDE1}" type="datetimeFigureOut">
              <a:rPr lang="ru-RU" smtClean="0"/>
              <a:pPr/>
              <a:t>04.09.2021</a:t>
            </a:fld>
            <a:endParaRPr lang="ru-RU"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2A5A91A2-92EB-4961-AEF5-2CA77C13B3B9}" type="slidenum">
              <a:rPr lang="ru-RU" smtClean="0"/>
              <a:pPr/>
              <a:t>‹#›</a:t>
            </a:fld>
            <a:endParaRPr lang="ru-RU" dirty="0"/>
          </a:p>
        </p:txBody>
      </p:sp>
    </p:spTree>
    <p:extLst>
      <p:ext uri="{BB962C8B-B14F-4D97-AF65-F5344CB8AC3E}">
        <p14:creationId xmlns:p14="http://schemas.microsoft.com/office/powerpoint/2010/main" val="3182766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Only">
    <p:spTree>
      <p:nvGrpSpPr>
        <p:cNvPr id="1" name=""/>
        <p:cNvGrpSpPr/>
        <p:nvPr/>
      </p:nvGrpSpPr>
      <p:grpSpPr>
        <a:xfrm>
          <a:off x="0" y="0"/>
          <a:ext cx="0" cy="0"/>
          <a:chOff x="0" y="0"/>
          <a:chExt cx="0" cy="0"/>
        </a:xfrm>
      </p:grpSpPr>
      <p:sp>
        <p:nvSpPr>
          <p:cNvPr id="3" name="bk object 16"/>
          <p:cNvSpPr/>
          <p:nvPr/>
        </p:nvSpPr>
        <p:spPr>
          <a:xfrm>
            <a:off x="334566" y="457200"/>
            <a:ext cx="2777728" cy="95250"/>
          </a:xfrm>
          <a:custGeom>
            <a:avLst/>
            <a:gdLst/>
            <a:ahLst/>
            <a:cxnLst/>
            <a:rect l="l" t="t" r="r" b="b"/>
            <a:pathLst>
              <a:path w="3703320" h="94997">
                <a:moveTo>
                  <a:pt x="0" y="94997"/>
                </a:moveTo>
                <a:lnTo>
                  <a:pt x="3703320" y="94997"/>
                </a:lnTo>
                <a:lnTo>
                  <a:pt x="3703320" y="0"/>
                </a:lnTo>
                <a:lnTo>
                  <a:pt x="0" y="0"/>
                </a:lnTo>
                <a:lnTo>
                  <a:pt x="0" y="94997"/>
                </a:lnTo>
                <a:close/>
              </a:path>
            </a:pathLst>
          </a:custGeom>
          <a:solidFill>
            <a:srgbClr val="1A315F"/>
          </a:solidFill>
        </p:spPr>
        <p:txBody>
          <a:bodyPr lIns="0" tIns="0" rIns="0" bIns="0"/>
          <a:lstStyle/>
          <a:p>
            <a:pPr fontAlgn="auto">
              <a:spcBef>
                <a:spcPts val="0"/>
              </a:spcBef>
              <a:spcAft>
                <a:spcPts val="0"/>
              </a:spcAft>
              <a:defRPr/>
            </a:pPr>
            <a:endParaRPr>
              <a:latin typeface="+mn-lt"/>
              <a:cs typeface="+mn-cs"/>
            </a:endParaRPr>
          </a:p>
        </p:txBody>
      </p:sp>
      <p:sp>
        <p:nvSpPr>
          <p:cNvPr id="4" name="bk object 17"/>
          <p:cNvSpPr/>
          <p:nvPr/>
        </p:nvSpPr>
        <p:spPr>
          <a:xfrm>
            <a:off x="6031706" y="454026"/>
            <a:ext cx="2777729" cy="98425"/>
          </a:xfrm>
          <a:custGeom>
            <a:avLst/>
            <a:gdLst/>
            <a:ahLst/>
            <a:cxnLst/>
            <a:rect l="l" t="t" r="r" b="b"/>
            <a:pathLst>
              <a:path w="3703320" h="98554">
                <a:moveTo>
                  <a:pt x="0" y="98554"/>
                </a:moveTo>
                <a:lnTo>
                  <a:pt x="3703320" y="98554"/>
                </a:lnTo>
                <a:lnTo>
                  <a:pt x="3703320" y="0"/>
                </a:lnTo>
                <a:lnTo>
                  <a:pt x="0" y="0"/>
                </a:lnTo>
                <a:lnTo>
                  <a:pt x="0" y="98554"/>
                </a:lnTo>
                <a:close/>
              </a:path>
            </a:pathLst>
          </a:custGeom>
          <a:solidFill>
            <a:srgbClr val="959FA7"/>
          </a:solidFill>
        </p:spPr>
        <p:txBody>
          <a:bodyPr lIns="0" tIns="0" rIns="0" bIns="0"/>
          <a:lstStyle/>
          <a:p>
            <a:pPr fontAlgn="auto">
              <a:spcBef>
                <a:spcPts val="0"/>
              </a:spcBef>
              <a:spcAft>
                <a:spcPts val="0"/>
              </a:spcAft>
              <a:defRPr/>
            </a:pPr>
            <a:endParaRPr>
              <a:latin typeface="+mn-lt"/>
              <a:cs typeface="+mn-cs"/>
            </a:endParaRPr>
          </a:p>
        </p:txBody>
      </p:sp>
      <p:sp>
        <p:nvSpPr>
          <p:cNvPr id="5" name="bk object 18"/>
          <p:cNvSpPr/>
          <p:nvPr/>
        </p:nvSpPr>
        <p:spPr>
          <a:xfrm>
            <a:off x="3181350" y="457201"/>
            <a:ext cx="2777729" cy="92075"/>
          </a:xfrm>
          <a:custGeom>
            <a:avLst/>
            <a:gdLst/>
            <a:ahLst/>
            <a:cxnLst/>
            <a:rect l="l" t="t" r="r" b="b"/>
            <a:pathLst>
              <a:path w="3703320" h="91439">
                <a:moveTo>
                  <a:pt x="0" y="91439"/>
                </a:moveTo>
                <a:lnTo>
                  <a:pt x="3703320" y="91439"/>
                </a:lnTo>
                <a:lnTo>
                  <a:pt x="3703320" y="0"/>
                </a:lnTo>
                <a:lnTo>
                  <a:pt x="0" y="0"/>
                </a:lnTo>
                <a:lnTo>
                  <a:pt x="0" y="91439"/>
                </a:lnTo>
                <a:close/>
              </a:path>
            </a:pathLst>
          </a:custGeom>
          <a:solidFill>
            <a:srgbClr val="4590B8"/>
          </a:solidFill>
        </p:spPr>
        <p:txBody>
          <a:bodyPr lIns="0" tIns="0" rIns="0" bIns="0"/>
          <a:lstStyle/>
          <a:p>
            <a:pPr fontAlgn="auto">
              <a:spcBef>
                <a:spcPts val="0"/>
              </a:spcBef>
              <a:spcAft>
                <a:spcPts val="0"/>
              </a:spcAft>
              <a:defRPr/>
            </a:pPr>
            <a:endParaRPr>
              <a:latin typeface="+mn-lt"/>
              <a:cs typeface="+mn-cs"/>
            </a:endParaRPr>
          </a:p>
        </p:txBody>
      </p:sp>
      <p:sp>
        <p:nvSpPr>
          <p:cNvPr id="6" name="bk object 19"/>
          <p:cNvSpPr/>
          <p:nvPr/>
        </p:nvSpPr>
        <p:spPr>
          <a:xfrm>
            <a:off x="334566" y="3086101"/>
            <a:ext cx="8447484" cy="3305175"/>
          </a:xfrm>
          <a:custGeom>
            <a:avLst/>
            <a:gdLst/>
            <a:ahLst/>
            <a:cxnLst/>
            <a:rect l="l" t="t" r="r" b="b"/>
            <a:pathLst>
              <a:path w="11262868" h="3304794">
                <a:moveTo>
                  <a:pt x="0" y="3304794"/>
                </a:moveTo>
                <a:lnTo>
                  <a:pt x="11262868" y="3304794"/>
                </a:lnTo>
                <a:lnTo>
                  <a:pt x="11262868" y="0"/>
                </a:lnTo>
                <a:lnTo>
                  <a:pt x="0" y="0"/>
                </a:lnTo>
                <a:lnTo>
                  <a:pt x="0" y="3304794"/>
                </a:lnTo>
                <a:close/>
              </a:path>
            </a:pathLst>
          </a:custGeom>
          <a:solidFill>
            <a:srgbClr val="1A315F"/>
          </a:solidFill>
        </p:spPr>
        <p:txBody>
          <a:bodyPr lIns="0" tIns="0" rIns="0" bIns="0"/>
          <a:lstStyle/>
          <a:p>
            <a:pPr fontAlgn="auto">
              <a:spcBef>
                <a:spcPts val="0"/>
              </a:spcBef>
              <a:spcAft>
                <a:spcPts val="0"/>
              </a:spcAft>
              <a:defRPr/>
            </a:pPr>
            <a:endParaRPr>
              <a:latin typeface="+mn-lt"/>
              <a:cs typeface="+mn-cs"/>
            </a:endParaRPr>
          </a:p>
        </p:txBody>
      </p:sp>
      <p:sp>
        <p:nvSpPr>
          <p:cNvPr id="2" name="Holder 2"/>
          <p:cNvSpPr>
            <a:spLocks noGrp="1"/>
          </p:cNvSpPr>
          <p:nvPr>
            <p:ph type="title"/>
          </p:nvPr>
        </p:nvSpPr>
        <p:spPr/>
        <p:txBody>
          <a:bodyPr/>
          <a:lstStyle/>
          <a:p>
            <a:endParaRPr/>
          </a:p>
        </p:txBody>
      </p:sp>
      <p:sp>
        <p:nvSpPr>
          <p:cNvPr id="7" name="Holder 3"/>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8" name="Holder 4"/>
          <p:cNvSpPr>
            <a:spLocks noGrp="1"/>
          </p:cNvSpPr>
          <p:nvPr>
            <p:ph type="dt" sz="half" idx="11"/>
          </p:nvPr>
        </p:nvSpPr>
        <p:spPr/>
        <p:txBody>
          <a:bodyPr/>
          <a:lstStyle>
            <a:lvl1pPr algn="l">
              <a:defRPr>
                <a:solidFill>
                  <a:schemeClr val="tx1">
                    <a:tint val="75000"/>
                  </a:schemeClr>
                </a:solidFill>
              </a:defRPr>
            </a:lvl1pPr>
          </a:lstStyle>
          <a:p>
            <a:pPr>
              <a:defRPr/>
            </a:pPr>
            <a:fld id="{060841B8-1EC8-4295-B9EC-33EC1BD7B51B}" type="datetimeFigureOut">
              <a:rPr lang="en-US"/>
              <a:pPr>
                <a:defRPr/>
              </a:pPr>
              <a:t>9/4/2021</a:t>
            </a:fld>
            <a:endParaRPr lang="en-US" dirty="0"/>
          </a:p>
        </p:txBody>
      </p:sp>
      <p:sp>
        <p:nvSpPr>
          <p:cNvPr id="9" name="Holder 5"/>
          <p:cNvSpPr>
            <a:spLocks noGrp="1"/>
          </p:cNvSpPr>
          <p:nvPr>
            <p:ph type="sldNum" sz="quarter" idx="12"/>
          </p:nvPr>
        </p:nvSpPr>
        <p:spPr/>
        <p:txBody>
          <a:bodyPr/>
          <a:lstStyle>
            <a:lvl1pPr algn="r">
              <a:defRPr>
                <a:solidFill>
                  <a:schemeClr val="tx1">
                    <a:tint val="75000"/>
                  </a:schemeClr>
                </a:solidFill>
              </a:defRPr>
            </a:lvl1pPr>
          </a:lstStyle>
          <a:p>
            <a:pPr>
              <a:defRPr/>
            </a:pPr>
            <a:fld id="{2A67FBF7-63A5-403C-9A5F-C59560AB9CE8}" type="slidenum">
              <a:rPr/>
              <a:pPr>
                <a:defRPr/>
              </a:pPr>
              <a:t>‹#›</a:t>
            </a:fld>
            <a:endParaRPr/>
          </a:p>
        </p:txBody>
      </p:sp>
    </p:spTree>
    <p:extLst>
      <p:ext uri="{BB962C8B-B14F-4D97-AF65-F5344CB8AC3E}">
        <p14:creationId xmlns:p14="http://schemas.microsoft.com/office/powerpoint/2010/main" val="867782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277D16FE-E166-4D79-AEC2-3C1121A965A8}" type="datetimeFigureOut">
              <a:rPr lang="ru-RU"/>
              <a:pPr>
                <a:defRPr/>
              </a:pPr>
              <a:t>04.09.2021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D180565-960B-4B33-B0E0-6BB741AB35A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8C364E73-995F-443B-B29F-753F037156D4}" type="datetimeFigureOut">
              <a:rPr lang="ru-RU"/>
              <a:pPr>
                <a:defRPr/>
              </a:pPr>
              <a:t>04.09.2021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D8793AC-1166-4077-8042-14F1EC33ECF1}"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5A61C1D7-4824-40E8-BBE9-0CB81C602F4E}" type="datetimeFigureOut">
              <a:rPr lang="ru-RU"/>
              <a:pPr>
                <a:defRPr/>
              </a:pPr>
              <a:t>04.09.2021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E2D0723-C10E-4857-9BBF-157CEC9544EC}"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EFE0F289-4CF8-4199-83D8-80CA9C079579}" type="datetimeFigureOut">
              <a:rPr lang="ru-RU"/>
              <a:pPr>
                <a:defRPr/>
              </a:pPr>
              <a:t>04.09.2021</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966D1461-FE2C-4699-BF97-AEEF344C3C6A}"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55F5473F-BBCD-4099-B831-4360E2331164}" type="datetimeFigureOut">
              <a:rPr lang="ru-RU"/>
              <a:pPr>
                <a:defRPr/>
              </a:pPr>
              <a:t>04.09.2021</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4E0050BE-15C6-4529-B527-903F62188E90}"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8B28FA9-E598-41AB-9EAF-7123307D6814}" type="datetimeFigureOut">
              <a:rPr lang="ru-RU"/>
              <a:pPr>
                <a:defRPr/>
              </a:pPr>
              <a:t>04.09.2021</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037592F-A1FA-4880-99C7-E6AD20F473F3}"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D36049A2-8719-4963-A680-FDEBFF1F9FE1}" type="datetimeFigureOut">
              <a:rPr lang="ru-RU"/>
              <a:pPr>
                <a:defRPr/>
              </a:pPr>
              <a:t>04.09.2021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4980496-B58F-4748-98B3-1DF34D42A875}"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539D0991-A4A9-4E26-8F4D-C90589C0D44D}" type="datetimeFigureOut">
              <a:rPr lang="ru-RU"/>
              <a:pPr>
                <a:defRPr/>
              </a:pPr>
              <a:t>04.09.2021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CAB4849-4173-4D05-B152-D1E45C943440}"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99879FA-601A-4D3E-8D93-08FEAA318831}" type="datetimeFigureOut">
              <a:rPr lang="ru-RU"/>
              <a:pPr>
                <a:defRPr/>
              </a:pPr>
              <a:t>04.09.2021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6404991-A69E-4DD2-BB58-D7D54D9E92B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izbirkom.org.ua/news/reformy-33/2019/v-gromadakh-odesskoi-oblasti-poiaviatsia-sobstvennye-sherify/"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9.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7.jpeg"/></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91.jpeg"/><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Прямоугольник 3"/>
          <p:cNvSpPr>
            <a:spLocks noChangeArrowheads="1"/>
          </p:cNvSpPr>
          <p:nvPr/>
        </p:nvSpPr>
        <p:spPr bwMode="auto">
          <a:xfrm>
            <a:off x="1547813" y="5229225"/>
            <a:ext cx="6126162" cy="1938992"/>
          </a:xfrm>
          <a:prstGeom prst="rect">
            <a:avLst/>
          </a:prstGeom>
          <a:noFill/>
          <a:ln w="9525">
            <a:noFill/>
            <a:miter lim="800000"/>
            <a:headEnd/>
            <a:tailEnd/>
          </a:ln>
        </p:spPr>
        <p:txBody>
          <a:bodyPr>
            <a:spAutoFit/>
          </a:bodyPr>
          <a:lstStyle/>
          <a:p>
            <a:pPr algn="ctr"/>
            <a:r>
              <a:rPr lang="uk-UA" sz="3600" b="1" dirty="0">
                <a:latin typeface="Calibri" pitchFamily="34" charset="0"/>
                <a:cs typeface="Times New Roman" pitchFamily="18" charset="0"/>
              </a:rPr>
              <a:t>Взаємодія поліції та суспільства</a:t>
            </a:r>
            <a:endParaRPr lang="uk-UA" sz="3600" b="1" dirty="0">
              <a:cs typeface="Times New Roman" pitchFamily="18" charset="0"/>
            </a:endParaRPr>
          </a:p>
          <a:p>
            <a:pPr algn="ctr"/>
            <a:r>
              <a:rPr lang="en-US" sz="2400" b="1" i="1" dirty="0">
                <a:latin typeface="Times New Roman" pitchFamily="18" charset="0"/>
                <a:cs typeface="Times New Roman" pitchFamily="18" charset="0"/>
              </a:rPr>
              <a:t>(Community Policing) </a:t>
            </a:r>
          </a:p>
          <a:p>
            <a:pPr algn="ctr"/>
            <a:endParaRPr lang="en-US" sz="2400" b="1" dirty="0">
              <a:latin typeface="Times New Roman" pitchFamily="18" charset="0"/>
              <a:cs typeface="Times New Roman" pitchFamily="18" charset="0"/>
            </a:endParaRPr>
          </a:p>
        </p:txBody>
      </p:sp>
      <p:pic>
        <p:nvPicPr>
          <p:cNvPr id="13314" name="Picture 2" descr="D:\2019_NEW_AGE\! NAT\bg-title copy.jpg"/>
          <p:cNvPicPr>
            <a:picLocks noChangeAspect="1" noChangeArrowheads="1"/>
          </p:cNvPicPr>
          <p:nvPr/>
        </p:nvPicPr>
        <p:blipFill>
          <a:blip r:embed="rId2"/>
          <a:srcRect/>
          <a:stretch>
            <a:fillRect/>
          </a:stretch>
        </p:blipFill>
        <p:spPr bwMode="auto">
          <a:xfrm>
            <a:off x="0" y="0"/>
            <a:ext cx="9167813" cy="5157788"/>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63" y="0"/>
            <a:ext cx="9161363" cy="7101408"/>
          </a:xfrm>
        </p:spPr>
      </p:pic>
    </p:spTree>
    <p:extLst>
      <p:ext uri="{BB962C8B-B14F-4D97-AF65-F5344CB8AC3E}">
        <p14:creationId xmlns:p14="http://schemas.microsoft.com/office/powerpoint/2010/main" val="3146844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D:\2019_NEW_AGE\Шаблон презентации для POWER POINT\Start_slideshow_white.jpg"/>
          <p:cNvPicPr>
            <a:picLocks noChangeAspect="1" noChangeArrowheads="1"/>
          </p:cNvPicPr>
          <p:nvPr/>
        </p:nvPicPr>
        <p:blipFill>
          <a:blip r:embed="rId2"/>
          <a:srcRect/>
          <a:stretch>
            <a:fillRect/>
          </a:stretch>
        </p:blipFill>
        <p:spPr bwMode="auto">
          <a:xfrm>
            <a:off x="6300788" y="0"/>
            <a:ext cx="2843212" cy="6858000"/>
          </a:xfrm>
          <a:prstGeom prst="rect">
            <a:avLst/>
          </a:prstGeom>
          <a:noFill/>
          <a:ln w="9525">
            <a:noFill/>
            <a:miter lim="800000"/>
            <a:headEnd/>
            <a:tailEnd/>
          </a:ln>
        </p:spPr>
      </p:pic>
      <p:pic>
        <p:nvPicPr>
          <p:cNvPr id="18434" name="Picture 2" descr="D:\2019_NEW_AGE\! NAT\Title.png"/>
          <p:cNvPicPr>
            <a:picLocks noChangeAspect="1" noChangeArrowheads="1"/>
          </p:cNvPicPr>
          <p:nvPr/>
        </p:nvPicPr>
        <p:blipFill>
          <a:blip r:embed="rId3"/>
          <a:srcRect/>
          <a:stretch>
            <a:fillRect/>
          </a:stretch>
        </p:blipFill>
        <p:spPr bwMode="auto">
          <a:xfrm>
            <a:off x="5583238" y="0"/>
            <a:ext cx="3560762" cy="765175"/>
          </a:xfrm>
          <a:prstGeom prst="rect">
            <a:avLst/>
          </a:prstGeom>
          <a:noFill/>
          <a:ln w="9525">
            <a:noFill/>
            <a:miter lim="800000"/>
            <a:headEnd/>
            <a:tailEnd/>
          </a:ln>
        </p:spPr>
      </p:pic>
      <p:sp>
        <p:nvSpPr>
          <p:cNvPr id="5" name="Прямоугольник 4"/>
          <p:cNvSpPr/>
          <p:nvPr/>
        </p:nvSpPr>
        <p:spPr>
          <a:xfrm>
            <a:off x="350838" y="334963"/>
            <a:ext cx="6308725" cy="1077912"/>
          </a:xfrm>
          <a:prstGeom prst="rect">
            <a:avLst/>
          </a:prstGeom>
        </p:spPr>
        <p:txBody>
          <a:bodyPr>
            <a:spAutoFit/>
          </a:bodyPr>
          <a:lstStyle/>
          <a:p>
            <a:pPr fontAlgn="auto">
              <a:spcBef>
                <a:spcPts val="0"/>
              </a:spcBef>
              <a:spcAft>
                <a:spcPts val="0"/>
              </a:spcAft>
              <a:defRPr/>
            </a:pPr>
            <a:r>
              <a:rPr lang="uk-UA" sz="3200" b="1" dirty="0">
                <a:latin typeface="+mj-lt"/>
                <a:cs typeface="Times New Roman" panose="02020603050405020304" pitchFamily="18" charset="0"/>
              </a:rPr>
              <a:t>НАВІЩО</a:t>
            </a:r>
            <a:r>
              <a:rPr lang="en-US" sz="3200" b="1" i="1" dirty="0">
                <a:latin typeface="+mj-lt"/>
                <a:cs typeface="Times New Roman" panose="02020603050405020304" pitchFamily="18" charset="0"/>
              </a:rPr>
              <a:t> </a:t>
            </a:r>
            <a:r>
              <a:rPr lang="en-US" sz="3200" b="1" dirty="0">
                <a:latin typeface="+mj-lt"/>
                <a:cs typeface="Times New Roman" panose="02020603050405020304" pitchFamily="18" charset="0"/>
              </a:rPr>
              <a:t>COMMUNITY POLICING</a:t>
            </a:r>
            <a:r>
              <a:rPr lang="uk-UA" sz="3200" b="1" dirty="0">
                <a:latin typeface="+mj-lt"/>
                <a:cs typeface="Times New Roman" panose="02020603050405020304" pitchFamily="18" charset="0"/>
              </a:rPr>
              <a:t> ПОТРІБНА ГРОМАДІ?</a:t>
            </a:r>
            <a:endParaRPr lang="ru-RU" sz="3200" b="1" dirty="0">
              <a:latin typeface="+mj-lt"/>
              <a:cs typeface="+mn-cs"/>
            </a:endParaRPr>
          </a:p>
        </p:txBody>
      </p:sp>
      <p:sp>
        <p:nvSpPr>
          <p:cNvPr id="2" name="Прямоугольник 1"/>
          <p:cNvSpPr>
            <a:spLocks noChangeArrowheads="1"/>
          </p:cNvSpPr>
          <p:nvPr/>
        </p:nvSpPr>
        <p:spPr bwMode="auto">
          <a:xfrm>
            <a:off x="350838" y="1412875"/>
            <a:ext cx="5734050" cy="954088"/>
          </a:xfrm>
          <a:prstGeom prst="rect">
            <a:avLst/>
          </a:prstGeom>
          <a:noFill/>
          <a:ln w="9525">
            <a:noFill/>
            <a:miter lim="800000"/>
            <a:headEnd/>
            <a:tailEnd/>
          </a:ln>
        </p:spPr>
        <p:txBody>
          <a:bodyPr>
            <a:spAutoFit/>
          </a:bodyPr>
          <a:lstStyle/>
          <a:p>
            <a:pPr algn="just"/>
            <a:r>
              <a:rPr lang="uk-UA" sz="1400" b="1" i="1">
                <a:latin typeface="Calibri" pitchFamily="34" charset="0"/>
                <a:cs typeface="Angsana New" pitchFamily="18" charset="-34"/>
              </a:rPr>
              <a:t>Потреба у безпеці є однією з базових потреб людини, а співпраця поліції та громади – найкращий спосіб її забезпечити. Адже цей підхід ґрунтується на взаємодії між усіма, від кого залежить безпека: між громадою, поліцією та місцевою владою. </a:t>
            </a:r>
            <a:endParaRPr lang="ru-RU" sz="1400" b="1" i="1">
              <a:latin typeface="Times New Roman" pitchFamily="18" charset="0"/>
              <a:cs typeface="Times New Roman" pitchFamily="18" charset="0"/>
            </a:endParaRPr>
          </a:p>
        </p:txBody>
      </p:sp>
      <p:sp>
        <p:nvSpPr>
          <p:cNvPr id="4" name="Прямоугольник 3"/>
          <p:cNvSpPr>
            <a:spLocks noChangeArrowheads="1"/>
          </p:cNvSpPr>
          <p:nvPr/>
        </p:nvSpPr>
        <p:spPr bwMode="auto">
          <a:xfrm>
            <a:off x="350838" y="2493963"/>
            <a:ext cx="5949950" cy="647700"/>
          </a:xfrm>
          <a:prstGeom prst="rect">
            <a:avLst/>
          </a:prstGeom>
          <a:noFill/>
          <a:ln w="9525">
            <a:noFill/>
            <a:miter lim="800000"/>
            <a:headEnd/>
            <a:tailEnd/>
          </a:ln>
        </p:spPr>
        <p:txBody>
          <a:bodyPr>
            <a:spAutoFit/>
          </a:bodyPr>
          <a:lstStyle/>
          <a:p>
            <a:pPr algn="ctr"/>
            <a:r>
              <a:rPr lang="uk-UA" b="1">
                <a:latin typeface="Calibri" pitchFamily="34" charset="0"/>
              </a:rPr>
              <a:t>Що ж дає розвиток Community Policing конкретним мешканцям конкретних громад?</a:t>
            </a:r>
          </a:p>
        </p:txBody>
      </p:sp>
      <p:sp>
        <p:nvSpPr>
          <p:cNvPr id="9" name="Прямоугольник 8"/>
          <p:cNvSpPr>
            <a:spLocks noChangeArrowheads="1"/>
          </p:cNvSpPr>
          <p:nvPr/>
        </p:nvSpPr>
        <p:spPr bwMode="auto">
          <a:xfrm>
            <a:off x="395288" y="3344863"/>
            <a:ext cx="5545137" cy="2708275"/>
          </a:xfrm>
          <a:prstGeom prst="rect">
            <a:avLst/>
          </a:prstGeom>
          <a:noFill/>
          <a:ln w="9525">
            <a:noFill/>
            <a:miter lim="800000"/>
            <a:headEnd/>
            <a:tailEnd/>
          </a:ln>
        </p:spPr>
        <p:txBody>
          <a:bodyPr>
            <a:spAutoFit/>
          </a:bodyPr>
          <a:lstStyle/>
          <a:p>
            <a:pPr marL="285750" indent="-285750" algn="just">
              <a:buFont typeface="Wingdings" pitchFamily="2" charset="2"/>
              <a:buChar char="v"/>
            </a:pPr>
            <a:r>
              <a:rPr lang="uk-UA" sz="1000">
                <a:latin typeface="Calibri" pitchFamily="34" charset="0"/>
                <a:cs typeface="Times New Roman" pitchFamily="18" charset="0"/>
              </a:rPr>
              <a:t>Вони зможуть повідомляти поліції про проблеми у сфері безпеки та спільно з поліцією шукати рішення для їх подолання.</a:t>
            </a:r>
          </a:p>
          <a:p>
            <a:pPr marL="285750" indent="-285750" algn="just">
              <a:buFont typeface="Wingdings" pitchFamily="2" charset="2"/>
              <a:buChar char="v"/>
            </a:pPr>
            <a:r>
              <a:rPr lang="uk-UA" sz="1000">
                <a:latin typeface="Calibri" pitchFamily="34" charset="0"/>
                <a:cs typeface="Times New Roman" pitchFamily="18" charset="0"/>
              </a:rPr>
              <a:t>Місцева поліція у плануванні роботи буде враховувати думку населення з питань безпеки. А на підставі цієї інформації формуватимуться місцеві програми із підвищення безпеки.</a:t>
            </a:r>
          </a:p>
          <a:p>
            <a:pPr marL="285750" indent="-285750" algn="just">
              <a:buFont typeface="Wingdings" pitchFamily="2" charset="2"/>
              <a:buChar char="v"/>
            </a:pPr>
            <a:r>
              <a:rPr lang="uk-UA" sz="1000">
                <a:latin typeface="Calibri" pitchFamily="34" charset="0"/>
                <a:cs typeface="Times New Roman" pitchFamily="18" charset="0"/>
              </a:rPr>
              <a:t>Запровадження інноваційних платформ комунікації з населенням </a:t>
            </a:r>
            <a:br>
              <a:rPr lang="uk-UA" sz="1000">
                <a:latin typeface="Calibri" pitchFamily="34" charset="0"/>
                <a:cs typeface="Times New Roman" pitchFamily="18" charset="0"/>
              </a:rPr>
            </a:br>
            <a:r>
              <a:rPr lang="uk-UA" sz="1000">
                <a:latin typeface="Calibri" pitchFamily="34" charset="0"/>
                <a:cs typeface="Times New Roman" pitchFamily="18" charset="0"/>
              </a:rPr>
              <a:t>(онлайн-платформи, створення «карт злочинності</a:t>
            </a:r>
            <a:r>
              <a:rPr lang="ru-RU" sz="1000">
                <a:latin typeface="Calibri" pitchFamily="34" charset="0"/>
                <a:cs typeface="Times New Roman" pitchFamily="18" charset="0"/>
              </a:rPr>
              <a:t>» (</a:t>
            </a:r>
            <a:r>
              <a:rPr lang="en-US" sz="1000">
                <a:latin typeface="Calibri" pitchFamily="34" charset="0"/>
                <a:cs typeface="Times New Roman" pitchFamily="18" charset="0"/>
              </a:rPr>
              <a:t>crime mapping), </a:t>
            </a:r>
            <a:r>
              <a:rPr lang="uk-UA" sz="1000">
                <a:latin typeface="Calibri" pitchFamily="34" charset="0"/>
                <a:cs typeface="Times New Roman" pitchFamily="18" charset="0"/>
              </a:rPr>
              <a:t>тематичні</a:t>
            </a:r>
            <a:r>
              <a:rPr lang="ru-RU" sz="1000">
                <a:latin typeface="Calibri" pitchFamily="34" charset="0"/>
                <a:cs typeface="Times New Roman" pitchFamily="18" charset="0"/>
              </a:rPr>
              <a:t> </a:t>
            </a:r>
            <a:r>
              <a:rPr lang="uk-UA" sz="1000">
                <a:latin typeface="Calibri" pitchFamily="34" charset="0"/>
                <a:cs typeface="Times New Roman" pitchFamily="18" charset="0"/>
              </a:rPr>
              <a:t>зустрічі, спільні ініціативи тощо) допоможе мешканцям швидше отримувати реакцію на свої звернення та ефективніше вирішувати</a:t>
            </a:r>
          </a:p>
          <a:p>
            <a:pPr marL="285750" indent="-285750" algn="just">
              <a:buFont typeface="Wingdings" pitchFamily="2" charset="2"/>
              <a:buChar char="v"/>
            </a:pPr>
            <a:r>
              <a:rPr lang="uk-UA" sz="1000">
                <a:latin typeface="Calibri" pitchFamily="34" charset="0"/>
                <a:cs typeface="Times New Roman" pitchFamily="18" charset="0"/>
              </a:rPr>
              <a:t>проблеми з безпекою.</a:t>
            </a:r>
          </a:p>
          <a:p>
            <a:pPr marL="285750" indent="-285750" algn="just">
              <a:buFont typeface="Wingdings" pitchFamily="2" charset="2"/>
              <a:buChar char="v"/>
            </a:pPr>
            <a:r>
              <a:rPr lang="uk-UA" sz="1000">
                <a:latin typeface="Calibri" pitchFamily="34" charset="0"/>
                <a:cs typeface="Times New Roman" pitchFamily="18" charset="0"/>
              </a:rPr>
              <a:t>За рахунок більш тісної комунікації та взаємодії між населенням і поліцією збільшиться рівень поінформованості людей про те, що робить поліція, яка її роль, права та обов’язки.</a:t>
            </a:r>
          </a:p>
          <a:p>
            <a:pPr marL="285750" indent="-285750" algn="just">
              <a:buFont typeface="Wingdings" pitchFamily="2" charset="2"/>
              <a:buChar char="v"/>
            </a:pPr>
            <a:r>
              <a:rPr lang="uk-UA" sz="1000">
                <a:latin typeface="Calibri" pitchFamily="34" charset="0"/>
                <a:cs typeface="Times New Roman" pitchFamily="18" charset="0"/>
              </a:rPr>
              <a:t>Зосередження уваги на причинах злочинів дозволить завчасно попереджати їх.</a:t>
            </a:r>
          </a:p>
          <a:p>
            <a:pPr marL="285750" indent="-285750" algn="just">
              <a:buFont typeface="Wingdings" pitchFamily="2" charset="2"/>
              <a:buChar char="v"/>
            </a:pPr>
            <a:r>
              <a:rPr lang="uk-UA" sz="1000">
                <a:latin typeface="Calibri" pitchFamily="34" charset="0"/>
                <a:cs typeface="Times New Roman" pitchFamily="18" charset="0"/>
              </a:rPr>
              <a:t>Громада зможе контролювати діяльність поліції, отримувати актуальну інформацію про стан безпеки за місцем проживання.</a:t>
            </a:r>
          </a:p>
          <a:p>
            <a:pPr marL="285750" indent="-285750" algn="just">
              <a:buFont typeface="Wingdings" pitchFamily="2" charset="2"/>
              <a:buChar char="v"/>
            </a:pPr>
            <a:r>
              <a:rPr lang="uk-UA" sz="1000">
                <a:latin typeface="Calibri" pitchFamily="34" charset="0"/>
                <a:cs typeface="Times New Roman" pitchFamily="18" charset="0"/>
              </a:rPr>
              <a:t>Критерієм оцінки роботи поліції стане те, як поліція вирішує проблеми у сфері безпеки, визначені населенням. При цьому саму оцінку також даватимуть представники громад, органів місцевого самоврядування, незалежні експерти.</a:t>
            </a:r>
          </a:p>
        </p:txBody>
      </p:sp>
      <p:sp>
        <p:nvSpPr>
          <p:cNvPr id="16" name="Прямоугольник 15"/>
          <p:cNvSpPr>
            <a:spLocks noChangeArrowheads="1"/>
          </p:cNvSpPr>
          <p:nvPr/>
        </p:nvSpPr>
        <p:spPr bwMode="auto">
          <a:xfrm>
            <a:off x="6678613" y="2366963"/>
            <a:ext cx="2087562" cy="4185761"/>
          </a:xfrm>
          <a:prstGeom prst="rect">
            <a:avLst/>
          </a:prstGeom>
          <a:noFill/>
          <a:ln w="9525">
            <a:noFill/>
            <a:miter lim="800000"/>
            <a:headEnd/>
            <a:tailEnd/>
          </a:ln>
        </p:spPr>
        <p:txBody>
          <a:bodyPr>
            <a:spAutoFit/>
          </a:bodyPr>
          <a:lstStyle/>
          <a:p>
            <a:r>
              <a:rPr lang="uk-UA" sz="1400" b="1" i="1" dirty="0">
                <a:solidFill>
                  <a:srgbClr val="FFFF00"/>
                </a:solidFill>
                <a:latin typeface="Calibri" pitchFamily="34" charset="0"/>
                <a:cs typeface="Times New Roman" pitchFamily="18" charset="0"/>
              </a:rPr>
              <a:t>Керуючись принципом «обгороджуйся не парканом, а добрими сусідами», люди завжди воліють обирати собі помешкання там, де менше проблем із безпекою, тобто там, де ефективно працює </a:t>
            </a:r>
            <a:r>
              <a:rPr lang="en-US" sz="1400" b="1" i="1" dirty="0">
                <a:solidFill>
                  <a:srgbClr val="FFFF00"/>
                </a:solidFill>
                <a:latin typeface="Calibri" pitchFamily="34" charset="0"/>
                <a:cs typeface="Times New Roman" pitchFamily="18" charset="0"/>
              </a:rPr>
              <a:t>Community Policing. </a:t>
            </a:r>
            <a:r>
              <a:rPr lang="uk-UA" sz="1400" b="1" i="1" dirty="0">
                <a:solidFill>
                  <a:srgbClr val="FFFF00"/>
                </a:solidFill>
                <a:latin typeface="Calibri" pitchFamily="34" charset="0"/>
                <a:cs typeface="Times New Roman" pitchFamily="18" charset="0"/>
              </a:rPr>
              <a:t>Окрім іншого, такі оселі стають вигідним капіталовкладенням для їхніх  власників. Розвиток співпраці поліції та громади – це безпечний район/селище/місто.</a:t>
            </a:r>
          </a:p>
        </p:txBody>
      </p:sp>
      <p:pic>
        <p:nvPicPr>
          <p:cNvPr id="17" name="Picture 5" descr="D:\2019_NEW_AGE\! NAT\Новая папка\4.png"/>
          <p:cNvPicPr>
            <a:picLocks noChangeAspect="1" noChangeArrowheads="1"/>
          </p:cNvPicPr>
          <p:nvPr/>
        </p:nvPicPr>
        <p:blipFill>
          <a:blip r:embed="rId4"/>
          <a:srcRect/>
          <a:stretch>
            <a:fillRect/>
          </a:stretch>
        </p:blipFill>
        <p:spPr bwMode="auto">
          <a:xfrm>
            <a:off x="6921500" y="1141413"/>
            <a:ext cx="1322388" cy="1208087"/>
          </a:xfrm>
          <a:prstGeom prst="rect">
            <a:avLst/>
          </a:prstGeom>
          <a:noFill/>
          <a:ln w="9525">
            <a:noFill/>
            <a:miter lim="800000"/>
            <a:headEnd/>
            <a:tailEnd/>
          </a:ln>
        </p:spPr>
      </p:pic>
    </p:spTree>
    <p:extLst>
      <p:ext uri="{BB962C8B-B14F-4D97-AF65-F5344CB8AC3E}">
        <p14:creationId xmlns:p14="http://schemas.microsoft.com/office/powerpoint/2010/main" val="392339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251520" y="569889"/>
            <a:ext cx="8496944" cy="792088"/>
          </a:xfrm>
        </p:spPr>
        <p:txBody>
          <a:bodyPr/>
          <a:lstStyle/>
          <a:p>
            <a:pPr algn="ctr"/>
            <a:r>
              <a:rPr lang="uk-UA" sz="2400" b="1" dirty="0"/>
              <a:t>Взаємодія з населенням </a:t>
            </a:r>
            <a:br>
              <a:rPr lang="uk-UA" sz="2400" b="1" dirty="0"/>
            </a:br>
            <a:r>
              <a:rPr lang="uk-UA" sz="2400" b="1" dirty="0"/>
              <a:t>на засадах партнерства </a:t>
            </a:r>
            <a:r>
              <a:rPr lang="uk-UA" sz="2800" b="1" dirty="0"/>
              <a:t/>
            </a:r>
            <a:br>
              <a:rPr lang="uk-UA" sz="2800" b="1" dirty="0"/>
            </a:br>
            <a:r>
              <a:rPr lang="ru-RU" sz="2800" b="1" dirty="0"/>
              <a:t/>
            </a:r>
            <a:br>
              <a:rPr lang="ru-RU" sz="2800" b="1" dirty="0"/>
            </a:br>
            <a:r>
              <a:rPr lang="uk-UA" sz="2800" b="1" dirty="0"/>
              <a:t> </a:t>
            </a:r>
            <a:endParaRPr lang="ru-RU" sz="2800" b="1" dirty="0"/>
          </a:p>
        </p:txBody>
      </p:sp>
      <p:sp>
        <p:nvSpPr>
          <p:cNvPr id="5" name="Подзаголовок 4"/>
          <p:cNvSpPr>
            <a:spLocks noGrp="1"/>
          </p:cNvSpPr>
          <p:nvPr>
            <p:ph type="subTitle" idx="4"/>
          </p:nvPr>
        </p:nvSpPr>
        <p:spPr>
          <a:xfrm>
            <a:off x="179512" y="1052736"/>
            <a:ext cx="8784976" cy="5544616"/>
          </a:xfrm>
        </p:spPr>
        <p:txBody>
          <a:bodyPr/>
          <a:lstStyle/>
          <a:p>
            <a:pPr>
              <a:buNone/>
            </a:pPr>
            <a:r>
              <a:rPr lang="uk-UA" sz="2400" dirty="0"/>
              <a:t>	1. Діяльність поліції здійснюється в тісній співпраці та взаємодії з населенням, територіальними громадами та громадськими об’єднаннями на засадах партнерства і спрямована на задоволення їхніх потреб.</a:t>
            </a:r>
            <a:endParaRPr lang="ru-RU" sz="2400" dirty="0"/>
          </a:p>
          <a:p>
            <a:pPr>
              <a:buNone/>
            </a:pPr>
            <a:r>
              <a:rPr lang="uk-UA" sz="2400" dirty="0"/>
              <a:t>	2. З метою визначення причин та/або умов учинення правопорушень планування службової діяльності органів і підрозділів поліції здійснюється з урахуванням специфіки регіону та проблем територіальних громад.</a:t>
            </a:r>
            <a:endParaRPr lang="ru-RU" sz="2400" dirty="0"/>
          </a:p>
          <a:p>
            <a:pPr>
              <a:buNone/>
            </a:pPr>
            <a:r>
              <a:rPr lang="uk-UA" sz="2400" dirty="0"/>
              <a:t>	3</a:t>
            </a:r>
            <a:r>
              <a:rPr lang="uk-UA" sz="2400" b="1" dirty="0"/>
              <a:t>. *Рівень довіри населення до поліції є основним критерієм оцінки ефективності діяльності органів і підрозділів поліції.</a:t>
            </a:r>
            <a:endParaRPr lang="ru-RU" sz="2400" b="1" dirty="0"/>
          </a:p>
          <a:p>
            <a:pPr>
              <a:buNone/>
            </a:pPr>
            <a:r>
              <a:rPr lang="uk-UA" sz="2400" dirty="0"/>
              <a:t>	4. Оцінка рівня довіри населення до поліції проводиться незалежними соціологічними службами, в порядку визначеному КМУ             </a:t>
            </a:r>
          </a:p>
          <a:p>
            <a:pPr>
              <a:buNone/>
            </a:pPr>
            <a:r>
              <a:rPr lang="uk-UA" sz="2400" dirty="0"/>
              <a:t> </a:t>
            </a:r>
            <a:r>
              <a:rPr lang="uk-UA" sz="2400" i="1" dirty="0"/>
              <a:t>(стаття 11 Закону України «Про Національну поліцію»)</a:t>
            </a:r>
            <a:endParaRPr lang="ru-RU" i="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4446588"/>
            <a:ext cx="9144000" cy="24114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 name="Прямоугольник 1"/>
          <p:cNvSpPr/>
          <p:nvPr/>
        </p:nvSpPr>
        <p:spPr>
          <a:xfrm>
            <a:off x="0" y="1425575"/>
            <a:ext cx="9144000" cy="10668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20483" name="Picture 2" descr="D:\2019_NEW_AGE\! NAT\Title.png"/>
          <p:cNvPicPr>
            <a:picLocks noChangeAspect="1" noChangeArrowheads="1"/>
          </p:cNvPicPr>
          <p:nvPr/>
        </p:nvPicPr>
        <p:blipFill>
          <a:blip r:embed="rId2"/>
          <a:srcRect/>
          <a:stretch>
            <a:fillRect/>
          </a:stretch>
        </p:blipFill>
        <p:spPr bwMode="auto">
          <a:xfrm>
            <a:off x="5583238" y="0"/>
            <a:ext cx="3560762" cy="765175"/>
          </a:xfrm>
          <a:prstGeom prst="rect">
            <a:avLst/>
          </a:prstGeom>
          <a:noFill/>
          <a:ln w="9525">
            <a:noFill/>
            <a:miter lim="800000"/>
            <a:headEnd/>
            <a:tailEnd/>
          </a:ln>
        </p:spPr>
      </p:pic>
      <p:sp>
        <p:nvSpPr>
          <p:cNvPr id="20484" name="Прямоугольник 3"/>
          <p:cNvSpPr>
            <a:spLocks noChangeArrowheads="1"/>
          </p:cNvSpPr>
          <p:nvPr/>
        </p:nvSpPr>
        <p:spPr bwMode="auto">
          <a:xfrm>
            <a:off x="323850" y="333375"/>
            <a:ext cx="8424863" cy="522288"/>
          </a:xfrm>
          <a:prstGeom prst="rect">
            <a:avLst/>
          </a:prstGeom>
          <a:noFill/>
          <a:ln w="9525">
            <a:noFill/>
            <a:miter lim="800000"/>
            <a:headEnd/>
            <a:tailEnd/>
          </a:ln>
        </p:spPr>
        <p:txBody>
          <a:bodyPr>
            <a:spAutoFit/>
          </a:bodyPr>
          <a:lstStyle/>
          <a:p>
            <a:r>
              <a:rPr lang="uk-UA" sz="2800" b="1" dirty="0">
                <a:latin typeface="Calibri" pitchFamily="34" charset="0"/>
              </a:rPr>
              <a:t>«Поліцейський офіцер громади».</a:t>
            </a:r>
            <a:r>
              <a:rPr lang="uk-UA" sz="2800" dirty="0">
                <a:latin typeface="Calibri" pitchFamily="34" charset="0"/>
              </a:rPr>
              <a:t> </a:t>
            </a:r>
            <a:endParaRPr lang="ru-RU" sz="2800" dirty="0">
              <a:latin typeface="Calibri" pitchFamily="34" charset="0"/>
            </a:endParaRPr>
          </a:p>
        </p:txBody>
      </p:sp>
      <p:sp>
        <p:nvSpPr>
          <p:cNvPr id="20485" name="Прямоугольник 4"/>
          <p:cNvSpPr>
            <a:spLocks noChangeArrowheads="1"/>
          </p:cNvSpPr>
          <p:nvPr/>
        </p:nvSpPr>
        <p:spPr bwMode="auto">
          <a:xfrm>
            <a:off x="323850" y="971550"/>
            <a:ext cx="1620838" cy="369888"/>
          </a:xfrm>
          <a:prstGeom prst="rect">
            <a:avLst/>
          </a:prstGeom>
          <a:noFill/>
          <a:ln w="9525">
            <a:noFill/>
            <a:miter lim="800000"/>
            <a:headEnd/>
            <a:tailEnd/>
          </a:ln>
        </p:spPr>
        <p:txBody>
          <a:bodyPr wrap="none">
            <a:spAutoFit/>
          </a:bodyPr>
          <a:lstStyle/>
          <a:p>
            <a:r>
              <a:rPr lang="uk-UA" b="1">
                <a:latin typeface="Calibri" pitchFamily="34" charset="0"/>
              </a:rPr>
              <a:t>Мета проекту</a:t>
            </a:r>
            <a:r>
              <a:rPr lang="ru-RU" b="1">
                <a:latin typeface="Calibri" pitchFamily="34" charset="0"/>
              </a:rPr>
              <a:t>:</a:t>
            </a:r>
          </a:p>
        </p:txBody>
      </p:sp>
      <p:sp>
        <p:nvSpPr>
          <p:cNvPr id="6" name="Прямоугольник 5"/>
          <p:cNvSpPr>
            <a:spLocks noChangeArrowheads="1"/>
          </p:cNvSpPr>
          <p:nvPr/>
        </p:nvSpPr>
        <p:spPr bwMode="auto">
          <a:xfrm>
            <a:off x="3419475" y="1465263"/>
            <a:ext cx="5329238" cy="923925"/>
          </a:xfrm>
          <a:prstGeom prst="rect">
            <a:avLst/>
          </a:prstGeom>
          <a:noFill/>
          <a:ln w="9525">
            <a:noFill/>
            <a:miter lim="800000"/>
            <a:headEnd/>
            <a:tailEnd/>
          </a:ln>
        </p:spPr>
        <p:txBody>
          <a:bodyPr>
            <a:spAutoFit/>
          </a:bodyPr>
          <a:lstStyle/>
          <a:p>
            <a:pPr algn="just"/>
            <a:r>
              <a:rPr lang="uk-UA" b="1">
                <a:solidFill>
                  <a:schemeClr val="bg1"/>
                </a:solidFill>
                <a:latin typeface="Calibri" pitchFamily="34" charset="0"/>
              </a:rPr>
              <a:t>Забезпечити кожну територіальну громаду офіцером, який житиме та</a:t>
            </a:r>
            <a:r>
              <a:rPr lang="en-US" b="1">
                <a:solidFill>
                  <a:schemeClr val="bg1"/>
                </a:solidFill>
                <a:latin typeface="Calibri" pitchFamily="34" charset="0"/>
              </a:rPr>
              <a:t> </a:t>
            </a:r>
            <a:r>
              <a:rPr lang="uk-UA" b="1">
                <a:solidFill>
                  <a:schemeClr val="bg1"/>
                </a:solidFill>
                <a:latin typeface="Calibri" pitchFamily="34" charset="0"/>
              </a:rPr>
              <a:t>працюватиме на території цієї громади. </a:t>
            </a:r>
            <a:endParaRPr lang="ru-RU" b="1">
              <a:solidFill>
                <a:schemeClr val="bg1"/>
              </a:solidFill>
              <a:latin typeface="Calibri" pitchFamily="34" charset="0"/>
            </a:endParaRPr>
          </a:p>
        </p:txBody>
      </p:sp>
      <p:sp>
        <p:nvSpPr>
          <p:cNvPr id="7" name="Прямоугольник 6"/>
          <p:cNvSpPr>
            <a:spLocks noChangeArrowheads="1"/>
          </p:cNvSpPr>
          <p:nvPr/>
        </p:nvSpPr>
        <p:spPr bwMode="auto">
          <a:xfrm>
            <a:off x="3419475" y="2565400"/>
            <a:ext cx="5400675" cy="1169551"/>
          </a:xfrm>
          <a:prstGeom prst="rect">
            <a:avLst/>
          </a:prstGeom>
          <a:noFill/>
          <a:ln w="9525">
            <a:noFill/>
            <a:miter lim="800000"/>
            <a:headEnd/>
            <a:tailEnd/>
          </a:ln>
        </p:spPr>
        <p:txBody>
          <a:bodyPr>
            <a:spAutoFit/>
          </a:bodyPr>
          <a:lstStyle/>
          <a:p>
            <a:pPr algn="just"/>
            <a:r>
              <a:rPr lang="uk-UA" sz="1400" dirty="0">
                <a:latin typeface="Calibri" pitchFamily="34" charset="0"/>
              </a:rPr>
              <a:t>Поліцейський офіцер громади уже став повноправним її представником та перебуває на постійному зв’язку із мешканцями ОТГ та допомагає їм. Основна увага звернута на запобіганні правопорушень. Проект реалізований у Дніпрі, Донецькій області, у Кропивницькому, Тернополі, Хмельницькому, Рівному, Волині. </a:t>
            </a:r>
            <a:endParaRPr lang="ru-RU" sz="1400" dirty="0">
              <a:latin typeface="Calibri" pitchFamily="34" charset="0"/>
            </a:endParaRPr>
          </a:p>
        </p:txBody>
      </p:sp>
      <p:sp>
        <p:nvSpPr>
          <p:cNvPr id="8" name="Прямоугольник 7"/>
          <p:cNvSpPr>
            <a:spLocks noChangeArrowheads="1"/>
          </p:cNvSpPr>
          <p:nvPr/>
        </p:nvSpPr>
        <p:spPr bwMode="auto">
          <a:xfrm>
            <a:off x="3492500" y="4654550"/>
            <a:ext cx="5314950" cy="646113"/>
          </a:xfrm>
          <a:prstGeom prst="rect">
            <a:avLst/>
          </a:prstGeom>
          <a:noFill/>
          <a:ln w="9525">
            <a:noFill/>
            <a:miter lim="800000"/>
            <a:headEnd/>
            <a:tailEnd/>
          </a:ln>
        </p:spPr>
        <p:txBody>
          <a:bodyPr>
            <a:spAutoFit/>
          </a:bodyPr>
          <a:lstStyle/>
          <a:p>
            <a:r>
              <a:rPr lang="uk-UA" b="1">
                <a:solidFill>
                  <a:schemeClr val="bg1"/>
                </a:solidFill>
                <a:latin typeface="Calibri" pitchFamily="34" charset="0"/>
              </a:rPr>
              <a:t>Нам потрібні такі офіцери на території нашої громади. </a:t>
            </a:r>
            <a:endParaRPr lang="ru-RU" b="1">
              <a:solidFill>
                <a:schemeClr val="bg1"/>
              </a:solidFill>
              <a:latin typeface="Calibri" pitchFamily="34" charset="0"/>
            </a:endParaRPr>
          </a:p>
        </p:txBody>
      </p:sp>
      <p:sp>
        <p:nvSpPr>
          <p:cNvPr id="9" name="Прямоугольник 8"/>
          <p:cNvSpPr>
            <a:spLocks noChangeArrowheads="1"/>
          </p:cNvSpPr>
          <p:nvPr/>
        </p:nvSpPr>
        <p:spPr bwMode="auto">
          <a:xfrm>
            <a:off x="3492500" y="5570538"/>
            <a:ext cx="5287963" cy="738187"/>
          </a:xfrm>
          <a:prstGeom prst="rect">
            <a:avLst/>
          </a:prstGeom>
          <a:noFill/>
          <a:ln w="9525">
            <a:noFill/>
            <a:miter lim="800000"/>
            <a:headEnd/>
            <a:tailEnd/>
          </a:ln>
        </p:spPr>
        <p:txBody>
          <a:bodyPr>
            <a:spAutoFit/>
          </a:bodyPr>
          <a:lstStyle/>
          <a:p>
            <a:pPr algn="just"/>
            <a:r>
              <a:rPr lang="uk-UA" sz="1400" dirty="0">
                <a:solidFill>
                  <a:schemeClr val="bg1"/>
                </a:solidFill>
                <a:latin typeface="Calibri" pitchFamily="34" charset="0"/>
              </a:rPr>
              <a:t>Ми повинні відповідати очікуванням громади та залучити її до спільного вирішення проблем. Кожна людина повинна  почуватися у безпеці: вдома, на вулиці, відправляючи дитину в школу.</a:t>
            </a:r>
            <a:endParaRPr lang="ru-RU" sz="1400" dirty="0">
              <a:solidFill>
                <a:schemeClr val="bg1"/>
              </a:solidFill>
              <a:latin typeface="Calibri" pitchFamily="34" charset="0"/>
            </a:endParaRPr>
          </a:p>
        </p:txBody>
      </p:sp>
      <p:pic>
        <p:nvPicPr>
          <p:cNvPr id="10" name="Рисунок 9"/>
          <p:cNvPicPr>
            <a:picLocks noChangeAspect="1" noChangeArrowheads="1"/>
          </p:cNvPicPr>
          <p:nvPr/>
        </p:nvPicPr>
        <p:blipFill>
          <a:blip r:embed="rId3"/>
          <a:srcRect/>
          <a:stretch>
            <a:fillRect/>
          </a:stretch>
        </p:blipFill>
        <p:spPr bwMode="auto">
          <a:xfrm>
            <a:off x="0" y="4437063"/>
            <a:ext cx="3344863" cy="2420937"/>
          </a:xfrm>
          <a:prstGeom prst="rect">
            <a:avLst/>
          </a:prstGeom>
          <a:noFill/>
          <a:ln w="9525">
            <a:noFill/>
            <a:miter lim="800000"/>
            <a:headEnd/>
            <a:tailEnd/>
          </a:ln>
        </p:spPr>
      </p:pic>
      <p:pic>
        <p:nvPicPr>
          <p:cNvPr id="6146" name="Picture 2" descr="D:\2019_NEW_AGE\! NAT\Новая папка\icon-polisi-png-3.png"/>
          <p:cNvPicPr>
            <a:picLocks noChangeAspect="1" noChangeArrowheads="1"/>
          </p:cNvPicPr>
          <p:nvPr/>
        </p:nvPicPr>
        <p:blipFill>
          <a:blip r:embed="rId4"/>
          <a:srcRect/>
          <a:stretch>
            <a:fillRect/>
          </a:stretch>
        </p:blipFill>
        <p:spPr bwMode="auto">
          <a:xfrm>
            <a:off x="765175" y="1425575"/>
            <a:ext cx="1862138" cy="2795588"/>
          </a:xfrm>
          <a:prstGeom prst="rect">
            <a:avLst/>
          </a:prstGeom>
          <a:noFill/>
          <a:ln w="9525">
            <a:noFill/>
            <a:miter lim="800000"/>
            <a:headEnd/>
            <a:tailEnd/>
          </a:ln>
        </p:spPr>
      </p:pic>
    </p:spTree>
    <p:extLst>
      <p:ext uri="{BB962C8B-B14F-4D97-AF65-F5344CB8AC3E}">
        <p14:creationId xmlns:p14="http://schemas.microsoft.com/office/powerpoint/2010/main" val="99149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 calcmode="lin" valueType="num">
                                      <p:cBhvr additive="base">
                                        <p:cTn id="15" dur="500" fill="hold"/>
                                        <p:tgtEl>
                                          <p:spTgt spid="6146"/>
                                        </p:tgtEl>
                                        <p:attrNameLst>
                                          <p:attrName>ppt_x</p:attrName>
                                        </p:attrNameLst>
                                      </p:cBhvr>
                                      <p:tavLst>
                                        <p:tav tm="0">
                                          <p:val>
                                            <p:strVal val="0-#ppt_w/2"/>
                                          </p:val>
                                        </p:tav>
                                        <p:tav tm="100000">
                                          <p:val>
                                            <p:strVal val="#ppt_x"/>
                                          </p:val>
                                        </p:tav>
                                      </p:tavLst>
                                    </p:anim>
                                    <p:anim calcmode="lin" valueType="num">
                                      <p:cBhvr additive="base">
                                        <p:cTn id="16"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DB06817-A90C-4474-BA81-1E8E843F08F2}"/>
              </a:ext>
            </a:extLst>
          </p:cNvPr>
          <p:cNvSpPr>
            <a:spLocks noGrp="1"/>
          </p:cNvSpPr>
          <p:nvPr>
            <p:ph idx="1"/>
          </p:nvPr>
        </p:nvSpPr>
        <p:spPr>
          <a:xfrm>
            <a:off x="395288" y="260350"/>
            <a:ext cx="8229600" cy="6337300"/>
          </a:xfrm>
        </p:spPr>
        <p:txBody>
          <a:bodyPr/>
          <a:lstStyle/>
          <a:p>
            <a:pPr marL="0" indent="0" algn="just">
              <a:buFont typeface="Wingdings" panose="05000000000000000000" pitchFamily="2" charset="2"/>
              <a:buNone/>
              <a:defRPr/>
            </a:pPr>
            <a:r>
              <a:rPr lang="uk-UA" b="1" dirty="0"/>
              <a:t>Цей офіцер стане повноправним її представником, житиме її проблемами, перебуватиме на постійному зв’язку із мешканцями та допомагатиме їм. </a:t>
            </a:r>
            <a:r>
              <a:rPr lang="uk-UA" b="1" dirty="0">
                <a:solidFill>
                  <a:srgbClr val="FF0000"/>
                </a:solidFill>
              </a:rPr>
              <a:t>Відтак акцент робиться </a:t>
            </a:r>
            <a:r>
              <a:rPr lang="uk-UA" b="1" dirty="0"/>
              <a:t>саме на запобіганні правопорушень. Хочемо, щоб цей поліцейський був поряд, коли він потрібен людям, щоб було живе спілкування поліцейського з людьми, а не, наприклад, через чергову частину. </a:t>
            </a:r>
            <a:endParaRPr lang="uk-UA"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static.ukrinform.com/photos/2019_05/1559056796-455.jpg">
            <a:extLst>
              <a:ext uri="{FF2B5EF4-FFF2-40B4-BE49-F238E27FC236}">
                <a16:creationId xmlns:a16="http://schemas.microsoft.com/office/drawing/2014/main" id="{3C70DF60-B55B-4ED9-AEAD-28999D8DFD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0"/>
            <a:ext cx="903605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www.npu.gov.ua/assets/userfiles/files/pog/Police_3.jpg">
            <a:extLst>
              <a:ext uri="{FF2B5EF4-FFF2-40B4-BE49-F238E27FC236}">
                <a16:creationId xmlns:a16="http://schemas.microsoft.com/office/drawing/2014/main" id="{BEC5939E-0EFC-431C-835F-9586FEE3D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88913"/>
            <a:ext cx="8664575"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D501781-954A-436E-9707-0E4BB18358E3}"/>
              </a:ext>
            </a:extLst>
          </p:cNvPr>
          <p:cNvSpPr>
            <a:spLocks noGrp="1"/>
          </p:cNvSpPr>
          <p:nvPr>
            <p:ph idx="1"/>
          </p:nvPr>
        </p:nvSpPr>
        <p:spPr>
          <a:xfrm>
            <a:off x="457200" y="115888"/>
            <a:ext cx="8229600" cy="6015037"/>
          </a:xfrm>
        </p:spPr>
        <p:txBody>
          <a:bodyPr/>
          <a:lstStyle/>
          <a:p>
            <a:pPr marL="0" indent="0" algn="ctr">
              <a:buFont typeface="Wingdings" panose="05000000000000000000" pitchFamily="2" charset="2"/>
              <a:buNone/>
              <a:defRPr/>
            </a:pPr>
            <a:r>
              <a:rPr lang="uk-UA" sz="4000" b="1" dirty="0">
                <a:effectLst/>
              </a:rPr>
              <a:t>Хто такий поліцейський офіцер громади?</a:t>
            </a:r>
          </a:p>
          <a:p>
            <a:pPr marL="0" indent="0" algn="just">
              <a:buFont typeface="Wingdings" panose="05000000000000000000" pitchFamily="2" charset="2"/>
              <a:buNone/>
              <a:defRPr/>
            </a:pPr>
            <a:r>
              <a:rPr lang="uk-UA" sz="4000" dirty="0">
                <a:effectLst/>
              </a:rPr>
              <a:t>ПОГ це </a:t>
            </a:r>
            <a:r>
              <a:rPr lang="uk-UA" sz="4000" b="1" dirty="0">
                <a:solidFill>
                  <a:srgbClr val="FF0000"/>
                </a:solidFill>
                <a:effectLst/>
                <a:hlinkClick r:id="rId2">
                  <a:extLst>
                    <a:ext uri="{A12FA001-AC4F-418D-AE19-62706E023703}">
                      <ahyp:hlinkClr xmlns:ahyp="http://schemas.microsoft.com/office/drawing/2018/hyperlinkcolor" xmlns="" val="tx"/>
                    </a:ext>
                  </a:extLst>
                </a:hlinkClick>
              </a:rPr>
              <a:t>наступний крок</a:t>
            </a:r>
            <a:r>
              <a:rPr lang="uk-UA" sz="4000" b="1" dirty="0">
                <a:solidFill>
                  <a:srgbClr val="FF0000"/>
                </a:solidFill>
                <a:effectLst/>
              </a:rPr>
              <a:t> </a:t>
            </a:r>
            <a:r>
              <a:rPr lang="uk-UA" sz="4000" dirty="0">
                <a:effectLst/>
              </a:rPr>
              <a:t>у реформі НПУ. Його основна ціль – забезпечити кожну територіальну громаду окремим офіцером, який не тільки працюватиме на території цієї громади, але й житиме там.</a:t>
            </a:r>
            <a:r>
              <a:rPr lang="uk-UA" dirty="0">
                <a:effectLst/>
              </a:rPr>
              <a:t> </a:t>
            </a:r>
          </a:p>
          <a:p>
            <a:pPr marL="0" indent="0">
              <a:buFont typeface="Wingdings" panose="05000000000000000000" pitchFamily="2" charset="2"/>
              <a:buNone/>
              <a:defRPr/>
            </a:pPr>
            <a:endParaRPr lang="uk-UA"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ww.npu.gov.ua/assets/userfiles/files/pog/Police_Duck.jpg">
            <a:extLst>
              <a:ext uri="{FF2B5EF4-FFF2-40B4-BE49-F238E27FC236}">
                <a16:creationId xmlns:a16="http://schemas.microsoft.com/office/drawing/2014/main" id="{C21FDA65-FB55-476C-8D2C-5782645BD8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620713"/>
            <a:ext cx="8856662" cy="530225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ecentralization.gov.ua/uploads/gallery/image/9739/police_01.png">
            <a:extLst>
              <a:ext uri="{FF2B5EF4-FFF2-40B4-BE49-F238E27FC236}">
                <a16:creationId xmlns:a16="http://schemas.microsoft.com/office/drawing/2014/main" id="{99C4634A-BE0E-4698-AA3F-70C08C6899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r>
              <a:rPr lang="uk-UA"/>
              <a:t>НАВЧАЛЬНІ ПИТАННЯ:</a:t>
            </a:r>
            <a:endParaRPr lang="ru-RU"/>
          </a:p>
        </p:txBody>
      </p:sp>
      <p:sp>
        <p:nvSpPr>
          <p:cNvPr id="51203" name="Rectangle 3"/>
          <p:cNvSpPr>
            <a:spLocks noGrp="1"/>
          </p:cNvSpPr>
          <p:nvPr>
            <p:ph type="body" idx="1"/>
          </p:nvPr>
        </p:nvSpPr>
        <p:spPr/>
        <p:txBody>
          <a:bodyPr/>
          <a:lstStyle/>
          <a:p>
            <a:pPr marL="609600" indent="-609600">
              <a:lnSpc>
                <a:spcPct val="90000"/>
              </a:lnSpc>
            </a:pPr>
            <a:r>
              <a:rPr lang="uk-UA" sz="2800" b="1"/>
              <a:t>Поняття партнерства через призму (</a:t>
            </a:r>
            <a:r>
              <a:rPr lang="en-US" sz="2800" b="1"/>
              <a:t>Community Policing</a:t>
            </a:r>
            <a:r>
              <a:rPr lang="uk-UA" sz="2800" b="1"/>
              <a:t>). </a:t>
            </a:r>
          </a:p>
          <a:p>
            <a:pPr marL="609600" indent="-609600">
              <a:lnSpc>
                <a:spcPct val="90000"/>
              </a:lnSpc>
            </a:pPr>
            <a:r>
              <a:rPr lang="uk-UA" sz="2800" b="1"/>
              <a:t>Поліція – сервісна служба з надання поліцейських послуг. </a:t>
            </a:r>
          </a:p>
          <a:p>
            <a:pPr marL="609600" indent="-609600">
              <a:lnSpc>
                <a:spcPct val="90000"/>
              </a:lnSpc>
            </a:pPr>
            <a:r>
              <a:rPr lang="uk-UA" sz="2800" b="1"/>
              <a:t>Формування  позитивного іміджу поліції. </a:t>
            </a:r>
          </a:p>
          <a:p>
            <a:pPr marL="609600" indent="-609600">
              <a:lnSpc>
                <a:spcPct val="90000"/>
              </a:lnSpc>
            </a:pPr>
            <a:r>
              <a:rPr lang="uk-UA" sz="2800" b="1"/>
              <a:t>Пріоритетні напрями партнерства поліції та громадськості. Форми та методи партнерства.</a:t>
            </a:r>
          </a:p>
          <a:p>
            <a:pPr marL="609600" indent="-609600">
              <a:lnSpc>
                <a:spcPct val="90000"/>
              </a:lnSpc>
            </a:pPr>
            <a:r>
              <a:rPr lang="uk-UA" sz="2800" b="1"/>
              <a:t>Громадський контроль за діяльністю поліції.</a:t>
            </a:r>
          </a:p>
          <a:p>
            <a:pPr marL="609600" indent="-609600">
              <a:lnSpc>
                <a:spcPct val="90000"/>
              </a:lnSpc>
            </a:pPr>
            <a:r>
              <a:rPr lang="uk-UA" sz="2800" b="1"/>
              <a:t>Принципи діяльності поліції. Основи правоохоронної діяльності в суспільстві.</a:t>
            </a:r>
            <a:endParaRPr lang="ru-RU" sz="28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DAA85B4-A322-4978-A3D0-3BDF876342FB}"/>
              </a:ext>
            </a:extLst>
          </p:cNvPr>
          <p:cNvSpPr>
            <a:spLocks noGrp="1"/>
          </p:cNvSpPr>
          <p:nvPr>
            <p:ph idx="1"/>
          </p:nvPr>
        </p:nvSpPr>
        <p:spPr>
          <a:xfrm>
            <a:off x="457200" y="260350"/>
            <a:ext cx="8507413" cy="5870575"/>
          </a:xfrm>
        </p:spPr>
        <p:txBody>
          <a:bodyPr/>
          <a:lstStyle/>
          <a:p>
            <a:pPr marL="0" indent="0" algn="ctr">
              <a:spcBef>
                <a:spcPts val="0"/>
              </a:spcBef>
              <a:buFont typeface="Wingdings" panose="05000000000000000000" pitchFamily="2" charset="2"/>
              <a:buNone/>
              <a:defRPr/>
            </a:pPr>
            <a:r>
              <a:rPr lang="uk-UA" b="1" dirty="0">
                <a:solidFill>
                  <a:srgbClr val="FF0000"/>
                </a:solidFill>
                <a:effectLst/>
              </a:rPr>
              <a:t>Ті, кого </a:t>
            </a:r>
            <a:r>
              <a:rPr lang="uk-UA" b="1" dirty="0" err="1">
                <a:solidFill>
                  <a:srgbClr val="FF0000"/>
                </a:solidFill>
                <a:effectLst/>
              </a:rPr>
              <a:t>обере</a:t>
            </a:r>
            <a:r>
              <a:rPr lang="uk-UA" b="1" dirty="0">
                <a:solidFill>
                  <a:srgbClr val="FF0000"/>
                </a:solidFill>
                <a:effectLst/>
              </a:rPr>
              <a:t> комісія, протягом 2,5 місяців проходитимуть</a:t>
            </a:r>
            <a:r>
              <a:rPr lang="uk-UA" dirty="0">
                <a:solidFill>
                  <a:srgbClr val="FF0000"/>
                </a:solidFill>
                <a:effectLst/>
              </a:rPr>
              <a:t> </a:t>
            </a:r>
            <a:r>
              <a:rPr lang="uk-UA" b="1" dirty="0">
                <a:solidFill>
                  <a:srgbClr val="FF0000"/>
                </a:solidFill>
                <a:effectLst/>
              </a:rPr>
              <a:t>спеціальний підготовчий курс</a:t>
            </a:r>
            <a:r>
              <a:rPr lang="uk-UA" dirty="0">
                <a:effectLst/>
              </a:rPr>
              <a:t>, який розробили</a:t>
            </a:r>
            <a:r>
              <a:rPr lang="uk-UA" b="1" dirty="0">
                <a:effectLst/>
              </a:rPr>
              <a:t> українські та міжнародні експерти</a:t>
            </a:r>
            <a:r>
              <a:rPr lang="uk-UA" dirty="0">
                <a:effectLst/>
              </a:rPr>
              <a:t> з правоохоронної діяльності:</a:t>
            </a:r>
          </a:p>
          <a:p>
            <a:pPr marL="0" indent="0" algn="just">
              <a:spcBef>
                <a:spcPts val="0"/>
              </a:spcBef>
              <a:buFont typeface="Wingdings" panose="05000000000000000000" pitchFamily="2" charset="2"/>
              <a:buNone/>
              <a:defRPr/>
            </a:pPr>
            <a:r>
              <a:rPr lang="uk-UA" i="1" dirty="0">
                <a:effectLst/>
              </a:rPr>
              <a:t>1) тактичну підготовку з елементами моделювання ситуацій;</a:t>
            </a:r>
            <a:endParaRPr lang="uk-UA" dirty="0">
              <a:effectLst/>
            </a:endParaRPr>
          </a:p>
          <a:p>
            <a:pPr marL="0" indent="0" algn="just">
              <a:spcBef>
                <a:spcPts val="0"/>
              </a:spcBef>
              <a:buFont typeface="Wingdings" panose="05000000000000000000" pitchFamily="2" charset="2"/>
              <a:buNone/>
              <a:defRPr/>
            </a:pPr>
            <a:r>
              <a:rPr lang="uk-UA" i="1" dirty="0">
                <a:effectLst/>
              </a:rPr>
              <a:t>2) методи </a:t>
            </a:r>
            <a:r>
              <a:rPr lang="uk-UA" i="1" dirty="0" err="1">
                <a:effectLst/>
              </a:rPr>
              <a:t>контраварійного</a:t>
            </a:r>
            <a:r>
              <a:rPr lang="uk-UA" i="1" dirty="0">
                <a:effectLst/>
              </a:rPr>
              <a:t> </a:t>
            </a:r>
            <a:r>
              <a:rPr lang="uk-UA" i="1" dirty="0" err="1">
                <a:effectLst/>
              </a:rPr>
              <a:t>кермування</a:t>
            </a:r>
            <a:r>
              <a:rPr lang="uk-UA" i="1" dirty="0">
                <a:effectLst/>
              </a:rPr>
              <a:t>;</a:t>
            </a:r>
            <a:endParaRPr lang="uk-UA" dirty="0">
              <a:effectLst/>
            </a:endParaRPr>
          </a:p>
          <a:p>
            <a:pPr marL="0" indent="0" algn="just">
              <a:spcBef>
                <a:spcPts val="0"/>
              </a:spcBef>
              <a:buFont typeface="Wingdings" panose="05000000000000000000" pitchFamily="2" charset="2"/>
              <a:buNone/>
              <a:defRPr/>
            </a:pPr>
            <a:r>
              <a:rPr lang="uk-UA" i="1" dirty="0">
                <a:effectLst/>
              </a:rPr>
              <a:t>3) розвиток навичок </a:t>
            </a:r>
            <a:r>
              <a:rPr lang="uk-UA" i="1" dirty="0" err="1">
                <a:effectLst/>
              </a:rPr>
              <a:t>проактивної</a:t>
            </a:r>
            <a:r>
              <a:rPr lang="uk-UA" i="1" dirty="0">
                <a:effectLst/>
              </a:rPr>
              <a:t> діяльності;</a:t>
            </a:r>
            <a:endParaRPr lang="uk-UA" dirty="0">
              <a:effectLst/>
            </a:endParaRPr>
          </a:p>
          <a:p>
            <a:pPr marL="0" indent="0" algn="just">
              <a:spcBef>
                <a:spcPts val="0"/>
              </a:spcBef>
              <a:buFont typeface="Wingdings" panose="05000000000000000000" pitchFamily="2" charset="2"/>
              <a:buNone/>
              <a:defRPr/>
            </a:pPr>
            <a:r>
              <a:rPr lang="uk-UA" i="1" dirty="0">
                <a:effectLst/>
              </a:rPr>
              <a:t>4) сучасні інструменти та методи взаємодії поліції та громади.</a:t>
            </a:r>
            <a:endParaRPr lang="uk-UA" dirty="0">
              <a:effectLst/>
            </a:endParaRPr>
          </a:p>
          <a:p>
            <a:pPr>
              <a:defRPr/>
            </a:pPr>
            <a:endParaRPr lang="uk-UA"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Для чого в поліції хочуть дільничних замінити на “офіцерів громад”">
            <a:extLst>
              <a:ext uri="{FF2B5EF4-FFF2-40B4-BE49-F238E27FC236}">
                <a16:creationId xmlns:a16="http://schemas.microsoft.com/office/drawing/2014/main" id="{373DAA51-64CA-461A-B33F-725B8134B5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15888"/>
            <a:ext cx="8208962" cy="3744912"/>
          </a:xfrm>
          <a:noFill/>
          <a:extLst>
            <a:ext uri="{909E8E84-426E-40DD-AFC4-6F175D3DCCD1}">
              <a14:hiddenFill xmlns:a14="http://schemas.microsoft.com/office/drawing/2010/main">
                <a:solidFill>
                  <a:srgbClr val="FFFFFF"/>
                </a:solidFill>
              </a14:hiddenFill>
            </a:ext>
          </a:extLst>
        </p:spPr>
      </p:pic>
      <p:sp>
        <p:nvSpPr>
          <p:cNvPr id="26627" name="Прямоугольник 3">
            <a:extLst>
              <a:ext uri="{FF2B5EF4-FFF2-40B4-BE49-F238E27FC236}">
                <a16:creationId xmlns:a16="http://schemas.microsoft.com/office/drawing/2014/main" id="{5B1529E4-C8D8-4372-A050-D18014E2C15C}"/>
              </a:ext>
            </a:extLst>
          </p:cNvPr>
          <p:cNvSpPr>
            <a:spLocks noChangeArrowheads="1"/>
          </p:cNvSpPr>
          <p:nvPr/>
        </p:nvSpPr>
        <p:spPr bwMode="auto">
          <a:xfrm>
            <a:off x="468313" y="4005263"/>
            <a:ext cx="82804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just">
              <a:spcBef>
                <a:spcPct val="0"/>
              </a:spcBef>
              <a:buClrTx/>
              <a:buSzTx/>
              <a:buFont typeface="Wingdings" panose="05000000000000000000" pitchFamily="2" charset="2"/>
              <a:buNone/>
            </a:pPr>
            <a:r>
              <a:rPr lang="ru-RU" altLang="en-US" sz="2800" b="1">
                <a:solidFill>
                  <a:srgbClr val="66FF33"/>
                </a:solidFill>
              </a:rPr>
              <a:t>Головне завдання ПОГ</a:t>
            </a:r>
            <a:r>
              <a:rPr lang="ru-RU" altLang="en-US" sz="2800" b="1"/>
              <a:t> – орієнтуватися на потреби місцевого населення, підтримувати постійний контакт з мешканцями, щоденно забезпечувати порядок на своїй території, своєчасно реагувати на проблеми громади та запобігати вчиненню правопорушень.</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www.npu.gov.ua/assets/userfiles/files/pog/Police_4.jpg">
            <a:extLst>
              <a:ext uri="{FF2B5EF4-FFF2-40B4-BE49-F238E27FC236}">
                <a16:creationId xmlns:a16="http://schemas.microsoft.com/office/drawing/2014/main" id="{D96DB8B9-2888-45D2-9EA4-0F86B2C639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908050"/>
            <a:ext cx="8353425" cy="50165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A8B635B-999F-46F9-9001-41D3490579EE}"/>
              </a:ext>
            </a:extLst>
          </p:cNvPr>
          <p:cNvSpPr>
            <a:spLocks noGrp="1"/>
          </p:cNvSpPr>
          <p:nvPr>
            <p:ph idx="1"/>
          </p:nvPr>
        </p:nvSpPr>
        <p:spPr>
          <a:xfrm>
            <a:off x="457200" y="476250"/>
            <a:ext cx="8229600" cy="5654675"/>
          </a:xfrm>
        </p:spPr>
        <p:txBody>
          <a:bodyPr/>
          <a:lstStyle/>
          <a:p>
            <a:pPr marL="0" indent="0" algn="ctr">
              <a:buFont typeface="Wingdings" panose="05000000000000000000" pitchFamily="2" charset="2"/>
              <a:buNone/>
              <a:defRPr/>
            </a:pPr>
            <a:r>
              <a:rPr lang="uk-UA" b="1" dirty="0">
                <a:solidFill>
                  <a:srgbClr val="FF0000"/>
                </a:solidFill>
                <a:effectLst/>
              </a:rPr>
              <a:t>Особливості організації роботи ДОП на поліцейській дільниці</a:t>
            </a:r>
          </a:p>
          <a:p>
            <a:pPr marL="0" indent="0" algn="just">
              <a:buFont typeface="Wingdings" panose="05000000000000000000" pitchFamily="2" charset="2"/>
              <a:buNone/>
              <a:defRPr/>
            </a:pPr>
            <a:r>
              <a:rPr lang="uk-UA" dirty="0">
                <a:effectLst/>
              </a:rPr>
              <a:t>Організація та контроль за роботою ДОП покладаються на заступника начальника територіального (відокремленого) органу (підрозділу) поліції, який відповідно до розподілу функціональних обов’язків координує діяльність ДОП та начальника відділу (сектору) превенції </a:t>
            </a:r>
            <a:r>
              <a:rPr lang="ru-RU" dirty="0" err="1">
                <a:effectLst/>
              </a:rPr>
              <a:t>територіального</a:t>
            </a:r>
            <a:r>
              <a:rPr lang="ru-RU" dirty="0">
                <a:effectLst/>
              </a:rPr>
              <a:t> органу (</a:t>
            </a:r>
            <a:r>
              <a:rPr lang="ru-RU" dirty="0" err="1">
                <a:effectLst/>
              </a:rPr>
              <a:t>підрозділу</a:t>
            </a:r>
            <a:r>
              <a:rPr lang="ru-RU" dirty="0">
                <a:effectLst/>
              </a:rPr>
              <a:t>) </a:t>
            </a:r>
            <a:r>
              <a:rPr lang="ru-RU" dirty="0" err="1">
                <a:effectLst/>
              </a:rPr>
              <a:t>поліції</a:t>
            </a:r>
            <a:r>
              <a:rPr lang="ru-RU" dirty="0">
                <a:effectLst/>
              </a:rPr>
              <a:t>.</a:t>
            </a:r>
            <a:endParaRPr lang="en-US" dirty="0">
              <a:effectLst/>
            </a:endParaRPr>
          </a:p>
          <a:p>
            <a:pPr marL="0" indent="0">
              <a:buFont typeface="Wingdings" panose="05000000000000000000" pitchFamily="2" charset="2"/>
              <a:buNone/>
              <a:defRPr/>
            </a:pPr>
            <a:endParaRPr lang="uk-UA" dirty="0">
              <a:solidFill>
                <a:srgbClr val="FF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E3B4035-6813-48E2-8496-80B8E708B189}"/>
              </a:ext>
            </a:extLst>
          </p:cNvPr>
          <p:cNvSpPr>
            <a:spLocks noGrp="1"/>
          </p:cNvSpPr>
          <p:nvPr>
            <p:ph idx="1"/>
          </p:nvPr>
        </p:nvSpPr>
        <p:spPr>
          <a:xfrm>
            <a:off x="457200" y="188912"/>
            <a:ext cx="8435280" cy="6408737"/>
          </a:xfrm>
        </p:spPr>
        <p:txBody>
          <a:bodyPr/>
          <a:lstStyle/>
          <a:p>
            <a:pPr marL="0" indent="0" algn="just">
              <a:buFont typeface="Wingdings" panose="05000000000000000000" pitchFamily="2" charset="2"/>
              <a:buNone/>
              <a:defRPr/>
            </a:pPr>
            <a:r>
              <a:rPr lang="uk-UA" dirty="0">
                <a:effectLst/>
              </a:rPr>
              <a:t>Організаційно-розпорядчим актом керівника територіального органу (підрозділу) поліції за ДОП закріплюється поліцейська дільниця, якій </a:t>
            </a:r>
            <a:r>
              <a:rPr lang="ru-RU" b="1" dirty="0" err="1">
                <a:solidFill>
                  <a:srgbClr val="FF0000"/>
                </a:solidFill>
                <a:effectLst/>
              </a:rPr>
              <a:t>присвоюється</a:t>
            </a:r>
            <a:r>
              <a:rPr lang="ru-RU" b="1" dirty="0">
                <a:solidFill>
                  <a:srgbClr val="FF0000"/>
                </a:solidFill>
                <a:effectLst/>
              </a:rPr>
              <a:t> </a:t>
            </a:r>
            <a:r>
              <a:rPr lang="ru-RU" b="1" dirty="0" err="1">
                <a:solidFill>
                  <a:srgbClr val="FF0000"/>
                </a:solidFill>
                <a:effectLst/>
              </a:rPr>
              <a:t>порядковий</a:t>
            </a:r>
            <a:r>
              <a:rPr lang="ru-RU" b="1" dirty="0">
                <a:solidFill>
                  <a:srgbClr val="FF0000"/>
                </a:solidFill>
                <a:effectLst/>
              </a:rPr>
              <a:t> номер.</a:t>
            </a:r>
            <a:endParaRPr lang="en-US" b="1" dirty="0">
              <a:solidFill>
                <a:srgbClr val="FF0000"/>
              </a:solidFill>
              <a:effectLst/>
            </a:endParaRPr>
          </a:p>
          <a:p>
            <a:pPr marL="0" indent="0" algn="just">
              <a:buFont typeface="Wingdings" panose="05000000000000000000" pitchFamily="2" charset="2"/>
              <a:buNone/>
              <a:defRPr/>
            </a:pPr>
            <a:r>
              <a:rPr lang="uk-UA" dirty="0">
                <a:effectLst/>
              </a:rPr>
              <a:t>Територія поліцейської дільниці (її розміри та межі) </a:t>
            </a:r>
            <a:r>
              <a:rPr lang="uk-UA" b="1" dirty="0">
                <a:solidFill>
                  <a:srgbClr val="FF0000"/>
                </a:solidFill>
                <a:effectLst/>
              </a:rPr>
              <a:t>визначається, </a:t>
            </a:r>
          </a:p>
          <a:p>
            <a:pPr marL="0" indent="0" algn="just">
              <a:buFont typeface="Wingdings" panose="05000000000000000000" pitchFamily="2" charset="2"/>
              <a:buNone/>
              <a:defRPr/>
            </a:pPr>
            <a:r>
              <a:rPr lang="uk-UA" b="1" dirty="0">
                <a:solidFill>
                  <a:srgbClr val="FF0000"/>
                </a:solidFill>
                <a:effectLst/>
              </a:rPr>
              <a:t>а за необхідності –</a:t>
            </a:r>
          </a:p>
          <a:p>
            <a:pPr marL="0" indent="0" algn="just">
              <a:buFont typeface="Wingdings" panose="05000000000000000000" pitchFamily="2" charset="2"/>
              <a:buNone/>
              <a:defRPr/>
            </a:pPr>
            <a:r>
              <a:rPr lang="uk-UA" b="1" dirty="0">
                <a:solidFill>
                  <a:srgbClr val="FF0000"/>
                </a:solidFill>
                <a:effectLst/>
              </a:rPr>
              <a:t> </a:t>
            </a:r>
            <a:r>
              <a:rPr lang="uk-UA" b="1" dirty="0" err="1">
                <a:solidFill>
                  <a:srgbClr val="FF0000"/>
                </a:solidFill>
                <a:effectLst/>
              </a:rPr>
              <a:t>змінюєтьс</a:t>
            </a:r>
            <a:r>
              <a:rPr lang="ru-RU" dirty="0">
                <a:solidFill>
                  <a:srgbClr val="FF0000"/>
                </a:solidFill>
                <a:effectLst/>
              </a:rPr>
              <a:t>я </a:t>
            </a:r>
            <a:r>
              <a:rPr lang="uk-UA" dirty="0">
                <a:effectLst/>
              </a:rPr>
              <a:t>керівником</a:t>
            </a:r>
          </a:p>
          <a:p>
            <a:pPr marL="0" indent="0" algn="just">
              <a:buFont typeface="Wingdings" panose="05000000000000000000" pitchFamily="2" charset="2"/>
              <a:buNone/>
              <a:defRPr/>
            </a:pPr>
            <a:r>
              <a:rPr lang="uk-UA" dirty="0">
                <a:effectLst/>
              </a:rPr>
              <a:t> відділу поліції</a:t>
            </a:r>
            <a:r>
              <a:rPr lang="ru-RU" dirty="0">
                <a:effectLst/>
              </a:rPr>
              <a:t>.</a:t>
            </a:r>
            <a:endParaRPr lang="en-US" dirty="0">
              <a:effectLst/>
            </a:endParaRPr>
          </a:p>
          <a:p>
            <a:pPr algn="just">
              <a:defRPr/>
            </a:pPr>
            <a:endParaRPr lang="uk-UA" dirty="0"/>
          </a:p>
        </p:txBody>
      </p:sp>
      <p:pic>
        <p:nvPicPr>
          <p:cNvPr id="4" name="Picture 2" descr="D:\2019_NEW_AGE\! NAT\Новая папка\icon-polisi-png-3.png">
            <a:extLst>
              <a:ext uri="{FF2B5EF4-FFF2-40B4-BE49-F238E27FC236}">
                <a16:creationId xmlns:a16="http://schemas.microsoft.com/office/drawing/2014/main" id="{589F3153-F066-401F-A096-7C16EE817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500438"/>
            <a:ext cx="2665413"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2019_NEW_AGE\! NAT\im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3528" y="332656"/>
            <a:ext cx="4536504" cy="523220"/>
          </a:xfrm>
          <a:prstGeom prst="rect">
            <a:avLst/>
          </a:prstGeom>
        </p:spPr>
        <p:txBody>
          <a:bodyPr wrap="square">
            <a:spAutoFit/>
          </a:bodyPr>
          <a:lstStyle/>
          <a:p>
            <a:r>
              <a:rPr lang="uk-UA" sz="2800" b="1" dirty="0">
                <a:solidFill>
                  <a:schemeClr val="bg1"/>
                </a:solidFill>
              </a:rPr>
              <a:t>Сервісний центр. </a:t>
            </a:r>
            <a:endParaRPr lang="ru-RU" sz="2800" dirty="0">
              <a:solidFill>
                <a:schemeClr val="bg1"/>
              </a:solidFill>
            </a:endParaRPr>
          </a:p>
        </p:txBody>
      </p:sp>
      <p:sp>
        <p:nvSpPr>
          <p:cNvPr id="5" name="Прямоугольник 4"/>
          <p:cNvSpPr/>
          <p:nvPr/>
        </p:nvSpPr>
        <p:spPr>
          <a:xfrm>
            <a:off x="395536" y="4350003"/>
            <a:ext cx="5040560" cy="2031325"/>
          </a:xfrm>
          <a:prstGeom prst="rect">
            <a:avLst/>
          </a:prstGeom>
        </p:spPr>
        <p:txBody>
          <a:bodyPr wrap="square">
            <a:spAutoFit/>
          </a:bodyPr>
          <a:lstStyle/>
          <a:p>
            <a:pPr algn="just"/>
            <a:r>
              <a:rPr lang="uk-UA" sz="1400" dirty="0" err="1">
                <a:solidFill>
                  <a:schemeClr val="bg1"/>
                </a:solidFill>
              </a:rPr>
              <a:t>Cаме</a:t>
            </a:r>
            <a:r>
              <a:rPr lang="uk-UA" sz="1400" dirty="0">
                <a:solidFill>
                  <a:schemeClr val="bg1"/>
                </a:solidFill>
              </a:rPr>
              <a:t> цей центр для є прикладом успішного державно-приватного партнерства, де ми змогли отримати абсолютно правильне та зручне приміщення та зекономити державні кошти. </a:t>
            </a:r>
          </a:p>
          <a:p>
            <a:pPr algn="just"/>
            <a:endParaRPr lang="uk-UA" sz="1400" dirty="0">
              <a:solidFill>
                <a:schemeClr val="bg1"/>
              </a:solidFill>
            </a:endParaRPr>
          </a:p>
          <a:p>
            <a:pPr algn="just"/>
            <a:r>
              <a:rPr lang="uk-UA" sz="1400" dirty="0">
                <a:solidFill>
                  <a:schemeClr val="bg1"/>
                </a:solidFill>
              </a:rPr>
              <a:t>Він також є показовим прикладом </a:t>
            </a:r>
            <a:r>
              <a:rPr lang="uk-UA" sz="1400" dirty="0" err="1">
                <a:solidFill>
                  <a:schemeClr val="bg1"/>
                </a:solidFill>
              </a:rPr>
              <a:t>інклюзивності</a:t>
            </a:r>
            <a:r>
              <a:rPr lang="uk-UA" sz="1400" dirty="0">
                <a:solidFill>
                  <a:schemeClr val="bg1"/>
                </a:solidFill>
              </a:rPr>
              <a:t> державної структури, адже тут передбачені усі необхідні умови отримання послуг для людей з інвалідністю: пандуси, кнопка виклику адміністратора, </a:t>
            </a:r>
            <a:r>
              <a:rPr lang="uk-UA" sz="1400" dirty="0" err="1">
                <a:solidFill>
                  <a:schemeClr val="bg1"/>
                </a:solidFill>
              </a:rPr>
              <a:t>паркувальні</a:t>
            </a:r>
            <a:r>
              <a:rPr lang="uk-UA" sz="1400" dirty="0">
                <a:solidFill>
                  <a:schemeClr val="bg1"/>
                </a:solidFill>
              </a:rPr>
              <a:t> місця та інші зручності».</a:t>
            </a:r>
            <a:endParaRPr lang="ru-RU" sz="1400" dirty="0">
              <a:solidFill>
                <a:schemeClr val="bg1"/>
              </a:solidFill>
              <a:effectLst/>
            </a:endParaRPr>
          </a:p>
        </p:txBody>
      </p:sp>
      <p:pic>
        <p:nvPicPr>
          <p:cNvPr id="13" name="Рисунок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4365104"/>
            <a:ext cx="3001071" cy="2088232"/>
          </a:xfrm>
          <a:prstGeom prst="rect">
            <a:avLst/>
          </a:prstGeom>
          <a:noFill/>
          <a:ln>
            <a:noFill/>
          </a:ln>
        </p:spPr>
      </p:pic>
    </p:spTree>
    <p:extLst>
      <p:ext uri="{BB962C8B-B14F-4D97-AF65-F5344CB8AC3E}">
        <p14:creationId xmlns:p14="http://schemas.microsoft.com/office/powerpoint/2010/main" val="10402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3501008"/>
            <a:ext cx="9144000" cy="3069163"/>
          </a:xfrm>
          <a:prstGeom prst="rect">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323528" y="332656"/>
            <a:ext cx="4536504" cy="523220"/>
          </a:xfrm>
          <a:prstGeom prst="rect">
            <a:avLst/>
          </a:prstGeom>
        </p:spPr>
        <p:txBody>
          <a:bodyPr wrap="square">
            <a:spAutoFit/>
          </a:bodyPr>
          <a:lstStyle/>
          <a:p>
            <a:r>
              <a:rPr lang="en-US" sz="2800" b="1" dirty="0"/>
              <a:t> </a:t>
            </a:r>
            <a:r>
              <a:rPr lang="uk-UA" sz="2800" b="1" dirty="0"/>
              <a:t>Дорожня карта. </a:t>
            </a:r>
            <a:endParaRPr lang="ru-RU" sz="2800" dirty="0"/>
          </a:p>
        </p:txBody>
      </p:sp>
      <p:sp>
        <p:nvSpPr>
          <p:cNvPr id="2" name="Прямоугольник 1"/>
          <p:cNvSpPr/>
          <p:nvPr/>
        </p:nvSpPr>
        <p:spPr>
          <a:xfrm>
            <a:off x="384531" y="2852936"/>
            <a:ext cx="8363933" cy="523220"/>
          </a:xfrm>
          <a:prstGeom prst="rect">
            <a:avLst/>
          </a:prstGeom>
        </p:spPr>
        <p:txBody>
          <a:bodyPr wrap="square">
            <a:spAutoFit/>
          </a:bodyPr>
          <a:lstStyle/>
          <a:p>
            <a:pPr algn="just"/>
            <a:r>
              <a:rPr lang="uk-UA" sz="1400" b="1" dirty="0"/>
              <a:t>Планується, що  кожне місто за погодженням з поліцією в місцях концентрації ДТП та аварійно небезпечних ділянках зможе самостійно встановлювати  та обслуговувати камери відеоспостереження.</a:t>
            </a:r>
            <a:endParaRPr lang="ru-RU" sz="1400" b="1" dirty="0"/>
          </a:p>
        </p:txBody>
      </p:sp>
      <p:sp>
        <p:nvSpPr>
          <p:cNvPr id="3" name="Прямоугольник 2"/>
          <p:cNvSpPr/>
          <p:nvPr/>
        </p:nvSpPr>
        <p:spPr>
          <a:xfrm>
            <a:off x="395536" y="3928407"/>
            <a:ext cx="4355184" cy="2092881"/>
          </a:xfrm>
          <a:prstGeom prst="rect">
            <a:avLst/>
          </a:prstGeom>
        </p:spPr>
        <p:txBody>
          <a:bodyPr wrap="square">
            <a:spAutoFit/>
          </a:bodyPr>
          <a:lstStyle/>
          <a:p>
            <a:pPr algn="just"/>
            <a:r>
              <a:rPr lang="uk-UA" sz="1300" dirty="0">
                <a:solidFill>
                  <a:schemeClr val="bg1"/>
                </a:solidFill>
              </a:rPr>
              <a:t>«Це все відбувається в рамках концепції децентралізації.  Вартість одного комплексу </a:t>
            </a:r>
            <a:r>
              <a:rPr lang="uk-UA" sz="1300" dirty="0" err="1">
                <a:solidFill>
                  <a:schemeClr val="bg1"/>
                </a:solidFill>
              </a:rPr>
              <a:t>відеофіксації</a:t>
            </a:r>
            <a:r>
              <a:rPr lang="uk-UA" sz="1300" dirty="0">
                <a:solidFill>
                  <a:schemeClr val="bg1"/>
                </a:solidFill>
              </a:rPr>
              <a:t> варіюється </a:t>
            </a:r>
            <a:r>
              <a:rPr lang="uk-UA" sz="1300" dirty="0">
                <a:solidFill>
                  <a:srgbClr val="FFFF00"/>
                </a:solidFill>
              </a:rPr>
              <a:t>від $10 до $50 тис. </a:t>
            </a:r>
            <a:r>
              <a:rPr lang="uk-UA" sz="1300" dirty="0">
                <a:solidFill>
                  <a:schemeClr val="bg1"/>
                </a:solidFill>
              </a:rPr>
              <a:t>Міста зможуть обирати постачальників серед великої кількості виробників на світовому ринку. А кошти від штрафів планується частково залишати в місцевих бюджетах —  </a:t>
            </a:r>
            <a:r>
              <a:rPr lang="uk-UA" sz="1300" dirty="0">
                <a:solidFill>
                  <a:srgbClr val="FFFF00"/>
                </a:solidFill>
              </a:rPr>
              <a:t>20%</a:t>
            </a:r>
            <a:r>
              <a:rPr lang="uk-UA" sz="1300" dirty="0">
                <a:solidFill>
                  <a:schemeClr val="bg1"/>
                </a:solidFill>
              </a:rPr>
              <a:t> місту,  </a:t>
            </a:r>
            <a:r>
              <a:rPr lang="uk-UA" sz="1300" dirty="0">
                <a:solidFill>
                  <a:srgbClr val="FFFF00"/>
                </a:solidFill>
              </a:rPr>
              <a:t>50%</a:t>
            </a:r>
            <a:r>
              <a:rPr lang="uk-UA" sz="1300" dirty="0">
                <a:solidFill>
                  <a:schemeClr val="bg1"/>
                </a:solidFill>
              </a:rPr>
              <a:t> — в дорожній фонд, </a:t>
            </a:r>
            <a:r>
              <a:rPr lang="uk-UA" sz="1300" dirty="0">
                <a:solidFill>
                  <a:srgbClr val="FFFF00"/>
                </a:solidFill>
              </a:rPr>
              <a:t>30%</a:t>
            </a:r>
            <a:r>
              <a:rPr lang="uk-UA" sz="1300" dirty="0">
                <a:solidFill>
                  <a:schemeClr val="bg1"/>
                </a:solidFill>
              </a:rPr>
              <a:t> —  МВС». Насамперед запрацюють вимірювачі швидкості. Згодом планується ввести контроль і за рухом на світлофорах, перехрестях та розподільчих смугах.</a:t>
            </a:r>
            <a:endParaRPr lang="ru-RU" sz="1300" dirty="0">
              <a:solidFill>
                <a:schemeClr val="bg1"/>
              </a:solidFill>
              <a:effectLst/>
            </a:endParaRPr>
          </a:p>
        </p:txBody>
      </p:sp>
      <p:pic>
        <p:nvPicPr>
          <p:cNvPr id="8" name="Рисунок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63197"/>
            <a:ext cx="3275857" cy="1876786"/>
          </a:xfrm>
          <a:prstGeom prst="rect">
            <a:avLst/>
          </a:prstGeom>
          <a:noFill/>
          <a:ln>
            <a:noFill/>
          </a:ln>
        </p:spPr>
      </p:pic>
      <p:pic>
        <p:nvPicPr>
          <p:cNvPr id="9" name="Рисунок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0886" y="963197"/>
            <a:ext cx="3362794" cy="1876786"/>
          </a:xfrm>
          <a:prstGeom prst="rect">
            <a:avLst/>
          </a:prstGeom>
          <a:noFill/>
          <a:ln>
            <a:noFill/>
          </a:ln>
        </p:spPr>
      </p:pic>
      <p:pic>
        <p:nvPicPr>
          <p:cNvPr id="10" name="Рисунок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1206" y="963197"/>
            <a:ext cx="3362794" cy="1876786"/>
          </a:xfrm>
          <a:prstGeom prst="rect">
            <a:avLst/>
          </a:prstGeom>
          <a:noFill/>
          <a:ln>
            <a:noFill/>
          </a:ln>
        </p:spPr>
      </p:pic>
      <p:pic>
        <p:nvPicPr>
          <p:cNvPr id="14" name="Рисунок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5123" y="3501008"/>
            <a:ext cx="4128877" cy="3069163"/>
          </a:xfrm>
          <a:prstGeom prst="rect">
            <a:avLst/>
          </a:prstGeom>
          <a:noFill/>
          <a:ln>
            <a:noFill/>
          </a:ln>
        </p:spPr>
      </p:pic>
      <p:pic>
        <p:nvPicPr>
          <p:cNvPr id="12" name="Picture 2" descr="D:\2019_NEW_AGE\! NAT\Titl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2824" y="0"/>
            <a:ext cx="3561176"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91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par>
                                <p:cTn id="25" presetID="14"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object 2"/>
          <p:cNvSpPr txBox="1">
            <a:spLocks noChangeArrowheads="1"/>
          </p:cNvSpPr>
          <p:nvPr/>
        </p:nvSpPr>
        <p:spPr bwMode="auto">
          <a:xfrm>
            <a:off x="720328" y="1376362"/>
            <a:ext cx="7737872" cy="1423988"/>
          </a:xfrm>
          <a:prstGeom prst="rect">
            <a:avLst/>
          </a:prstGeom>
          <a:noFill/>
          <a:ln w="9525">
            <a:noFill/>
            <a:miter lim="800000"/>
            <a:headEnd/>
            <a:tailEnd/>
          </a:ln>
        </p:spPr>
        <p:txBody>
          <a:bodyPr lIns="0" tIns="0" rIns="0" bIns="0"/>
          <a:lstStyle/>
          <a:p>
            <a:pPr algn="ctr">
              <a:tabLst>
                <a:tab pos="1250156" algn="l"/>
                <a:tab pos="2787254" algn="l"/>
                <a:tab pos="3617119" algn="l"/>
              </a:tabLst>
            </a:pPr>
            <a:r>
              <a:rPr lang="uk-UA" sz="2700" b="1" dirty="0"/>
              <a:t>Запобігання та протидія домашньому та гендерному насильству</a:t>
            </a:r>
          </a:p>
        </p:txBody>
      </p:sp>
      <p:sp>
        <p:nvSpPr>
          <p:cNvPr id="7170" name="object 3"/>
          <p:cNvSpPr>
            <a:spLocks noChangeArrowheads="1"/>
          </p:cNvSpPr>
          <p:nvPr/>
        </p:nvSpPr>
        <p:spPr bwMode="auto">
          <a:xfrm>
            <a:off x="5166123" y="3158729"/>
            <a:ext cx="3649265" cy="2486025"/>
          </a:xfrm>
          <a:prstGeom prst="rect">
            <a:avLst/>
          </a:prstGeom>
          <a:blipFill dpi="0" rotWithShape="1">
            <a:blip r:embed="rId2"/>
            <a:srcRect/>
            <a:stretch>
              <a:fillRect/>
            </a:stretch>
          </a:blipFill>
          <a:ln w="9525">
            <a:noFill/>
            <a:miter lim="800000"/>
            <a:headEnd/>
            <a:tailEnd/>
          </a:ln>
        </p:spPr>
        <p:txBody>
          <a:bodyPr lIns="0" tIns="0" rIns="0" bIns="0"/>
          <a:lstStyle/>
          <a:p>
            <a:endParaRPr lang="ru-RU">
              <a:latin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3808" t="7135" b="24720"/>
          <a:stretch/>
        </p:blipFill>
        <p:spPr>
          <a:xfrm>
            <a:off x="0" y="857250"/>
            <a:ext cx="9216516" cy="5085820"/>
          </a:xfrm>
          <a:prstGeom prst="rect">
            <a:avLst/>
          </a:prstGeom>
        </p:spPr>
      </p:pic>
      <p:sp>
        <p:nvSpPr>
          <p:cNvPr id="2" name="Прямоугольник 1"/>
          <p:cNvSpPr/>
          <p:nvPr/>
        </p:nvSpPr>
        <p:spPr>
          <a:xfrm>
            <a:off x="1817694" y="914413"/>
            <a:ext cx="7398822" cy="2169825"/>
          </a:xfrm>
          <a:prstGeom prst="rect">
            <a:avLst/>
          </a:prstGeom>
        </p:spPr>
        <p:txBody>
          <a:bodyPr wrap="square">
            <a:spAutoFit/>
          </a:bodyPr>
          <a:lstStyle/>
          <a:p>
            <a:pPr algn="ctr">
              <a:tabLst>
                <a:tab pos="1250156" algn="l"/>
                <a:tab pos="2787254" algn="l"/>
                <a:tab pos="3617119" algn="l"/>
              </a:tabLst>
            </a:pPr>
            <a:r>
              <a:rPr lang="uk-UA" sz="2700" b="1" dirty="0"/>
              <a:t>Запобігання та протидія домашньому насильству. Національне та міжнародне законодавство. Індикатори виявлення домашнього насильства та особливості ідентифікації жертв</a:t>
            </a:r>
            <a:endParaRPr lang="uk-UA" sz="2700" b="1" dirty="0">
              <a:latin typeface="Arial Black" panose="020B0A040201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stretch>
            <a:fillRect/>
          </a:stretch>
        </p:blipFill>
        <p:spPr>
          <a:xfrm>
            <a:off x="23400" y="1758286"/>
            <a:ext cx="9120600" cy="4245725"/>
          </a:xfrm>
          <a:prstGeom prst="rect">
            <a:avLst/>
          </a:prstGeom>
        </p:spPr>
      </p:pic>
      <p:sp>
        <p:nvSpPr>
          <p:cNvPr id="5" name="Прямоугольник 4"/>
          <p:cNvSpPr/>
          <p:nvPr/>
        </p:nvSpPr>
        <p:spPr>
          <a:xfrm>
            <a:off x="2789802" y="1268760"/>
            <a:ext cx="3618402" cy="461665"/>
          </a:xfrm>
          <a:prstGeom prst="rect">
            <a:avLst/>
          </a:prstGeom>
        </p:spPr>
        <p:txBody>
          <a:bodyPr wrap="square">
            <a:spAutoFit/>
          </a:bodyPr>
          <a:lstStyle/>
          <a:p>
            <a:r>
              <a:rPr lang="uk-UA" altLang="uk-UA" sz="2400" b="1" dirty="0">
                <a:latin typeface="Book Antiqua" pitchFamily="18" charset="0"/>
              </a:rPr>
              <a:t>Масштаби проблеми:</a:t>
            </a:r>
            <a:endParaRPr lang="uk-UA" sz="2400" b="1" dirty="0"/>
          </a:p>
        </p:txBody>
      </p:sp>
      <p:sp>
        <p:nvSpPr>
          <p:cNvPr id="6" name="Прямоугольник 5"/>
          <p:cNvSpPr/>
          <p:nvPr/>
        </p:nvSpPr>
        <p:spPr>
          <a:xfrm>
            <a:off x="413538" y="1916832"/>
            <a:ext cx="8208912" cy="3785652"/>
          </a:xfrm>
          <a:prstGeom prst="rect">
            <a:avLst/>
          </a:prstGeom>
        </p:spPr>
        <p:txBody>
          <a:bodyPr wrap="square">
            <a:spAutoFit/>
          </a:bodyPr>
          <a:lstStyle/>
          <a:p>
            <a:pPr eaLnBrk="1" hangingPunct="1"/>
            <a:r>
              <a:rPr lang="uk-UA" sz="3600" b="1" dirty="0">
                <a:solidFill>
                  <a:schemeClr val="bg1"/>
                </a:solidFill>
                <a:latin typeface="Book Antiqua" pitchFamily="18" charset="0"/>
              </a:rPr>
              <a:t>кожна 3-тя жінка у світі стикається із домашнім насильством</a:t>
            </a:r>
          </a:p>
          <a:p>
            <a:pPr eaLnBrk="1" hangingPunct="1"/>
            <a:endParaRPr lang="uk-UA" sz="3600" b="1" dirty="0">
              <a:solidFill>
                <a:schemeClr val="bg1"/>
              </a:solidFill>
              <a:latin typeface="Book Antiqua" pitchFamily="18" charset="0"/>
            </a:endParaRPr>
          </a:p>
          <a:p>
            <a:pPr eaLnBrk="1" hangingPunct="1"/>
            <a:r>
              <a:rPr lang="uk-UA" sz="3600" b="1" dirty="0">
                <a:solidFill>
                  <a:schemeClr val="bg1"/>
                </a:solidFill>
                <a:latin typeface="Book Antiqua" pitchFamily="18" charset="0"/>
              </a:rPr>
              <a:t>70% загиблих насильницькою смертю жінок — вбиті колишніми або нинішніми партнерами</a:t>
            </a:r>
            <a:endParaRPr lang="en-US" sz="3600" b="1" dirty="0">
              <a:solidFill>
                <a:schemeClr val="bg1"/>
              </a:solidFill>
              <a:latin typeface="Book Antiqua" pitchFamily="18" charset="0"/>
            </a:endParaRPr>
          </a:p>
          <a:p>
            <a:pPr algn="r" eaLnBrk="1" hangingPunct="1">
              <a:buFont typeface="Arial" charset="0"/>
              <a:buNone/>
            </a:pPr>
            <a:r>
              <a:rPr lang="uk-UA" sz="2400" i="1" dirty="0">
                <a:solidFill>
                  <a:schemeClr val="bg1"/>
                </a:solidFill>
                <a:latin typeface="Book Antiqua" pitchFamily="18" charset="0"/>
              </a:rPr>
              <a:t>(відповідно до даних ООН)</a:t>
            </a:r>
          </a:p>
        </p:txBody>
      </p:sp>
    </p:spTree>
    <p:extLst>
      <p:ext uri="{BB962C8B-B14F-4D97-AF65-F5344CB8AC3E}">
        <p14:creationId xmlns:p14="http://schemas.microsoft.com/office/powerpoint/2010/main" val="1668009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1322766"/>
            <a:ext cx="8153400" cy="787022"/>
          </a:xfrm>
        </p:spPr>
        <p:txBody>
          <a:bodyPr/>
          <a:lstStyle/>
          <a:p>
            <a:r>
              <a:rPr lang="uk-UA" i="1" dirty="0">
                <a:solidFill>
                  <a:srgbClr val="002060"/>
                </a:solidFill>
                <a:latin typeface="Book Antiqua" pitchFamily="18" charset="0"/>
              </a:rPr>
              <a:t> </a:t>
            </a:r>
            <a:r>
              <a:rPr lang="uk-UA" sz="2100" b="1" i="1" dirty="0">
                <a:solidFill>
                  <a:schemeClr val="bg1"/>
                </a:solidFill>
                <a:latin typeface="Book Antiqua" pitchFamily="18" charset="0"/>
              </a:rPr>
              <a:t>Закон України</a:t>
            </a:r>
            <a:r>
              <a:rPr lang="en-US" sz="2100" b="1" i="1" dirty="0">
                <a:solidFill>
                  <a:schemeClr val="bg1"/>
                </a:solidFill>
                <a:latin typeface="Book Antiqua" pitchFamily="18" charset="0"/>
              </a:rPr>
              <a:t> </a:t>
            </a:r>
            <a:r>
              <a:rPr lang="uk-UA" sz="2100" b="1" i="1" dirty="0">
                <a:solidFill>
                  <a:schemeClr val="bg1"/>
                </a:solidFill>
                <a:latin typeface="Book Antiqua" pitchFamily="18" charset="0"/>
              </a:rPr>
              <a:t>«Про запобігання та протидію домашньому насильству».</a:t>
            </a:r>
            <a:br>
              <a:rPr lang="uk-UA" sz="2100" b="1" i="1" dirty="0">
                <a:solidFill>
                  <a:schemeClr val="bg1"/>
                </a:solidFill>
                <a:latin typeface="Book Antiqua" pitchFamily="18" charset="0"/>
              </a:rPr>
            </a:br>
            <a:endParaRPr lang="en-US" sz="2100" b="1" dirty="0">
              <a:solidFill>
                <a:schemeClr val="bg1"/>
              </a:solidFill>
            </a:endParaRPr>
          </a:p>
        </p:txBody>
      </p:sp>
      <p:sp>
        <p:nvSpPr>
          <p:cNvPr id="3" name="Текст 2"/>
          <p:cNvSpPr>
            <a:spLocks noGrp="1"/>
          </p:cNvSpPr>
          <p:nvPr>
            <p:ph type="body" idx="1"/>
          </p:nvPr>
        </p:nvSpPr>
        <p:spPr>
          <a:xfrm>
            <a:off x="457200" y="4077072"/>
            <a:ext cx="8229600" cy="1358132"/>
          </a:xfrm>
        </p:spPr>
        <p:txBody>
          <a:bodyPr/>
          <a:lstStyle/>
          <a:p>
            <a:endParaRPr lang="en-US" dirty="0"/>
          </a:p>
        </p:txBody>
      </p:sp>
      <p:pic>
        <p:nvPicPr>
          <p:cNvPr id="5" name="Рисунок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078" y="857250"/>
            <a:ext cx="9128923" cy="5143500"/>
          </a:xfrm>
          <a:prstGeom prst="rect">
            <a:avLst/>
          </a:prstGeom>
        </p:spPr>
      </p:pic>
      <p:sp>
        <p:nvSpPr>
          <p:cNvPr id="6" name="Прямоугольник 5"/>
          <p:cNvSpPr/>
          <p:nvPr/>
        </p:nvSpPr>
        <p:spPr>
          <a:xfrm>
            <a:off x="413538" y="857250"/>
            <a:ext cx="8753485" cy="4524315"/>
          </a:xfrm>
          <a:prstGeom prst="rect">
            <a:avLst/>
          </a:prstGeom>
        </p:spPr>
        <p:txBody>
          <a:bodyPr wrap="square">
            <a:spAutoFit/>
          </a:bodyPr>
          <a:lstStyle/>
          <a:p>
            <a:pPr marL="198882" indent="-198882" algn="ctr" fontAlgn="auto">
              <a:spcAft>
                <a:spcPts val="0"/>
              </a:spcAft>
              <a:defRPr/>
            </a:pPr>
            <a:r>
              <a:rPr lang="uk-UA" sz="2400" b="1" dirty="0">
                <a:solidFill>
                  <a:srgbClr val="0070C0"/>
                </a:solidFill>
              </a:rPr>
              <a:t>Основні нововведення </a:t>
            </a:r>
          </a:p>
          <a:p>
            <a:pPr marL="198882" indent="-198882" algn="ctr" fontAlgn="auto">
              <a:spcAft>
                <a:spcPts val="0"/>
              </a:spcAft>
              <a:defRPr/>
            </a:pPr>
            <a:r>
              <a:rPr lang="uk-UA" sz="2400" b="1" i="1" dirty="0">
                <a:solidFill>
                  <a:srgbClr val="002060"/>
                </a:solidFill>
                <a:latin typeface="Book Antiqua" pitchFamily="18" charset="0"/>
              </a:rPr>
              <a:t>Закону України </a:t>
            </a:r>
            <a:r>
              <a:rPr lang="uk-UA" sz="2400" b="1" i="1" dirty="0">
                <a:solidFill>
                  <a:schemeClr val="tx2"/>
                </a:solidFill>
                <a:latin typeface="Book Antiqua" pitchFamily="18" charset="0"/>
              </a:rPr>
              <a:t>«Про запобігання та протидію домашньому насильству».</a:t>
            </a:r>
          </a:p>
          <a:p>
            <a:pPr marL="198882" indent="-198882" fontAlgn="auto">
              <a:spcAft>
                <a:spcPts val="0"/>
              </a:spcAft>
              <a:defRPr/>
            </a:pPr>
            <a:r>
              <a:rPr lang="uk-UA" sz="2400" b="1" dirty="0">
                <a:solidFill>
                  <a:srgbClr val="0070C0"/>
                </a:solidFill>
              </a:rPr>
              <a:t> </a:t>
            </a:r>
          </a:p>
          <a:p>
            <a:pPr marL="198882" indent="-198882" fontAlgn="auto">
              <a:spcAft>
                <a:spcPts val="0"/>
              </a:spcAft>
              <a:buFont typeface="Wingdings 2"/>
              <a:buChar char=""/>
              <a:defRPr/>
            </a:pPr>
            <a:r>
              <a:rPr lang="uk-UA" sz="2400" b="1" dirty="0">
                <a:latin typeface="Times New Roman" panose="02020603050405020304" pitchFamily="18" charset="0"/>
                <a:cs typeface="Times New Roman" panose="02020603050405020304" pitchFamily="18" charset="0"/>
              </a:rPr>
              <a:t>Термінологічний апарат</a:t>
            </a:r>
          </a:p>
          <a:p>
            <a:pPr marL="198882" indent="-198882" fontAlgn="auto">
              <a:spcAft>
                <a:spcPts val="0"/>
              </a:spcAft>
              <a:buFont typeface="Wingdings 2"/>
              <a:buChar char=""/>
              <a:defRPr/>
            </a:pPr>
            <a:r>
              <a:rPr lang="uk-UA" sz="2400" b="1" dirty="0">
                <a:latin typeface="Times New Roman" panose="02020603050405020304" pitchFamily="18" charset="0"/>
                <a:cs typeface="Times New Roman" panose="02020603050405020304" pitchFamily="18" charset="0"/>
              </a:rPr>
              <a:t>Акценти на пріоритетності захисту дитини. Дитина – свідок (очевидець) насильства вважається постраждалою дитиною</a:t>
            </a:r>
          </a:p>
          <a:p>
            <a:pPr marL="198882" indent="-198882" fontAlgn="auto">
              <a:spcAft>
                <a:spcPts val="0"/>
              </a:spcAft>
              <a:buFont typeface="Wingdings 2"/>
              <a:buChar char=""/>
              <a:defRPr/>
            </a:pPr>
            <a:r>
              <a:rPr lang="uk-UA" sz="2400" b="1" dirty="0">
                <a:latin typeface="Times New Roman" panose="02020603050405020304" pitchFamily="18" charset="0"/>
                <a:cs typeface="Times New Roman" panose="02020603050405020304" pitchFamily="18" charset="0"/>
              </a:rPr>
              <a:t>Розширене коло осіб, насильство між якими вважається домашнім насильством</a:t>
            </a:r>
          </a:p>
          <a:p>
            <a:pPr marL="198882" indent="-198882" fontAlgn="auto">
              <a:spcAft>
                <a:spcPts val="0"/>
              </a:spcAft>
              <a:buFont typeface="Wingdings 2"/>
              <a:buChar char=""/>
              <a:defRPr/>
            </a:pPr>
            <a:r>
              <a:rPr lang="uk-UA" sz="2400" b="1" dirty="0">
                <a:latin typeface="Times New Roman" panose="02020603050405020304" pitchFamily="18" charset="0"/>
                <a:cs typeface="Times New Roman" panose="02020603050405020304" pitchFamily="18" charset="0"/>
              </a:rPr>
              <a:t>Широкий та чіткий перелік суб'єктів та їх повноважень</a:t>
            </a:r>
          </a:p>
          <a:p>
            <a:pPr marL="198882" indent="-198882" fontAlgn="auto">
              <a:spcAft>
                <a:spcPts val="0"/>
              </a:spcAft>
              <a:buFont typeface="Wingdings 2"/>
              <a:buChar char=""/>
              <a:defRPr/>
            </a:pPr>
            <a:r>
              <a:rPr lang="uk-UA" sz="2400" b="1" dirty="0">
                <a:latin typeface="Times New Roman" panose="02020603050405020304" pitchFamily="18" charset="0"/>
                <a:cs typeface="Times New Roman" panose="02020603050405020304" pitchFamily="18" charset="0"/>
              </a:rPr>
              <a:t>Залучення громадськості та громадян</a:t>
            </a:r>
          </a:p>
          <a:p>
            <a:pPr marL="198882" indent="-198882" fontAlgn="auto">
              <a:spcAft>
                <a:spcPts val="0"/>
              </a:spcAft>
              <a:buFont typeface="Wingdings 2"/>
              <a:buChar char=""/>
              <a:defRPr/>
            </a:pPr>
            <a:r>
              <a:rPr lang="uk-UA" sz="2400" b="1" dirty="0">
                <a:latin typeface="Times New Roman" panose="02020603050405020304" pitchFamily="18" charset="0"/>
                <a:cs typeface="Times New Roman" panose="02020603050405020304" pitchFamily="18" charset="0"/>
              </a:rPr>
              <a:t>Конфіденційність та заохочення суспільства</a:t>
            </a:r>
          </a:p>
        </p:txBody>
      </p:sp>
    </p:spTree>
    <p:extLst>
      <p:ext uri="{BB962C8B-B14F-4D97-AF65-F5344CB8AC3E}">
        <p14:creationId xmlns:p14="http://schemas.microsoft.com/office/powerpoint/2010/main" val="1059423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628650" y="1131094"/>
            <a:ext cx="78867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300" b="1" dirty="0">
                <a:solidFill>
                  <a:srgbClr val="0070C0"/>
                </a:solidFill>
                <a:latin typeface="Source Serif Pro Semibold" panose="02040703050405020204" pitchFamily="18" charset="0"/>
                <a:ea typeface="Source Serif Pro Semibold" panose="02040703050405020204" pitchFamily="18" charset="0"/>
              </a:rPr>
              <a:t>Рекомендована література:</a:t>
            </a:r>
            <a:endParaRPr lang="ru-RU" sz="3300" dirty="0">
              <a:solidFill>
                <a:srgbClr val="0070C0"/>
              </a:solidFill>
              <a:latin typeface="Source Serif Pro Semibold" panose="02040703050405020204" pitchFamily="18" charset="0"/>
              <a:ea typeface="Source Serif Pro Semibold" panose="02040703050405020204" pitchFamily="18" charset="0"/>
            </a:endParaRPr>
          </a:p>
        </p:txBody>
      </p:sp>
      <p:sp>
        <p:nvSpPr>
          <p:cNvPr id="3" name="Объект 2"/>
          <p:cNvSpPr txBox="1">
            <a:spLocks/>
          </p:cNvSpPr>
          <p:nvPr/>
        </p:nvSpPr>
        <p:spPr>
          <a:xfrm>
            <a:off x="257962" y="1738094"/>
            <a:ext cx="8646008" cy="41140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20000"/>
              </a:lnSpc>
            </a:pPr>
            <a:r>
              <a:rPr lang="uk-UA" sz="2100" b="1" dirty="0">
                <a:latin typeface="Times New Roman" panose="02020603050405020304" pitchFamily="18" charset="0"/>
                <a:cs typeface="Times New Roman" panose="02020603050405020304" pitchFamily="18" charset="0"/>
              </a:rPr>
              <a:t>Конституція України : прийнята на п’ятій сесії Верховної Ради України 28 червня 1996 року .</a:t>
            </a:r>
            <a:endParaRPr lang="ru-RU" sz="2100" b="1" dirty="0">
              <a:latin typeface="Times New Roman" panose="02020603050405020304" pitchFamily="18" charset="0"/>
              <a:cs typeface="Times New Roman" panose="02020603050405020304" pitchFamily="18" charset="0"/>
            </a:endParaRPr>
          </a:p>
          <a:p>
            <a:pPr lvl="0" algn="just">
              <a:lnSpc>
                <a:spcPct val="120000"/>
              </a:lnSpc>
            </a:pPr>
            <a:r>
              <a:rPr lang="uk-UA" sz="2100" b="1" dirty="0">
                <a:latin typeface="Times New Roman" panose="02020603050405020304" pitchFamily="18" charset="0"/>
                <a:cs typeface="Times New Roman" panose="02020603050405020304" pitchFamily="18" charset="0"/>
              </a:rPr>
              <a:t>Про звернення громадян : Закон України </a:t>
            </a:r>
            <a:r>
              <a:rPr lang="uk-UA" sz="2100" b="1" dirty="0" err="1">
                <a:latin typeface="Times New Roman" panose="02020603050405020304" pitchFamily="18" charset="0"/>
                <a:cs typeface="Times New Roman" panose="02020603050405020304" pitchFamily="18" charset="0"/>
              </a:rPr>
              <a:t>вiд</a:t>
            </a:r>
            <a:r>
              <a:rPr lang="uk-UA" sz="2100" b="1" dirty="0">
                <a:latin typeface="Times New Roman" panose="02020603050405020304" pitchFamily="18" charset="0"/>
                <a:cs typeface="Times New Roman" panose="02020603050405020304" pitchFamily="18" charset="0"/>
              </a:rPr>
              <a:t> 2 жовтня 1996 р. </a:t>
            </a:r>
            <a:endParaRPr lang="ru-RU" sz="2100" b="1" dirty="0">
              <a:latin typeface="Times New Roman" panose="02020603050405020304" pitchFamily="18" charset="0"/>
              <a:cs typeface="Times New Roman" panose="02020603050405020304" pitchFamily="18" charset="0"/>
            </a:endParaRPr>
          </a:p>
          <a:p>
            <a:pPr lvl="0" algn="just">
              <a:lnSpc>
                <a:spcPct val="120000"/>
              </a:lnSpc>
            </a:pPr>
            <a:r>
              <a:rPr lang="uk-UA" sz="2100" b="1" dirty="0">
                <a:latin typeface="Times New Roman" panose="02020603050405020304" pitchFamily="18" charset="0"/>
                <a:cs typeface="Times New Roman" panose="02020603050405020304" pitchFamily="18" charset="0"/>
              </a:rPr>
              <a:t>Про участь громадян в охороні громадського порядку і державного кордону : Закон України </a:t>
            </a:r>
            <a:r>
              <a:rPr lang="uk-UA" sz="2100" b="1" dirty="0" err="1">
                <a:latin typeface="Times New Roman" panose="02020603050405020304" pitchFamily="18" charset="0"/>
                <a:cs typeface="Times New Roman" panose="02020603050405020304" pitchFamily="18" charset="0"/>
              </a:rPr>
              <a:t>вiд</a:t>
            </a:r>
            <a:r>
              <a:rPr lang="uk-UA" sz="2100" b="1" dirty="0">
                <a:latin typeface="Times New Roman" panose="02020603050405020304" pitchFamily="18" charset="0"/>
                <a:cs typeface="Times New Roman" panose="02020603050405020304" pitchFamily="18" charset="0"/>
              </a:rPr>
              <a:t> 22 червня 2000 р.  </a:t>
            </a:r>
            <a:endParaRPr lang="ru-RU" sz="2100" b="1" dirty="0">
              <a:latin typeface="Times New Roman" panose="02020603050405020304" pitchFamily="18" charset="0"/>
              <a:cs typeface="Times New Roman" panose="02020603050405020304" pitchFamily="18" charset="0"/>
            </a:endParaRPr>
          </a:p>
          <a:p>
            <a:pPr lvl="0" algn="just">
              <a:lnSpc>
                <a:spcPct val="120000"/>
              </a:lnSpc>
            </a:pPr>
            <a:r>
              <a:rPr lang="uk-UA" sz="2100" b="1" dirty="0">
                <a:latin typeface="Times New Roman" panose="02020603050405020304" pitchFamily="18" charset="0"/>
                <a:cs typeface="Times New Roman" panose="02020603050405020304" pitchFamily="18" charset="0"/>
              </a:rPr>
              <a:t>Про Національну поліцію : Закон України від 2 липня 2015 р.</a:t>
            </a:r>
            <a:endParaRPr lang="ru-RU" sz="2100" b="1" dirty="0">
              <a:latin typeface="Times New Roman" panose="02020603050405020304" pitchFamily="18" charset="0"/>
              <a:cs typeface="Times New Roman" panose="02020603050405020304" pitchFamily="18" charset="0"/>
            </a:endParaRPr>
          </a:p>
          <a:p>
            <a:pPr lvl="0" algn="just">
              <a:lnSpc>
                <a:spcPct val="120000"/>
              </a:lnSpc>
            </a:pPr>
            <a:r>
              <a:rPr lang="uk-UA" sz="2100" b="1" dirty="0">
                <a:latin typeface="Times New Roman" panose="02020603050405020304" pitchFamily="18" charset="0"/>
                <a:cs typeface="Times New Roman" panose="02020603050405020304" pitchFamily="18" charset="0"/>
              </a:rPr>
              <a:t>Про запобігання та протидію домашньому насильству : Закон України від 7 грудня 2017 р. </a:t>
            </a:r>
          </a:p>
          <a:p>
            <a:pPr lvl="0" algn="just">
              <a:lnSpc>
                <a:spcPct val="120000"/>
              </a:lnSpc>
            </a:pPr>
            <a:endParaRPr lang="ru-RU" sz="2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6440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916832"/>
            <a:ext cx="9144000" cy="4248472"/>
          </a:xfrm>
          <a:prstGeom prst="rect">
            <a:avLst/>
          </a:prstGeom>
          <a:solidFill>
            <a:srgbClr val="456B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323528" y="332656"/>
            <a:ext cx="4536504" cy="523220"/>
          </a:xfrm>
          <a:prstGeom prst="rect">
            <a:avLst/>
          </a:prstGeom>
        </p:spPr>
        <p:txBody>
          <a:bodyPr wrap="square">
            <a:spAutoFit/>
          </a:bodyPr>
          <a:lstStyle/>
          <a:p>
            <a:r>
              <a:rPr lang="uk-UA" sz="2800" b="1" dirty="0"/>
              <a:t>ПОЛІНА. </a:t>
            </a:r>
            <a:endParaRPr lang="ru-RU" sz="2800" dirty="0"/>
          </a:p>
        </p:txBody>
      </p:sp>
      <p:sp>
        <p:nvSpPr>
          <p:cNvPr id="6" name="Прямоугольник 5"/>
          <p:cNvSpPr/>
          <p:nvPr/>
        </p:nvSpPr>
        <p:spPr>
          <a:xfrm>
            <a:off x="4716016" y="2122398"/>
            <a:ext cx="3600400" cy="3970318"/>
          </a:xfrm>
          <a:prstGeom prst="rect">
            <a:avLst/>
          </a:prstGeom>
        </p:spPr>
        <p:txBody>
          <a:bodyPr wrap="square">
            <a:spAutoFit/>
          </a:bodyPr>
          <a:lstStyle/>
          <a:p>
            <a:pPr algn="just"/>
            <a:r>
              <a:rPr lang="uk-UA" sz="1400" dirty="0">
                <a:solidFill>
                  <a:schemeClr val="bg1"/>
                </a:solidFill>
              </a:rPr>
              <a:t>Особам, які скоюють домашнє насильство, поліцейськими винесено понад 70 тисяч термінових заборонних приписів. Наразі на обліку Національної поліції перебуває понад  69 тисяч осіб (з них 5,7 тисяч жінок), які вчинили домашнє насильство. Конфлікт між батьками і, відповідно, емоційне напруження впливають на дітей. Зокрема, сварка між рідними може призвести до психологічної травми неповнолітнього. Крім того, дитина  в майбутньому може перенести у власну сім’ю модель поведінки своїх батьків. Тому по прибуттю на виклик про сімейну сварку працівник ювенальної превенції, перш за все, намагається вилучити дитину з «епіцентру подій».</a:t>
            </a:r>
            <a:endParaRPr lang="ru-RU" sz="1400" dirty="0">
              <a:solidFill>
                <a:schemeClr val="bg1"/>
              </a:solidFill>
              <a:effectLst/>
            </a:endParaRPr>
          </a:p>
        </p:txBody>
      </p:sp>
      <p:sp>
        <p:nvSpPr>
          <p:cNvPr id="7" name="Прямоугольник 6"/>
          <p:cNvSpPr/>
          <p:nvPr/>
        </p:nvSpPr>
        <p:spPr>
          <a:xfrm>
            <a:off x="323528" y="980728"/>
            <a:ext cx="8067563" cy="923330"/>
          </a:xfrm>
          <a:prstGeom prst="rect">
            <a:avLst/>
          </a:prstGeom>
        </p:spPr>
        <p:txBody>
          <a:bodyPr wrap="square">
            <a:spAutoFit/>
          </a:bodyPr>
          <a:lstStyle/>
          <a:p>
            <a:r>
              <a:rPr lang="uk-UA" b="1" dirty="0"/>
              <a:t>Проект з протидії насильству в сім’ї «ПОЛІНА» (МГ) є одним з успішних прикладів роботи поліції у сфері запобігання домашньому насильству.</a:t>
            </a:r>
            <a:endParaRPr lang="ru-RU" b="1" dirty="0"/>
          </a:p>
        </p:txBody>
      </p:sp>
      <p:pic>
        <p:nvPicPr>
          <p:cNvPr id="9" name="Рисунок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15" y="2113266"/>
            <a:ext cx="4018569" cy="3836014"/>
          </a:xfrm>
          <a:prstGeom prst="rect">
            <a:avLst/>
          </a:prstGeom>
          <a:noFill/>
          <a:ln>
            <a:noFill/>
          </a:ln>
        </p:spPr>
      </p:pic>
      <p:pic>
        <p:nvPicPr>
          <p:cNvPr id="10" name="Picture 2" descr="D:\2019_NEW_AGE\! NAT\Tit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2824" y="0"/>
            <a:ext cx="3561176"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21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Прямоугольник 3"/>
          <p:cNvSpPr>
            <a:spLocks noChangeArrowheads="1"/>
          </p:cNvSpPr>
          <p:nvPr/>
        </p:nvSpPr>
        <p:spPr bwMode="auto">
          <a:xfrm>
            <a:off x="323850" y="333375"/>
            <a:ext cx="4535488" cy="522288"/>
          </a:xfrm>
          <a:prstGeom prst="rect">
            <a:avLst/>
          </a:prstGeom>
          <a:noFill/>
          <a:ln w="9525">
            <a:noFill/>
            <a:miter lim="800000"/>
            <a:headEnd/>
            <a:tailEnd/>
          </a:ln>
        </p:spPr>
        <p:txBody>
          <a:bodyPr>
            <a:spAutoFit/>
          </a:bodyPr>
          <a:lstStyle/>
          <a:p>
            <a:r>
              <a:rPr lang="uk-UA" sz="2800" b="1" dirty="0">
                <a:latin typeface="Calibri" pitchFamily="34" charset="0"/>
              </a:rPr>
              <a:t>ПОЛІНА. </a:t>
            </a:r>
            <a:endParaRPr lang="ru-RU" sz="2800" dirty="0">
              <a:latin typeface="Calibri" pitchFamily="34" charset="0"/>
            </a:endParaRPr>
          </a:p>
        </p:txBody>
      </p:sp>
      <p:sp>
        <p:nvSpPr>
          <p:cNvPr id="6" name="Прямоугольник 5"/>
          <p:cNvSpPr>
            <a:spLocks noChangeArrowheads="1"/>
          </p:cNvSpPr>
          <p:nvPr/>
        </p:nvSpPr>
        <p:spPr bwMode="auto">
          <a:xfrm>
            <a:off x="4572000" y="1897063"/>
            <a:ext cx="3600450" cy="4402137"/>
          </a:xfrm>
          <a:prstGeom prst="rect">
            <a:avLst/>
          </a:prstGeom>
          <a:noFill/>
          <a:ln w="9525">
            <a:noFill/>
            <a:miter lim="800000"/>
            <a:headEnd/>
            <a:tailEnd/>
          </a:ln>
        </p:spPr>
        <p:txBody>
          <a:bodyPr>
            <a:spAutoFit/>
          </a:bodyPr>
          <a:lstStyle/>
          <a:p>
            <a:pPr algn="just"/>
            <a:r>
              <a:rPr lang="uk-UA" sz="1400" dirty="0">
                <a:latin typeface="Calibri" pitchFamily="34" charset="0"/>
              </a:rPr>
              <a:t>Всі українці завжди можуть звернутися за правовою допомогою до однієї з 551 точок доступу до БПД. Держава вже сьогодні гарантує безоплатну допомогу для жертв  домашнього насильства. Це стосується і жінок, і чоловіків, і дітей, і літніх людей, які так само нерідко стають жертвами знущань». Запровадження інституту сімейних радників є імплементацією міжнародного досвіду щодо якісного надання правової допомоги в сімейних питаннях. Нині ключова проблема домашнього насильства полягає у тому, що левова частка жертв просто не звертаються за допомогою. «За статистикою, близько одного мільйона потерпілих від домашнього насильства на лінію 102 звертається лише 100 тисяч. 90% потерпілих просто мовчать і не говорять про цю проблему, тобто не захищають свої права».</a:t>
            </a:r>
            <a:endParaRPr lang="ru-RU" sz="1400" dirty="0">
              <a:latin typeface="Calibri" pitchFamily="34" charset="0"/>
            </a:endParaRPr>
          </a:p>
        </p:txBody>
      </p:sp>
      <p:sp>
        <p:nvSpPr>
          <p:cNvPr id="7" name="Прямоугольник 6"/>
          <p:cNvSpPr/>
          <p:nvPr/>
        </p:nvSpPr>
        <p:spPr>
          <a:xfrm>
            <a:off x="323850" y="981075"/>
            <a:ext cx="8067675" cy="646113"/>
          </a:xfrm>
          <a:prstGeom prst="rect">
            <a:avLst/>
          </a:prstGeom>
        </p:spPr>
        <p:txBody>
          <a:bodyPr>
            <a:spAutoFit/>
          </a:bodyPr>
          <a:lstStyle/>
          <a:p>
            <a:pPr fontAlgn="auto">
              <a:spcBef>
                <a:spcPts val="0"/>
              </a:spcBef>
              <a:spcAft>
                <a:spcPts val="0"/>
              </a:spcAft>
              <a:defRPr/>
            </a:pPr>
            <a:r>
              <a:rPr lang="uk-UA" b="1" cap="all" dirty="0">
                <a:latin typeface="+mn-lt"/>
                <a:cs typeface="+mn-cs"/>
              </a:rPr>
              <a:t>МІН’ЮСТ ПРОДОВЖУЄ ПРОГРАМУ «СІМЕЙНІ РАДНИКИ», ЯКІ ДОПОМАГАТИМУТЬ ГРОМАДЯНАМ З ПИТАНЬ СІМЕЙНОГО ПРАВА.</a:t>
            </a:r>
            <a:endParaRPr lang="ru-RU" dirty="0">
              <a:latin typeface="+mn-lt"/>
              <a:cs typeface="+mn-cs"/>
            </a:endParaRPr>
          </a:p>
        </p:txBody>
      </p:sp>
      <p:pic>
        <p:nvPicPr>
          <p:cNvPr id="8" name="Рисунок 7"/>
          <p:cNvPicPr>
            <a:picLocks noChangeAspect="1" noChangeArrowheads="1"/>
          </p:cNvPicPr>
          <p:nvPr/>
        </p:nvPicPr>
        <p:blipFill>
          <a:blip r:embed="rId2"/>
          <a:srcRect/>
          <a:stretch>
            <a:fillRect/>
          </a:stretch>
        </p:blipFill>
        <p:spPr bwMode="auto">
          <a:xfrm>
            <a:off x="468313" y="1893888"/>
            <a:ext cx="3865562" cy="2174875"/>
          </a:xfrm>
          <a:prstGeom prst="rect">
            <a:avLst/>
          </a:prstGeom>
          <a:noFill/>
          <a:ln w="9525">
            <a:noFill/>
            <a:miter lim="800000"/>
            <a:headEnd/>
            <a:tailEnd/>
          </a:ln>
        </p:spPr>
      </p:pic>
      <p:pic>
        <p:nvPicPr>
          <p:cNvPr id="10" name="Рисунок 9"/>
          <p:cNvPicPr>
            <a:picLocks noChangeAspect="1" noChangeArrowheads="1"/>
          </p:cNvPicPr>
          <p:nvPr/>
        </p:nvPicPr>
        <p:blipFill>
          <a:blip r:embed="rId3"/>
          <a:srcRect/>
          <a:stretch>
            <a:fillRect/>
          </a:stretch>
        </p:blipFill>
        <p:spPr bwMode="auto">
          <a:xfrm>
            <a:off x="468313" y="4068763"/>
            <a:ext cx="3865562" cy="2181225"/>
          </a:xfrm>
          <a:prstGeom prst="rect">
            <a:avLst/>
          </a:prstGeom>
          <a:noFill/>
          <a:ln w="9525">
            <a:noFill/>
            <a:miter lim="800000"/>
            <a:headEnd/>
            <a:tailEnd/>
          </a:ln>
        </p:spPr>
      </p:pic>
      <p:pic>
        <p:nvPicPr>
          <p:cNvPr id="26630" name="Picture 2" descr="D:\2019_NEW_AGE\! NAT\Title.png"/>
          <p:cNvPicPr>
            <a:picLocks noChangeAspect="1" noChangeArrowheads="1"/>
          </p:cNvPicPr>
          <p:nvPr/>
        </p:nvPicPr>
        <p:blipFill>
          <a:blip r:embed="rId4"/>
          <a:srcRect/>
          <a:stretch>
            <a:fillRect/>
          </a:stretch>
        </p:blipFill>
        <p:spPr bwMode="auto">
          <a:xfrm>
            <a:off x="5583238" y="0"/>
            <a:ext cx="3560762" cy="765175"/>
          </a:xfrm>
          <a:prstGeom prst="rect">
            <a:avLst/>
          </a:prstGeom>
          <a:noFill/>
          <a:ln w="9525">
            <a:noFill/>
            <a:miter lim="800000"/>
            <a:headEnd/>
            <a:tailEnd/>
          </a:ln>
        </p:spPr>
      </p:pic>
    </p:spTree>
    <p:extLst>
      <p:ext uri="{BB962C8B-B14F-4D97-AF65-F5344CB8AC3E}">
        <p14:creationId xmlns:p14="http://schemas.microsoft.com/office/powerpoint/2010/main" val="145977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title"/>
          </p:nvPr>
        </p:nvSpPr>
        <p:spPr>
          <a:xfrm>
            <a:off x="495300" y="1376363"/>
            <a:ext cx="8153400" cy="721519"/>
          </a:xfrm>
        </p:spPr>
        <p:txBody>
          <a:bodyPr/>
          <a:lstStyle/>
          <a:p>
            <a:pPr eaLnBrk="1" hangingPunct="1"/>
            <a:r>
              <a:rPr lang="uk-UA" sz="2400" b="1">
                <a:solidFill>
                  <a:schemeClr val="bg1"/>
                </a:solidFill>
                <a:latin typeface="Book Antiqua" pitchFamily="18" charset="0"/>
              </a:rPr>
              <a:t>Визначення терміну “</a:t>
            </a:r>
            <a:r>
              <a:rPr lang="ru-RU" sz="2400" b="1">
                <a:solidFill>
                  <a:schemeClr val="bg1"/>
                </a:solidFill>
                <a:latin typeface="Times New Roman" pitchFamily="18" charset="0"/>
                <a:cs typeface="Times New Roman" pitchFamily="18" charset="0"/>
              </a:rPr>
              <a:t>домашнє насильство</a:t>
            </a:r>
            <a:r>
              <a:rPr lang="ru-RU" b="1">
                <a:latin typeface="Times New Roman" pitchFamily="18" charset="0"/>
                <a:cs typeface="Times New Roman" pitchFamily="18" charset="0"/>
              </a:rPr>
              <a:t> </a:t>
            </a:r>
            <a:r>
              <a:rPr lang="uk-UA" sz="2400" b="1">
                <a:solidFill>
                  <a:schemeClr val="bg1"/>
                </a:solidFill>
                <a:latin typeface="Book Antiqua" pitchFamily="18" charset="0"/>
              </a:rPr>
              <a:t>”</a:t>
            </a:r>
            <a:r>
              <a:rPr lang="uk-UA" altLang="uk-UA" b="1">
                <a:latin typeface="Times New Roman" pitchFamily="18" charset="0"/>
              </a:rPr>
              <a:t/>
            </a:r>
            <a:br>
              <a:rPr lang="uk-UA" altLang="uk-UA" b="1">
                <a:latin typeface="Times New Roman" pitchFamily="18" charset="0"/>
              </a:rPr>
            </a:br>
            <a:endParaRPr lang="uk-UA" b="1">
              <a:latin typeface="Times New Roman" pitchFamily="18" charset="0"/>
            </a:endParaRPr>
          </a:p>
        </p:txBody>
      </p:sp>
      <p:sp>
        <p:nvSpPr>
          <p:cNvPr id="17410" name="Текст 2"/>
          <p:cNvSpPr>
            <a:spLocks noGrp="1"/>
          </p:cNvSpPr>
          <p:nvPr>
            <p:ph type="body" idx="1"/>
          </p:nvPr>
        </p:nvSpPr>
        <p:spPr>
          <a:xfrm>
            <a:off x="457200" y="332656"/>
            <a:ext cx="8363272" cy="5832648"/>
          </a:xfrm>
        </p:spPr>
        <p:txBody>
          <a:bodyPr/>
          <a:lstStyle/>
          <a:p>
            <a:pPr marL="0" indent="0" eaLnBrk="1" hangingPunct="1">
              <a:buNone/>
            </a:pPr>
            <a:endParaRPr lang="uk-UA" sz="1800" b="1" dirty="0">
              <a:solidFill>
                <a:srgbClr val="002060"/>
              </a:solidFill>
              <a:latin typeface="Book Antiqua" pitchFamily="18" charset="0"/>
            </a:endParaRPr>
          </a:p>
          <a:p>
            <a:pPr marL="0" indent="0" algn="just" eaLnBrk="1" hangingPunct="1">
              <a:buNone/>
            </a:pPr>
            <a:r>
              <a:rPr lang="uk-UA" sz="2400" b="1" dirty="0">
                <a:solidFill>
                  <a:schemeClr val="tx2"/>
                </a:solidFill>
                <a:latin typeface="Times New Roman" panose="02020603050405020304" pitchFamily="18" charset="0"/>
                <a:cs typeface="Times New Roman" panose="02020603050405020304" pitchFamily="18" charset="0"/>
              </a:rPr>
              <a:t>*Домашнє насильство - </a:t>
            </a:r>
            <a:r>
              <a:rPr lang="uk-UA" sz="2400" dirty="0">
                <a:solidFill>
                  <a:schemeClr val="tx2"/>
                </a:solidFill>
                <a:latin typeface="Times New Roman" panose="02020603050405020304" pitchFamily="18" charset="0"/>
                <a:cs typeface="Times New Roman" panose="02020603050405020304" pitchFamily="18" charset="0"/>
              </a:rPr>
              <a:t>діяння (</a:t>
            </a:r>
            <a:r>
              <a:rPr lang="uk-UA" sz="2400" i="1" dirty="0">
                <a:solidFill>
                  <a:schemeClr val="tx2"/>
                </a:solidFill>
                <a:latin typeface="Times New Roman" panose="02020603050405020304" pitchFamily="18" charset="0"/>
                <a:cs typeface="Times New Roman" panose="02020603050405020304" pitchFamily="18" charset="0"/>
              </a:rPr>
              <a:t>дії або бездіяльність</a:t>
            </a:r>
            <a:r>
              <a:rPr lang="uk-UA" sz="2400" dirty="0">
                <a:solidFill>
                  <a:schemeClr val="tx2"/>
                </a:solidFill>
                <a:latin typeface="Times New Roman" panose="02020603050405020304" pitchFamily="18" charset="0"/>
                <a:cs typeface="Times New Roman" panose="02020603050405020304" pitchFamily="18" charset="0"/>
              </a:rPr>
              <a:t>) фізичного, сексуального, психологічного або економічного насильства, що вчиняються в сім’ї чи в межах місця проживання або між родичами, або між колишнім чи теперішнім подружжям, або між іншими особами, які спільно проживають (проживали) однією сім’єю, але не перебувають (не перебували) у родинних відносинах чи у шлюбі між собою, незалежно від того, чи проживає (проживала) особа, яка вчинила домашнє насильство, у тому самому місці, що й постраждала особа, а також погрози вчинення таких діянь.</a:t>
            </a:r>
          </a:p>
          <a:p>
            <a:pPr marL="0" indent="0" algn="just" eaLnBrk="1" hangingPunct="1">
              <a:buNone/>
            </a:pPr>
            <a:r>
              <a:rPr lang="uk-UA" sz="2400" i="1" dirty="0">
                <a:solidFill>
                  <a:srgbClr val="002060"/>
                </a:solidFill>
                <a:latin typeface="Times New Roman" panose="02020603050405020304" pitchFamily="18" charset="0"/>
                <a:cs typeface="Times New Roman" panose="02020603050405020304" pitchFamily="18" charset="0"/>
              </a:rPr>
              <a:t>	Закон України </a:t>
            </a:r>
            <a:r>
              <a:rPr lang="uk-UA" sz="2400" i="1" dirty="0">
                <a:solidFill>
                  <a:schemeClr val="tx2"/>
                </a:solidFill>
                <a:latin typeface="Times New Roman" panose="02020603050405020304" pitchFamily="18" charset="0"/>
                <a:cs typeface="Times New Roman" panose="02020603050405020304" pitchFamily="18" charset="0"/>
              </a:rPr>
              <a:t>«Про запобігання та протид</a:t>
            </a:r>
            <a:r>
              <a:rPr lang="uk-UA" sz="1800" i="1" dirty="0">
                <a:solidFill>
                  <a:schemeClr val="tx2"/>
                </a:solidFill>
                <a:latin typeface="Times New Roman" panose="02020603050405020304" pitchFamily="18" charset="0"/>
                <a:cs typeface="Times New Roman" panose="02020603050405020304" pitchFamily="18" charset="0"/>
              </a:rPr>
              <a:t>ію домашньому насильству».</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791581" y="1383942"/>
            <a:ext cx="7399157" cy="830997"/>
          </a:xfrm>
          <a:prstGeom prst="rect">
            <a:avLst/>
          </a:prstGeom>
          <a:noFill/>
          <a:ln w="9525">
            <a:noFill/>
            <a:miter lim="800000"/>
            <a:headEnd/>
            <a:tailEnd/>
          </a:ln>
        </p:spPr>
        <p:txBody>
          <a:bodyPr wrap="square">
            <a:spAutoFit/>
          </a:bodyPr>
          <a:lstStyle/>
          <a:p>
            <a:pPr algn="ctr"/>
            <a:r>
              <a:rPr lang="uk-UA" sz="2700" b="1" i="1" dirty="0">
                <a:solidFill>
                  <a:schemeClr val="accent1">
                    <a:lumMod val="50000"/>
                  </a:schemeClr>
                </a:solidFill>
                <a:latin typeface="Times New Roman" panose="02020603050405020304" pitchFamily="18" charset="0"/>
                <a:cs typeface="Times New Roman" panose="02020603050405020304" pitchFamily="18" charset="0"/>
              </a:rPr>
              <a:t>Форми домашнього насильства</a:t>
            </a:r>
            <a:r>
              <a:rPr lang="uk-UA" sz="2100" b="1" i="1" dirty="0">
                <a:solidFill>
                  <a:schemeClr val="tx2"/>
                </a:solidFill>
              </a:rPr>
              <a:t>.</a:t>
            </a:r>
          </a:p>
          <a:p>
            <a:pPr algn="ctr"/>
            <a:endParaRPr lang="en-US" sz="2100" b="1" dirty="0">
              <a:latin typeface="Calibri" pitchFamily="34" charset="0"/>
            </a:endParaRPr>
          </a:p>
        </p:txBody>
      </p:sp>
      <p:graphicFrame>
        <p:nvGraphicFramePr>
          <p:cNvPr id="6" name="Объект 8"/>
          <p:cNvGraphicFramePr>
            <a:graphicFrameLocks/>
          </p:cNvGraphicFramePr>
          <p:nvPr/>
        </p:nvGraphicFramePr>
        <p:xfrm>
          <a:off x="467544" y="2413424"/>
          <a:ext cx="8470906" cy="3283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2"/>
          <p:cNvSpPr txBox="1">
            <a:spLocks noChangeArrowheads="1"/>
          </p:cNvSpPr>
          <p:nvPr/>
        </p:nvSpPr>
        <p:spPr bwMode="auto">
          <a:xfrm>
            <a:off x="800100" y="2628900"/>
            <a:ext cx="7429500" cy="2862322"/>
          </a:xfrm>
          <a:prstGeom prst="rect">
            <a:avLst/>
          </a:prstGeom>
          <a:noFill/>
          <a:ln w="9525">
            <a:noFill/>
            <a:miter lim="800000"/>
            <a:headEnd/>
            <a:tailEnd/>
          </a:ln>
        </p:spPr>
        <p:txBody>
          <a:bodyPr>
            <a:spAutoFit/>
          </a:bodyPr>
          <a:lstStyle/>
          <a:p>
            <a:pPr>
              <a:lnSpc>
                <a:spcPct val="150000"/>
              </a:lnSpc>
            </a:pPr>
            <a:r>
              <a:rPr lang="uk-UA" sz="2700" b="1">
                <a:solidFill>
                  <a:srgbClr val="002060"/>
                </a:solidFill>
                <a:latin typeface="Book Antiqua" pitchFamily="18" charset="0"/>
              </a:rPr>
              <a:t>Економічне насильство </a:t>
            </a:r>
          </a:p>
          <a:p>
            <a:pPr>
              <a:lnSpc>
                <a:spcPct val="150000"/>
              </a:lnSpc>
            </a:pPr>
            <a:r>
              <a:rPr lang="uk-UA" sz="2700" b="1">
                <a:solidFill>
                  <a:srgbClr val="002060"/>
                </a:solidFill>
                <a:latin typeface="Book Antiqua" pitchFamily="18" charset="0"/>
              </a:rPr>
              <a:t>Психологічне насильство </a:t>
            </a:r>
          </a:p>
          <a:p>
            <a:pPr>
              <a:lnSpc>
                <a:spcPct val="150000"/>
              </a:lnSpc>
            </a:pPr>
            <a:r>
              <a:rPr lang="uk-UA" sz="2700" b="1">
                <a:solidFill>
                  <a:srgbClr val="002060"/>
                </a:solidFill>
                <a:latin typeface="Book Antiqua" pitchFamily="18" charset="0"/>
              </a:rPr>
              <a:t>Сексуальне насильство </a:t>
            </a:r>
          </a:p>
          <a:p>
            <a:pPr>
              <a:lnSpc>
                <a:spcPct val="150000"/>
              </a:lnSpc>
            </a:pPr>
            <a:r>
              <a:rPr lang="uk-UA" sz="2700" b="1">
                <a:solidFill>
                  <a:srgbClr val="002060"/>
                </a:solidFill>
                <a:latin typeface="Book Antiqua" pitchFamily="18" charset="0"/>
              </a:rPr>
              <a:t>Фізичне насильство </a:t>
            </a:r>
          </a:p>
          <a:p>
            <a:endParaRPr lang="uk-UA">
              <a:latin typeface="Calibri" pitchFamily="34" charset="0"/>
            </a:endParaRPr>
          </a:p>
        </p:txBody>
      </p:sp>
      <p:sp>
        <p:nvSpPr>
          <p:cNvPr id="18434" name="TextBox 1"/>
          <p:cNvSpPr txBox="1">
            <a:spLocks noChangeArrowheads="1"/>
          </p:cNvSpPr>
          <p:nvPr/>
        </p:nvSpPr>
        <p:spPr bwMode="auto">
          <a:xfrm>
            <a:off x="1115617" y="1376363"/>
            <a:ext cx="7021115" cy="1061829"/>
          </a:xfrm>
          <a:prstGeom prst="rect">
            <a:avLst/>
          </a:prstGeom>
          <a:noFill/>
          <a:ln w="9525">
            <a:noFill/>
            <a:miter lim="800000"/>
            <a:headEnd/>
            <a:tailEnd/>
          </a:ln>
        </p:spPr>
        <p:txBody>
          <a:bodyPr>
            <a:spAutoFit/>
          </a:bodyPr>
          <a:lstStyle/>
          <a:p>
            <a:pPr algn="ctr"/>
            <a:r>
              <a:rPr lang="uk-UA" sz="2100" b="1" i="1" dirty="0">
                <a:solidFill>
                  <a:srgbClr val="002060"/>
                </a:solidFill>
                <a:latin typeface="Book Antiqua" pitchFamily="18" charset="0"/>
              </a:rPr>
              <a:t>* Закон України</a:t>
            </a:r>
            <a:r>
              <a:rPr lang="uk-UA" sz="2100" dirty="0">
                <a:solidFill>
                  <a:srgbClr val="002060"/>
                </a:solidFill>
                <a:latin typeface="Book Antiqua" pitchFamily="18" charset="0"/>
              </a:rPr>
              <a:t> </a:t>
            </a:r>
            <a:r>
              <a:rPr lang="uk-UA" sz="2100" b="1" i="1" dirty="0">
                <a:solidFill>
                  <a:schemeClr val="tx2"/>
                </a:solidFill>
              </a:rPr>
              <a:t>«Про запобігання та протидію домашньому насильству».</a:t>
            </a:r>
          </a:p>
          <a:p>
            <a:pPr algn="ctr"/>
            <a:endParaRPr lang="en-US" sz="2100" b="1" dirty="0">
              <a:latin typeface="Calibri" pitchFamily="34" charset="0"/>
            </a:endParaRPr>
          </a:p>
        </p:txBody>
      </p:sp>
    </p:spTree>
    <p:extLst>
      <p:ext uri="{BB962C8B-B14F-4D97-AF65-F5344CB8AC3E}">
        <p14:creationId xmlns:p14="http://schemas.microsoft.com/office/powerpoint/2010/main" val="812653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495300" y="1771651"/>
            <a:ext cx="8153400" cy="326231"/>
          </a:xfrm>
        </p:spPr>
        <p:txBody>
          <a:bodyPr/>
          <a:lstStyle/>
          <a:p>
            <a:pPr eaLnBrk="1" hangingPunct="1"/>
            <a:r>
              <a:rPr lang="uk-UA" sz="2400" b="1">
                <a:solidFill>
                  <a:schemeClr val="bg1"/>
                </a:solidFill>
                <a:latin typeface="Book Antiqua" pitchFamily="18" charset="0"/>
              </a:rPr>
              <a:t>Визначення терміну “фізичне</a:t>
            </a:r>
            <a:r>
              <a:rPr lang="en-US" sz="2400" b="1">
                <a:solidFill>
                  <a:schemeClr val="bg1"/>
                </a:solidFill>
                <a:latin typeface="Book Antiqua" pitchFamily="18" charset="0"/>
              </a:rPr>
              <a:t> </a:t>
            </a:r>
            <a:r>
              <a:rPr lang="uk-UA" sz="2400" b="1">
                <a:solidFill>
                  <a:schemeClr val="bg1"/>
                </a:solidFill>
                <a:latin typeface="Book Antiqua" pitchFamily="18" charset="0"/>
              </a:rPr>
              <a:t>насильство”</a:t>
            </a:r>
            <a:r>
              <a:rPr lang="uk-UA" altLang="uk-UA" b="1">
                <a:latin typeface="Times New Roman" pitchFamily="18" charset="0"/>
              </a:rPr>
              <a:t/>
            </a:r>
            <a:br>
              <a:rPr lang="uk-UA" altLang="uk-UA" b="1">
                <a:latin typeface="Times New Roman" pitchFamily="18" charset="0"/>
              </a:rPr>
            </a:br>
            <a:endParaRPr lang="uk-UA"/>
          </a:p>
        </p:txBody>
      </p:sp>
      <p:sp>
        <p:nvSpPr>
          <p:cNvPr id="19458" name="Текст 2"/>
          <p:cNvSpPr>
            <a:spLocks noGrp="1"/>
          </p:cNvSpPr>
          <p:nvPr>
            <p:ph type="body" idx="1"/>
          </p:nvPr>
        </p:nvSpPr>
        <p:spPr>
          <a:xfrm>
            <a:off x="457200" y="980728"/>
            <a:ext cx="8229600" cy="4454476"/>
          </a:xfrm>
        </p:spPr>
        <p:txBody>
          <a:bodyPr/>
          <a:lstStyle/>
          <a:p>
            <a:pPr marL="0" indent="0" eaLnBrk="1" hangingPunct="1">
              <a:buNone/>
            </a:pPr>
            <a:endParaRPr lang="uk-UA" sz="1800" b="1" dirty="0">
              <a:solidFill>
                <a:srgbClr val="002060"/>
              </a:solidFill>
              <a:latin typeface="Book Antiqua" pitchFamily="18" charset="0"/>
            </a:endParaRPr>
          </a:p>
          <a:p>
            <a:pPr marL="0" indent="0" eaLnBrk="1" hangingPunct="1">
              <a:buNone/>
            </a:pPr>
            <a:r>
              <a:rPr lang="uk-UA" b="1" dirty="0">
                <a:solidFill>
                  <a:srgbClr val="002060"/>
                </a:solidFill>
                <a:latin typeface="Book Antiqua" pitchFamily="18" charset="0"/>
              </a:rPr>
              <a:t>* Фізичне насильство </a:t>
            </a:r>
            <a:r>
              <a:rPr lang="uk-UA" dirty="0">
                <a:solidFill>
                  <a:srgbClr val="002060"/>
                </a:solidFill>
                <a:latin typeface="Book Antiqua" pitchFamily="18" charset="0"/>
              </a:rPr>
              <a:t>–</a:t>
            </a:r>
            <a:r>
              <a:rPr lang="uk-UA" b="1" dirty="0">
                <a:solidFill>
                  <a:srgbClr val="002060"/>
                </a:solidFill>
                <a:latin typeface="Book Antiqua" pitchFamily="18" charset="0"/>
              </a:rPr>
              <a:t> </a:t>
            </a:r>
            <a:endParaRPr lang="uk-UA" dirty="0">
              <a:solidFill>
                <a:srgbClr val="002060"/>
              </a:solidFill>
              <a:latin typeface="Book Antiqua" pitchFamily="18" charset="0"/>
            </a:endParaRPr>
          </a:p>
          <a:p>
            <a:pPr marL="0" indent="0" algn="just" eaLnBrk="1" hangingPunct="1">
              <a:buNone/>
            </a:pPr>
            <a:r>
              <a:rPr lang="uk-UA" sz="1800" dirty="0">
                <a:solidFill>
                  <a:schemeClr val="tx2"/>
                </a:solidFill>
                <a:latin typeface="Book Antiqua" pitchFamily="18" charset="0"/>
              </a:rPr>
              <a:t>форма домашнього насильства, що включає ляпаси, стусани, штовхання, щипання, шмагання, кусання, а також незаконне позбавлення волі, нанесення побоїв, мордування, заподіяння тілесних ушкоджень різного ступеня тяжкості, залишення в небезпеці, ненадання допомоги особі, яка перебуває в небезпечному для життя стані, заподіяння смерті, вчинення інших правопорушень насильницького характеру</a:t>
            </a:r>
            <a:r>
              <a:rPr lang="ru-RU" sz="1800" dirty="0">
                <a:latin typeface="Book Antiqua" pitchFamily="18" charset="0"/>
              </a:rPr>
              <a:t>.</a:t>
            </a:r>
            <a:endParaRPr lang="uk-UA" sz="1800" dirty="0">
              <a:solidFill>
                <a:srgbClr val="002060"/>
              </a:solidFill>
              <a:latin typeface="Book Antiqua" pitchFamily="18" charset="0"/>
            </a:endParaRPr>
          </a:p>
          <a:p>
            <a:pPr marL="0" indent="0" algn="r" eaLnBrk="1" hangingPunct="1">
              <a:buNone/>
            </a:pPr>
            <a:r>
              <a:rPr lang="uk-UA" sz="1800" dirty="0">
                <a:solidFill>
                  <a:srgbClr val="002060"/>
                </a:solidFill>
                <a:latin typeface="Book Antiqua" pitchFamily="18" charset="0"/>
              </a:rPr>
              <a:t> </a:t>
            </a:r>
            <a:r>
              <a:rPr lang="uk-UA" sz="1500" i="1" dirty="0">
                <a:solidFill>
                  <a:srgbClr val="002060"/>
                </a:solidFill>
                <a:latin typeface="Book Antiqua" pitchFamily="18" charset="0"/>
              </a:rPr>
              <a:t>        </a:t>
            </a:r>
            <a:r>
              <a:rPr lang="uk-UA" sz="1800" i="1" dirty="0">
                <a:solidFill>
                  <a:srgbClr val="002060"/>
                </a:solidFill>
                <a:latin typeface="Book Antiqua" pitchFamily="18" charset="0"/>
              </a:rPr>
              <a:t>Закон України </a:t>
            </a:r>
            <a:r>
              <a:rPr lang="uk-UA" sz="1800" i="1" dirty="0">
                <a:solidFill>
                  <a:schemeClr val="tx2"/>
                </a:solidFill>
                <a:latin typeface="Book Antiqua" pitchFamily="18" charset="0"/>
              </a:rPr>
              <a:t>«Про запобігання та протидію домашньому насильству».</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4"/>
          </p:nvPr>
        </p:nvSpPr>
        <p:spPr>
          <a:xfrm>
            <a:off x="2735796" y="1430778"/>
            <a:ext cx="5994666" cy="4050450"/>
          </a:xfrm>
        </p:spPr>
        <p:txBody>
          <a:bodyPr/>
          <a:lstStyle/>
          <a:p>
            <a:pPr marL="0" indent="0" algn="just" eaLnBrk="1" hangingPunct="1">
              <a:buNone/>
            </a:pPr>
            <a:r>
              <a:rPr lang="uk-UA" sz="2400" b="1" dirty="0">
                <a:solidFill>
                  <a:srgbClr val="00B050"/>
                </a:solidFill>
                <a:latin typeface="Times New Roman" panose="02020603050405020304" pitchFamily="18" charset="0"/>
                <a:cs typeface="Times New Roman" panose="02020603050405020304" pitchFamily="18" charset="0"/>
              </a:rPr>
              <a:t>* Спеціальні заходи щодо протидії домашньому насильству (розділ 5)</a:t>
            </a:r>
          </a:p>
          <a:p>
            <a:pPr algn="just" eaLnBrk="1" hangingPunct="1"/>
            <a:r>
              <a:rPr lang="uk-UA" altLang="uk-UA" sz="2400" dirty="0">
                <a:latin typeface="Times New Roman" panose="02020603050405020304" pitchFamily="18" charset="0"/>
                <a:cs typeface="Times New Roman" panose="02020603050405020304" pitchFamily="18" charset="0"/>
              </a:rPr>
              <a:t>терміновий заборонний припис стосовно кривдника (органи Національної поліції); </a:t>
            </a:r>
          </a:p>
          <a:p>
            <a:pPr algn="just" eaLnBrk="1" hangingPunct="1"/>
            <a:r>
              <a:rPr lang="uk-UA" altLang="uk-UA" sz="2400" dirty="0">
                <a:latin typeface="Times New Roman" panose="02020603050405020304" pitchFamily="18" charset="0"/>
                <a:cs typeface="Times New Roman" panose="02020603050405020304" pitchFamily="18" charset="0"/>
              </a:rPr>
              <a:t>обмежувальний припис стосовно кривдника (цивільне судочинство); </a:t>
            </a:r>
          </a:p>
          <a:p>
            <a:pPr algn="just" eaLnBrk="1" hangingPunct="1"/>
            <a:r>
              <a:rPr lang="uk-UA" altLang="uk-UA" sz="2400" dirty="0">
                <a:latin typeface="Times New Roman" panose="02020603050405020304" pitchFamily="18" charset="0"/>
                <a:cs typeface="Times New Roman" panose="02020603050405020304" pitchFamily="18" charset="0"/>
              </a:rPr>
              <a:t>взяття на профілактичний облік кривдника та проведення з ним профілактичної роботи;</a:t>
            </a:r>
          </a:p>
          <a:p>
            <a:pPr algn="just" eaLnBrk="1" hangingPunct="1"/>
            <a:r>
              <a:rPr lang="uk-UA" altLang="uk-UA" sz="2400" dirty="0">
                <a:latin typeface="Times New Roman" panose="02020603050405020304" pitchFamily="18" charset="0"/>
                <a:cs typeface="Times New Roman" panose="02020603050405020304" pitchFamily="18" charset="0"/>
              </a:rPr>
              <a:t>направлення кривдника на проходження програми для кривдників. </a:t>
            </a:r>
          </a:p>
          <a:p>
            <a:pPr algn="just" eaLnBrk="1" hangingPunct="1"/>
            <a:endParaRPr lang="en-US" dirty="0"/>
          </a:p>
        </p:txBody>
      </p:sp>
      <p:pic>
        <p:nvPicPr>
          <p:cNvPr id="3" name="Рисунок 2"/>
          <p:cNvPicPr>
            <a:picLocks noChangeAspect="1"/>
          </p:cNvPicPr>
          <p:nvPr/>
        </p:nvPicPr>
        <p:blipFill>
          <a:blip r:embed="rId2"/>
          <a:srcRect l="26464" r="26464"/>
          <a:stretch>
            <a:fillRect/>
          </a:stretch>
        </p:blipFill>
        <p:spPr>
          <a:xfrm>
            <a:off x="251521" y="1754814"/>
            <a:ext cx="2222543" cy="3402378"/>
          </a:xfrm>
          <a:prstGeom prst="rect">
            <a:avLst/>
          </a:prstGeom>
        </p:spPr>
      </p:pic>
    </p:spTree>
    <p:extLst>
      <p:ext uri="{BB962C8B-B14F-4D97-AF65-F5344CB8AC3E}">
        <p14:creationId xmlns:p14="http://schemas.microsoft.com/office/powerpoint/2010/main" val="3890063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4"/>
          </p:nvPr>
        </p:nvSpPr>
        <p:spPr>
          <a:xfrm>
            <a:off x="1007604" y="1700808"/>
            <a:ext cx="7830870" cy="3902742"/>
          </a:xfrm>
        </p:spPr>
        <p:txBody>
          <a:bodyPr/>
          <a:lstStyle/>
          <a:p>
            <a:pPr marL="0" indent="0" algn="just">
              <a:spcBef>
                <a:spcPts val="0"/>
              </a:spcBef>
              <a:buNone/>
              <a:defRPr/>
            </a:pPr>
            <a:r>
              <a:rPr lang="uk-UA" altLang="uk-UA" sz="2700" b="1" dirty="0">
                <a:solidFill>
                  <a:srgbClr val="0070C0"/>
                </a:solidFill>
              </a:rPr>
              <a:t>	Терміновий заборонний припис стосовно кривдника (ТЗП) </a:t>
            </a:r>
          </a:p>
          <a:p>
            <a:pPr marL="0" indent="0" algn="just">
              <a:spcBef>
                <a:spcPts val="0"/>
              </a:spcBef>
              <a:buNone/>
              <a:defRPr/>
            </a:pPr>
            <a:r>
              <a:rPr lang="uk-UA" altLang="uk-UA" sz="2400" dirty="0">
                <a:solidFill>
                  <a:schemeClr val="tx1">
                    <a:lumMod val="75000"/>
                  </a:schemeClr>
                </a:solidFill>
                <a:latin typeface="Times New Roman" panose="02020603050405020304" pitchFamily="18" charset="0"/>
                <a:cs typeface="Times New Roman" panose="02020603050405020304" pitchFamily="18" charset="0"/>
              </a:rPr>
              <a:t>спеціальний захід протидії домашньому насильству, що вживається уповноваженими </a:t>
            </a:r>
            <a:r>
              <a:rPr lang="uk-UA" altLang="uk-UA" sz="2400" dirty="0">
                <a:solidFill>
                  <a:srgbClr val="089CA3"/>
                </a:solidFill>
                <a:latin typeface="Times New Roman" panose="02020603050405020304" pitchFamily="18" charset="0"/>
                <a:cs typeface="Times New Roman" panose="02020603050405020304" pitchFamily="18" charset="0"/>
              </a:rPr>
              <a:t>підрозділами органів Національної поліції України </a:t>
            </a:r>
            <a:r>
              <a:rPr lang="uk-UA" altLang="uk-UA" sz="2400" dirty="0">
                <a:solidFill>
                  <a:schemeClr val="tx1">
                    <a:lumMod val="75000"/>
                  </a:schemeClr>
                </a:solidFill>
                <a:latin typeface="Times New Roman" panose="02020603050405020304" pitchFamily="18" charset="0"/>
                <a:cs typeface="Times New Roman" panose="02020603050405020304" pitchFamily="18" charset="0"/>
              </a:rPr>
              <a:t>як реагування на факт домашнього насильства та спрямований на </a:t>
            </a:r>
            <a:r>
              <a:rPr lang="uk-UA" altLang="uk-UA" sz="2400" dirty="0">
                <a:solidFill>
                  <a:srgbClr val="089CA3"/>
                </a:solidFill>
                <a:latin typeface="Times New Roman" panose="02020603050405020304" pitchFamily="18" charset="0"/>
                <a:cs typeface="Times New Roman" panose="02020603050405020304" pitchFamily="18" charset="0"/>
              </a:rPr>
              <a:t>негайне припинення </a:t>
            </a:r>
            <a:r>
              <a:rPr lang="uk-UA" altLang="uk-UA" sz="2400" dirty="0">
                <a:solidFill>
                  <a:schemeClr val="tx1">
                    <a:lumMod val="75000"/>
                  </a:schemeClr>
                </a:solidFill>
                <a:latin typeface="Times New Roman" panose="02020603050405020304" pitchFamily="18" charset="0"/>
                <a:cs typeface="Times New Roman" panose="02020603050405020304" pitchFamily="18" charset="0"/>
              </a:rPr>
              <a:t>домашнього насильства, усунення небезпеки для життя і здоров’я постраждалих осіб та недопущення продовження чи повторного вчинення такого насильства. </a:t>
            </a:r>
          </a:p>
          <a:p>
            <a:pPr marL="0" indent="0" algn="r">
              <a:defRPr/>
            </a:pPr>
            <a:r>
              <a:rPr lang="uk-UA" altLang="uk-UA" i="1" dirty="0">
                <a:solidFill>
                  <a:schemeClr val="tx1">
                    <a:lumMod val="75000"/>
                  </a:schemeClr>
                </a:solidFill>
                <a:latin typeface="Calibri" panose="020F0502020204030204" pitchFamily="34" charset="0"/>
              </a:rPr>
              <a:t> п. 16 ч. 1 ст. 1 ЗУ "Про запобігання та протидію домашньому насильству"</a:t>
            </a:r>
          </a:p>
          <a:p>
            <a:pPr marL="0" indent="0" algn="r">
              <a:defRPr/>
            </a:pPr>
            <a:endParaRPr lang="uk-UA" altLang="uk-UA" dirty="0">
              <a:solidFill>
                <a:schemeClr val="tx1">
                  <a:lumMod val="75000"/>
                </a:schemeClr>
              </a:solidFill>
              <a:latin typeface="Calibri" panose="020F0502020204030204" pitchFamily="34" charset="0"/>
            </a:endParaRPr>
          </a:p>
          <a:p>
            <a:endParaRPr lang="uk-UA" dirty="0"/>
          </a:p>
        </p:txBody>
      </p:sp>
      <p:pic>
        <p:nvPicPr>
          <p:cNvPr id="6" name="Рисунок 5" descr="sadizm1.gif"/>
          <p:cNvPicPr>
            <a:picLocks noChangeAspect="1"/>
          </p:cNvPicPr>
          <p:nvPr/>
        </p:nvPicPr>
        <p:blipFill>
          <a:blip r:embed="rId2" cstate="print">
            <a:lum bright="40000"/>
          </a:blip>
          <a:srcRect l="14035"/>
          <a:stretch>
            <a:fillRect/>
          </a:stretch>
        </p:blipFill>
        <p:spPr>
          <a:xfrm>
            <a:off x="-10236" y="857251"/>
            <a:ext cx="1381836" cy="1005576"/>
          </a:xfrm>
          <a:prstGeom prst="rect">
            <a:avLst/>
          </a:prstGeom>
        </p:spPr>
      </p:pic>
    </p:spTree>
    <p:extLst>
      <p:ext uri="{BB962C8B-B14F-4D97-AF65-F5344CB8AC3E}">
        <p14:creationId xmlns:p14="http://schemas.microsoft.com/office/powerpoint/2010/main" val="1911607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4"/>
          </p:nvPr>
        </p:nvSpPr>
        <p:spPr>
          <a:xfrm>
            <a:off x="971600" y="116633"/>
            <a:ext cx="7920880" cy="3312367"/>
          </a:xfrm>
        </p:spPr>
        <p:txBody>
          <a:bodyPr/>
          <a:lstStyle/>
          <a:p>
            <a:pPr marL="0" indent="0" algn="ctr">
              <a:buClr>
                <a:srgbClr val="00AAB4"/>
              </a:buClr>
              <a:buNone/>
              <a:defRPr/>
            </a:pPr>
            <a:r>
              <a:rPr lang="uk-UA" altLang="uk-UA" sz="2700" b="1" dirty="0">
                <a:solidFill>
                  <a:srgbClr val="089CA3"/>
                </a:solidFill>
                <a:latin typeface="Calibri" panose="020F0502020204030204" pitchFamily="34" charset="0"/>
              </a:rPr>
              <a:t>Заходи в рамках припису:</a:t>
            </a:r>
          </a:p>
          <a:p>
            <a:pPr marL="214313" indent="-214313" algn="just">
              <a:buClr>
                <a:srgbClr val="00AAB4"/>
              </a:buClr>
              <a:buFont typeface="Wingdings" panose="05000000000000000000" pitchFamily="2" charset="2"/>
              <a:buChar char="§"/>
              <a:defRPr/>
            </a:pPr>
            <a:r>
              <a:rPr lang="uk-UA" altLang="uk-UA" b="1" dirty="0">
                <a:solidFill>
                  <a:schemeClr val="tx1">
                    <a:lumMod val="75000"/>
                  </a:schemeClr>
                </a:solidFill>
                <a:latin typeface="Calibri" panose="020F0502020204030204" pitchFamily="34" charset="0"/>
              </a:rPr>
              <a:t>зобов’язання залишити місце проживання (перебування) постраждалої особи;</a:t>
            </a:r>
          </a:p>
          <a:p>
            <a:pPr marL="214313" indent="-214313" algn="just">
              <a:buClr>
                <a:srgbClr val="00AAB4"/>
              </a:buClr>
              <a:buFont typeface="Wingdings" panose="05000000000000000000" pitchFamily="2" charset="2"/>
              <a:buChar char="§"/>
              <a:defRPr/>
            </a:pPr>
            <a:r>
              <a:rPr lang="uk-UA" altLang="uk-UA" b="1" dirty="0">
                <a:solidFill>
                  <a:schemeClr val="tx1">
                    <a:lumMod val="75000"/>
                  </a:schemeClr>
                </a:solidFill>
                <a:latin typeface="Calibri" panose="020F0502020204030204" pitchFamily="34" charset="0"/>
              </a:rPr>
              <a:t>заборона на вхід та перебування в місці проживання (перебування) постраждалої особи;</a:t>
            </a:r>
          </a:p>
          <a:p>
            <a:pPr marL="214313" indent="-214313" algn="just">
              <a:buClr>
                <a:srgbClr val="00AAB4"/>
              </a:buClr>
              <a:buFont typeface="Wingdings" panose="05000000000000000000" pitchFamily="2" charset="2"/>
              <a:buChar char="§"/>
              <a:defRPr/>
            </a:pPr>
            <a:r>
              <a:rPr lang="uk-UA" altLang="uk-UA" b="1" dirty="0">
                <a:solidFill>
                  <a:schemeClr val="tx1">
                    <a:lumMod val="75000"/>
                  </a:schemeClr>
                </a:solidFill>
                <a:latin typeface="Calibri" panose="020F0502020204030204" pitchFamily="34" charset="0"/>
              </a:rPr>
              <a:t>заборона в будь-який спосіб контактувати з постраждалою особою.</a:t>
            </a:r>
          </a:p>
          <a:p>
            <a:pPr marL="0" indent="0" algn="just">
              <a:buClr>
                <a:srgbClr val="00AAB4"/>
              </a:buClr>
              <a:buNone/>
              <a:defRPr/>
            </a:pPr>
            <a:r>
              <a:rPr lang="uk-UA" altLang="uk-UA" dirty="0">
                <a:solidFill>
                  <a:schemeClr val="tx1">
                    <a:lumMod val="75000"/>
                  </a:schemeClr>
                </a:solidFill>
                <a:latin typeface="Calibri" panose="020F0502020204030204" pitchFamily="34" charset="0"/>
              </a:rPr>
              <a:t>Строк дії ТЗП: </a:t>
            </a:r>
            <a:r>
              <a:rPr lang="uk-UA" altLang="uk-UA" b="1" dirty="0">
                <a:solidFill>
                  <a:srgbClr val="089CA3"/>
                </a:solidFill>
                <a:latin typeface="Calibri" panose="020F0502020204030204" pitchFamily="34" charset="0"/>
              </a:rPr>
              <a:t>до 10 діб</a:t>
            </a:r>
          </a:p>
          <a:p>
            <a:pPr marL="0" indent="0" algn="just">
              <a:buClr>
                <a:srgbClr val="00AAB4"/>
              </a:buClr>
              <a:buNone/>
              <a:defRPr/>
            </a:pPr>
            <a:r>
              <a:rPr lang="uk-UA" altLang="uk-UA" dirty="0">
                <a:solidFill>
                  <a:schemeClr val="tx1">
                    <a:lumMod val="75000"/>
                  </a:schemeClr>
                </a:solidFill>
                <a:latin typeface="Calibri" panose="020F0502020204030204" pitchFamily="34" charset="0"/>
              </a:rPr>
              <a:t>ТЗП вручається кривднику </a:t>
            </a:r>
          </a:p>
          <a:p>
            <a:pPr marL="0" indent="0" algn="just">
              <a:buClr>
                <a:srgbClr val="00AAB4"/>
              </a:buClr>
              <a:buNone/>
              <a:defRPr/>
            </a:pPr>
            <a:r>
              <a:rPr lang="uk-UA" altLang="uk-UA" dirty="0">
                <a:solidFill>
                  <a:schemeClr val="tx1">
                    <a:lumMod val="75000"/>
                  </a:schemeClr>
                </a:solidFill>
                <a:latin typeface="Calibri" panose="020F0502020204030204" pitchFamily="34" charset="0"/>
              </a:rPr>
              <a:t>його копія – постраждалій особі або її представнику.</a:t>
            </a:r>
          </a:p>
          <a:p>
            <a:pPr algn="just">
              <a:spcBef>
                <a:spcPct val="20000"/>
              </a:spcBef>
              <a:buClr>
                <a:srgbClr val="00AAB4"/>
              </a:buClr>
              <a:defRPr/>
            </a:pPr>
            <a:endParaRPr lang="uk-UA" altLang="uk-UA" b="1" dirty="0">
              <a:solidFill>
                <a:schemeClr val="tx1">
                  <a:lumMod val="75000"/>
                </a:schemeClr>
              </a:solidFill>
              <a:latin typeface="Calibri" panose="020F0502020204030204" pitchFamily="34" charset="0"/>
            </a:endParaRPr>
          </a:p>
          <a:p>
            <a:endParaRPr lang="uk-UA" dirty="0"/>
          </a:p>
        </p:txBody>
      </p:sp>
      <p:pic>
        <p:nvPicPr>
          <p:cNvPr id="6" name="Рисунок 5" descr="sadizm1.gif"/>
          <p:cNvPicPr>
            <a:picLocks noChangeAspect="1"/>
          </p:cNvPicPr>
          <p:nvPr/>
        </p:nvPicPr>
        <p:blipFill>
          <a:blip r:embed="rId2" cstate="print">
            <a:lum bright="40000"/>
          </a:blip>
          <a:srcRect l="14035"/>
          <a:stretch>
            <a:fillRect/>
          </a:stretch>
        </p:blipFill>
        <p:spPr>
          <a:xfrm>
            <a:off x="-10236" y="857250"/>
            <a:ext cx="1449888" cy="1059583"/>
          </a:xfrm>
          <a:prstGeom prst="rect">
            <a:avLst/>
          </a:prstGeom>
        </p:spPr>
      </p:pic>
      <p:pic>
        <p:nvPicPr>
          <p:cNvPr id="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3645024"/>
            <a:ext cx="2430270"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605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4"/>
          </p:nvPr>
        </p:nvSpPr>
        <p:spPr>
          <a:xfrm>
            <a:off x="755576" y="188640"/>
            <a:ext cx="8244916" cy="3564396"/>
          </a:xfrm>
        </p:spPr>
        <p:txBody>
          <a:bodyPr/>
          <a:lstStyle/>
          <a:p>
            <a:pPr marL="685800" lvl="2" indent="0">
              <a:buNone/>
            </a:pPr>
            <a:r>
              <a:rPr lang="uk-UA" altLang="en-US" sz="2100" b="1" dirty="0">
                <a:solidFill>
                  <a:srgbClr val="0070C0"/>
                </a:solidFill>
                <a:latin typeface="Calibri" panose="020F0502020204030204" pitchFamily="34" charset="0"/>
                <a:ea typeface="Microsoft YaHei" panose="020B0503020204020204" pitchFamily="34" charset="-122"/>
                <a:cs typeface="Tahoma" panose="020B0604030504040204" pitchFamily="34" charset="0"/>
              </a:rPr>
              <a:t>ТЕРМІНОВИЙ</a:t>
            </a:r>
            <a:r>
              <a:rPr lang="uk-UA" altLang="en-US" sz="2100" b="1" dirty="0">
                <a:latin typeface="Calibri" panose="020F0502020204030204" pitchFamily="34" charset="0"/>
                <a:ea typeface="Microsoft YaHei" panose="020B0503020204020204" pitchFamily="34" charset="-122"/>
                <a:cs typeface="Tahoma" panose="020B0604030504040204" pitchFamily="34" charset="0"/>
              </a:rPr>
              <a:t> </a:t>
            </a:r>
            <a:r>
              <a:rPr lang="uk-UA" altLang="en-US" sz="2100" b="1" dirty="0">
                <a:solidFill>
                  <a:srgbClr val="0070C0"/>
                </a:solidFill>
                <a:latin typeface="Calibri" panose="020F0502020204030204" pitchFamily="34" charset="0"/>
                <a:ea typeface="Microsoft YaHei" panose="020B0503020204020204" pitchFamily="34" charset="-122"/>
                <a:cs typeface="Tahoma" panose="020B0604030504040204" pitchFamily="34" charset="0"/>
              </a:rPr>
              <a:t>ЗАБОРОННИЙ ПРИПИС</a:t>
            </a:r>
            <a:r>
              <a:rPr lang="en-US" altLang="en-US" sz="2100" b="1" dirty="0">
                <a:latin typeface="Calibri" panose="020F0502020204030204" pitchFamily="34" charset="0"/>
                <a:ea typeface="Microsoft YaHei" panose="020B0503020204020204" pitchFamily="34" charset="-122"/>
                <a:cs typeface="Tahoma" panose="020B0604030504040204" pitchFamily="34" charset="0"/>
              </a:rPr>
              <a:t>: </a:t>
            </a:r>
            <a:r>
              <a:rPr lang="uk-UA" altLang="uk-UA" sz="2100" b="1" dirty="0">
                <a:latin typeface="Calibri" panose="020F0502020204030204" pitchFamily="34" charset="0"/>
                <a:ea typeface="Microsoft YaHei" panose="020B0503020204020204" pitchFamily="34" charset="-122"/>
              </a:rPr>
              <a:t>ПРОЦЕДУРА</a:t>
            </a:r>
          </a:p>
          <a:p>
            <a:pPr marL="685800" lvl="2" indent="0" algn="just">
              <a:buNone/>
              <a:defRPr/>
            </a:pPr>
            <a:r>
              <a:rPr lang="uk-UA" altLang="uk-UA" sz="2100" b="1" dirty="0">
                <a:solidFill>
                  <a:schemeClr val="tx1">
                    <a:lumMod val="75000"/>
                  </a:schemeClr>
                </a:solidFill>
                <a:latin typeface="Calibri" panose="020F0502020204030204" pitchFamily="34" charset="0"/>
              </a:rPr>
              <a:t>ТЗП виноситься: </a:t>
            </a:r>
          </a:p>
          <a:p>
            <a:pPr marL="214313" indent="-214313" algn="just">
              <a:buFont typeface="Wingdings" panose="05000000000000000000" pitchFamily="2" charset="2"/>
              <a:buChar char="§"/>
              <a:defRPr/>
            </a:pPr>
            <a:r>
              <a:rPr lang="uk-UA" altLang="uk-UA" dirty="0">
                <a:solidFill>
                  <a:schemeClr val="tx1">
                    <a:lumMod val="75000"/>
                  </a:schemeClr>
                </a:solidFill>
                <a:latin typeface="Calibri" panose="020F0502020204030204" pitchFamily="34" charset="0"/>
              </a:rPr>
              <a:t>за заявою постраждалої особи;</a:t>
            </a:r>
          </a:p>
          <a:p>
            <a:pPr marL="214313" indent="-214313" algn="just">
              <a:buFont typeface="Wingdings" panose="05000000000000000000" pitchFamily="2" charset="2"/>
              <a:buChar char="§"/>
              <a:defRPr/>
            </a:pPr>
            <a:r>
              <a:rPr lang="uk-UA" altLang="uk-UA" dirty="0">
                <a:solidFill>
                  <a:schemeClr val="tx1">
                    <a:lumMod val="75000"/>
                  </a:schemeClr>
                </a:solidFill>
                <a:latin typeface="Calibri" panose="020F0502020204030204" pitchFamily="34" charset="0"/>
              </a:rPr>
              <a:t>за власною ініціативою працівником НПУ за результатами оцінки ризиків.</a:t>
            </a:r>
          </a:p>
          <a:p>
            <a:pPr marL="0" indent="0" algn="just">
              <a:buNone/>
              <a:defRPr/>
            </a:pPr>
            <a:r>
              <a:rPr lang="uk-UA" altLang="uk-UA" b="1" dirty="0">
                <a:solidFill>
                  <a:schemeClr val="tx1">
                    <a:lumMod val="75000"/>
                  </a:schemeClr>
                </a:solidFill>
                <a:latin typeface="Calibri" panose="020F0502020204030204" pitchFamily="34" charset="0"/>
              </a:rPr>
              <a:t>Пріоритет надається</a:t>
            </a:r>
            <a:r>
              <a:rPr lang="uk-UA" altLang="uk-UA" dirty="0">
                <a:solidFill>
                  <a:schemeClr val="tx1">
                    <a:lumMod val="75000"/>
                  </a:schemeClr>
                </a:solidFill>
                <a:latin typeface="Calibri" panose="020F0502020204030204" pitchFamily="34" charset="0"/>
              </a:rPr>
              <a:t>: </a:t>
            </a:r>
            <a:r>
              <a:rPr lang="uk-UA" altLang="uk-UA" b="1" dirty="0">
                <a:solidFill>
                  <a:srgbClr val="089CA3"/>
                </a:solidFill>
                <a:latin typeface="Calibri" panose="020F0502020204030204" pitchFamily="34" charset="0"/>
              </a:rPr>
              <a:t>безпеці постраждалої особи</a:t>
            </a:r>
            <a:endParaRPr lang="uk-UA" altLang="uk-UA" dirty="0">
              <a:solidFill>
                <a:schemeClr val="tx1">
                  <a:lumMod val="75000"/>
                </a:schemeClr>
              </a:solidFill>
              <a:latin typeface="Calibri" panose="020F0502020204030204" pitchFamily="34" charset="0"/>
            </a:endParaRPr>
          </a:p>
          <a:p>
            <a:pPr marL="0" indent="0" algn="just">
              <a:defRPr/>
            </a:pPr>
            <a:r>
              <a:rPr lang="uk-UA" altLang="uk-UA" i="1" dirty="0">
                <a:solidFill>
                  <a:schemeClr val="tx1">
                    <a:lumMod val="75000"/>
                  </a:schemeClr>
                </a:solidFill>
                <a:latin typeface="Calibri" panose="020F0502020204030204" pitchFamily="34" charset="0"/>
              </a:rPr>
              <a:t>Зазначена вимога поширюється також на місце спільного проживання (перебування) постраждалої особи та кривдника незалежно від їхніх майнових прав на відповідне житлове приміщення.</a:t>
            </a:r>
            <a:endParaRPr lang="uk-UA" altLang="uk-UA" dirty="0">
              <a:solidFill>
                <a:schemeClr val="tx1">
                  <a:lumMod val="75000"/>
                </a:schemeClr>
              </a:solidFill>
              <a:latin typeface="Calibri" panose="020F0502020204030204" pitchFamily="34" charset="0"/>
            </a:endParaRPr>
          </a:p>
        </p:txBody>
      </p:sp>
      <p:pic>
        <p:nvPicPr>
          <p:cNvPr id="6" name="Рисунок 5" descr="sadizm1.gif"/>
          <p:cNvPicPr>
            <a:picLocks noChangeAspect="1"/>
          </p:cNvPicPr>
          <p:nvPr/>
        </p:nvPicPr>
        <p:blipFill>
          <a:blip r:embed="rId3" cstate="print">
            <a:lum bright="40000"/>
          </a:blip>
          <a:srcRect l="14035"/>
          <a:stretch>
            <a:fillRect/>
          </a:stretch>
        </p:blipFill>
        <p:spPr>
          <a:xfrm>
            <a:off x="-10236" y="857251"/>
            <a:ext cx="1071846" cy="1059581"/>
          </a:xfrm>
          <a:prstGeom prst="rect">
            <a:avLst/>
          </a:prstGeom>
        </p:spPr>
      </p:pic>
    </p:spTree>
    <p:extLst>
      <p:ext uri="{BB962C8B-B14F-4D97-AF65-F5344CB8AC3E}">
        <p14:creationId xmlns:p14="http://schemas.microsoft.com/office/powerpoint/2010/main" val="385784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628650" y="1131094"/>
            <a:ext cx="78867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300" b="1" dirty="0">
                <a:solidFill>
                  <a:srgbClr val="0070C0"/>
                </a:solidFill>
                <a:latin typeface="Source Serif Pro Semibold" panose="02040703050405020204" pitchFamily="18" charset="0"/>
                <a:ea typeface="Source Serif Pro Semibold" panose="02040703050405020204" pitchFamily="18" charset="0"/>
              </a:rPr>
              <a:t>Рекомендована література:</a:t>
            </a:r>
            <a:endParaRPr lang="ru-RU" sz="3300" dirty="0">
              <a:solidFill>
                <a:srgbClr val="0070C0"/>
              </a:solidFill>
              <a:latin typeface="Source Serif Pro Semibold" panose="02040703050405020204" pitchFamily="18" charset="0"/>
              <a:ea typeface="Source Serif Pro Semibold" panose="02040703050405020204" pitchFamily="18" charset="0"/>
            </a:endParaRPr>
          </a:p>
        </p:txBody>
      </p:sp>
      <p:sp>
        <p:nvSpPr>
          <p:cNvPr id="3" name="Объект 2"/>
          <p:cNvSpPr txBox="1">
            <a:spLocks/>
          </p:cNvSpPr>
          <p:nvPr/>
        </p:nvSpPr>
        <p:spPr>
          <a:xfrm>
            <a:off x="251670" y="1870221"/>
            <a:ext cx="8652300" cy="398193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10000"/>
              </a:lnSpc>
            </a:pPr>
            <a:r>
              <a:rPr lang="uk-UA" sz="2100" b="1" dirty="0">
                <a:latin typeface="Times New Roman" panose="02020603050405020304" pitchFamily="18" charset="0"/>
                <a:cs typeface="Times New Roman" panose="02020603050405020304" pitchFamily="18" charset="0"/>
              </a:rPr>
              <a:t>Про затвердження Положення про Міністерство внутрішніх справ України : Постанова Кабінету Міністрів України від 28 жовтня 2015 р. № 878. </a:t>
            </a:r>
            <a:endParaRPr lang="ru-RU" sz="2100" b="1" dirty="0">
              <a:latin typeface="Times New Roman" panose="02020603050405020304" pitchFamily="18" charset="0"/>
              <a:cs typeface="Times New Roman" panose="02020603050405020304" pitchFamily="18" charset="0"/>
            </a:endParaRPr>
          </a:p>
          <a:p>
            <a:pPr lvl="0" algn="just">
              <a:lnSpc>
                <a:spcPct val="110000"/>
              </a:lnSpc>
            </a:pPr>
            <a:r>
              <a:rPr lang="uk-UA" sz="2100" b="1" dirty="0">
                <a:latin typeface="Times New Roman" panose="02020603050405020304" pitchFamily="18" charset="0"/>
                <a:cs typeface="Times New Roman" panose="02020603050405020304" pitchFamily="18" charset="0"/>
              </a:rPr>
              <a:t>Про затвердження Положення про Національну поліцію: Постанова Кабінету Міністрів України від 28 жовтня 2015 р. № 877. </a:t>
            </a:r>
            <a:endParaRPr lang="ru-RU" sz="2100" b="1" dirty="0">
              <a:latin typeface="Times New Roman" panose="02020603050405020304" pitchFamily="18" charset="0"/>
              <a:cs typeface="Times New Roman" panose="02020603050405020304" pitchFamily="18" charset="0"/>
            </a:endParaRPr>
          </a:p>
          <a:p>
            <a:pPr lvl="0">
              <a:lnSpc>
                <a:spcPct val="110000"/>
              </a:lnSpc>
            </a:pPr>
            <a:r>
              <a:rPr lang="uk-UA" sz="2100" b="1" dirty="0">
                <a:latin typeface="Times New Roman" panose="02020603050405020304" pitchFamily="18" charset="0"/>
                <a:cs typeface="Times New Roman" panose="02020603050405020304" pitchFamily="18" charset="0"/>
              </a:rPr>
              <a:t>Про затвердження Порядку проведення оцінки рівня довіри населення до Національної поліції: Постанова Кабінету Міністрів України </a:t>
            </a:r>
            <a:br>
              <a:rPr lang="uk-UA" sz="2100" b="1" dirty="0">
                <a:latin typeface="Times New Roman" panose="02020603050405020304" pitchFamily="18" charset="0"/>
                <a:cs typeface="Times New Roman" panose="02020603050405020304" pitchFamily="18" charset="0"/>
              </a:rPr>
            </a:br>
            <a:r>
              <a:rPr lang="uk-UA" sz="2100" b="1" dirty="0">
                <a:latin typeface="Times New Roman" panose="02020603050405020304" pitchFamily="18" charset="0"/>
                <a:cs typeface="Times New Roman" panose="02020603050405020304" pitchFamily="18" charset="0"/>
              </a:rPr>
              <a:t>від 7 лютого 2018 р. № 58.</a:t>
            </a:r>
          </a:p>
          <a:p>
            <a:pPr>
              <a:lnSpc>
                <a:spcPct val="110000"/>
              </a:lnSpc>
            </a:pPr>
            <a:r>
              <a:rPr lang="ru-RU" sz="2100" b="1" dirty="0">
                <a:latin typeface="Times New Roman" panose="02020603050405020304" pitchFamily="18" charset="0"/>
                <a:cs typeface="Times New Roman" panose="02020603050405020304" pitchFamily="18" charset="0"/>
              </a:rPr>
              <a:t>Про </a:t>
            </a:r>
            <a:r>
              <a:rPr lang="uk-UA" sz="2100" b="1" dirty="0">
                <a:latin typeface="Times New Roman" panose="02020603050405020304" pitchFamily="18" charset="0"/>
                <a:cs typeface="Times New Roman" panose="02020603050405020304" pitchFamily="18" charset="0"/>
              </a:rPr>
              <a:t>затвердження Інструкції з оформлення матеріалів про застосування поліцейського піклування</a:t>
            </a:r>
            <a:r>
              <a:rPr lang="uk-UA" sz="1900" b="1" dirty="0">
                <a:latin typeface="Times New Roman" panose="02020603050405020304" pitchFamily="18" charset="0"/>
                <a:cs typeface="Times New Roman" panose="02020603050405020304" pitchFamily="18" charset="0"/>
              </a:rPr>
              <a:t> від</a:t>
            </a:r>
            <a:r>
              <a:rPr lang="uk-UA" dirty="0"/>
              <a:t> </a:t>
            </a:r>
            <a:r>
              <a:rPr lang="uk-UA" sz="2100" b="1" dirty="0">
                <a:latin typeface="Times New Roman" panose="02020603050405020304" pitchFamily="18" charset="0"/>
                <a:cs typeface="Times New Roman" panose="02020603050405020304" pitchFamily="18" charset="0"/>
              </a:rPr>
              <a:t>12.10.2020 № 724 діє з 11.12.2020 </a:t>
            </a:r>
          </a:p>
          <a:p>
            <a:pPr marL="0" lvl="0" indent="0">
              <a:lnSpc>
                <a:spcPct val="110000"/>
              </a:lnSpc>
              <a:buNone/>
            </a:pPr>
            <a:endParaRPr lang="ru-RU" sz="2100" b="1" dirty="0">
              <a:latin typeface="Times New Roman" panose="02020603050405020304" pitchFamily="18" charset="0"/>
              <a:cs typeface="Times New Roman" panose="02020603050405020304" pitchFamily="18" charset="0"/>
            </a:endParaRPr>
          </a:p>
          <a:p>
            <a:pPr lvl="0" algn="just">
              <a:lnSpc>
                <a:spcPct val="110000"/>
              </a:lnSpc>
            </a:pPr>
            <a:endParaRPr lang="ru-RU" sz="2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440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4"/>
          </p:nvPr>
        </p:nvSpPr>
        <p:spPr>
          <a:xfrm>
            <a:off x="683568" y="260648"/>
            <a:ext cx="8190910" cy="3888432"/>
          </a:xfrm>
        </p:spPr>
        <p:txBody>
          <a:bodyPr/>
          <a:lstStyle/>
          <a:p>
            <a:pPr marL="0" indent="0">
              <a:buNone/>
            </a:pPr>
            <a:r>
              <a:rPr lang="uk-UA" altLang="uk-UA" sz="2400" b="1" dirty="0">
                <a:solidFill>
                  <a:srgbClr val="0070C0"/>
                </a:solidFill>
                <a:latin typeface="Times New Roman" panose="02020603050405020304" pitchFamily="18" charset="0"/>
                <a:cs typeface="Times New Roman" panose="02020603050405020304" pitchFamily="18" charset="0"/>
              </a:rPr>
              <a:t>	Обмежувальний припис стосовно кривдника</a:t>
            </a:r>
          </a:p>
          <a:p>
            <a:pPr marL="342900" lvl="1" indent="0" algn="just">
              <a:defRPr/>
            </a:pPr>
            <a:r>
              <a:rPr lang="uk-UA" altLang="uk-UA" sz="2100" dirty="0">
                <a:solidFill>
                  <a:schemeClr val="tx1">
                    <a:lumMod val="75000"/>
                  </a:schemeClr>
                </a:solidFill>
                <a:latin typeface="Calibri" panose="020F0502020204030204" pitchFamily="34" charset="0"/>
              </a:rPr>
              <a:t>Встановлений </a:t>
            </a:r>
            <a:r>
              <a:rPr lang="uk-UA" altLang="uk-UA" sz="2100" b="1" i="1" dirty="0">
                <a:solidFill>
                  <a:schemeClr val="tx1">
                    <a:lumMod val="75000"/>
                  </a:schemeClr>
                </a:solidFill>
                <a:latin typeface="Calibri" panose="020F0502020204030204" pitchFamily="34" charset="0"/>
              </a:rPr>
              <a:t>у судовому порядку</a:t>
            </a:r>
            <a:r>
              <a:rPr lang="uk-UA" altLang="uk-UA" sz="2100" dirty="0">
                <a:solidFill>
                  <a:schemeClr val="tx1">
                    <a:lumMod val="75000"/>
                  </a:schemeClr>
                </a:solidFill>
                <a:latin typeface="Calibri" panose="020F0502020204030204" pitchFamily="34" charset="0"/>
              </a:rPr>
              <a:t> захід тимчасового обмеження прав чи покладення обов’язків на особу, яка вчинила домашнє насильство, спрямований на забезпечення безпеки постраждалої особи.</a:t>
            </a:r>
          </a:p>
          <a:p>
            <a:pPr marL="0" indent="0" algn="r">
              <a:buNone/>
              <a:defRPr/>
            </a:pPr>
            <a:r>
              <a:rPr lang="uk-UA" altLang="uk-UA" dirty="0">
                <a:solidFill>
                  <a:schemeClr val="tx1">
                    <a:lumMod val="75000"/>
                  </a:schemeClr>
                </a:solidFill>
                <a:latin typeface="Calibri" panose="020F0502020204030204" pitchFamily="34" charset="0"/>
              </a:rPr>
              <a:t> </a:t>
            </a:r>
            <a:r>
              <a:rPr lang="uk-UA" altLang="uk-UA" sz="1800" i="1" dirty="0">
                <a:solidFill>
                  <a:schemeClr val="tx1">
                    <a:lumMod val="75000"/>
                  </a:schemeClr>
                </a:solidFill>
                <a:latin typeface="Calibri" panose="020F0502020204030204" pitchFamily="34" charset="0"/>
              </a:rPr>
              <a:t>п. 7 ч. 1 ст. 1 ЗУ </a:t>
            </a:r>
            <a:r>
              <a:rPr lang="uk-UA" altLang="uk-UA" i="1" dirty="0">
                <a:solidFill>
                  <a:schemeClr val="tx1">
                    <a:lumMod val="75000"/>
                  </a:schemeClr>
                </a:solidFill>
                <a:latin typeface="Calibri" panose="020F0502020204030204" pitchFamily="34" charset="0"/>
              </a:rPr>
              <a:t>"</a:t>
            </a:r>
            <a:r>
              <a:rPr lang="uk-UA" altLang="uk-UA" sz="1500" i="1" dirty="0">
                <a:solidFill>
                  <a:schemeClr val="tx1">
                    <a:lumMod val="75000"/>
                  </a:schemeClr>
                </a:solidFill>
                <a:latin typeface="Calibri" panose="020F0502020204030204" pitchFamily="34" charset="0"/>
              </a:rPr>
              <a:t>Про запобігання та протидію домашньому насильству</a:t>
            </a:r>
            <a:r>
              <a:rPr lang="uk-UA" altLang="uk-UA" i="1" dirty="0">
                <a:solidFill>
                  <a:schemeClr val="tx1">
                    <a:lumMod val="75000"/>
                  </a:schemeClr>
                </a:solidFill>
                <a:latin typeface="Calibri" panose="020F0502020204030204" pitchFamily="34" charset="0"/>
              </a:rPr>
              <a:t>"</a:t>
            </a:r>
            <a:endParaRPr lang="uk-UA" altLang="uk-UA" dirty="0">
              <a:solidFill>
                <a:schemeClr val="tx1">
                  <a:lumMod val="75000"/>
                </a:schemeClr>
              </a:solidFill>
              <a:latin typeface="Calibri" panose="020F0502020204030204" pitchFamily="34" charset="0"/>
            </a:endParaRPr>
          </a:p>
          <a:p>
            <a:pPr marL="0" indent="0" algn="just">
              <a:buNone/>
              <a:defRPr/>
            </a:pPr>
            <a:r>
              <a:rPr lang="uk-UA" altLang="uk-UA" dirty="0">
                <a:solidFill>
                  <a:schemeClr val="tx1">
                    <a:lumMod val="75000"/>
                  </a:schemeClr>
                </a:solidFill>
                <a:latin typeface="Calibri" panose="020F0502020204030204" pitchFamily="34" charset="0"/>
              </a:rPr>
              <a:t>Строк дії обмежувального припису: </a:t>
            </a:r>
            <a:r>
              <a:rPr lang="uk-UA" altLang="uk-UA" b="1" dirty="0">
                <a:solidFill>
                  <a:srgbClr val="089CA3"/>
                </a:solidFill>
                <a:latin typeface="Calibri" panose="020F0502020204030204" pitchFamily="34" charset="0"/>
              </a:rPr>
              <a:t>від 1 до 6 місяців </a:t>
            </a:r>
            <a:r>
              <a:rPr lang="uk-UA" altLang="uk-UA" dirty="0">
                <a:solidFill>
                  <a:schemeClr val="tx1">
                    <a:lumMod val="75000"/>
                  </a:schemeClr>
                </a:solidFill>
                <a:latin typeface="Calibri" panose="020F0502020204030204" pitchFamily="34" charset="0"/>
              </a:rPr>
              <a:t>(може бути продовжений судом не більше, </a:t>
            </a:r>
            <a:r>
              <a:rPr lang="uk-UA" altLang="uk-UA" b="1" dirty="0">
                <a:solidFill>
                  <a:schemeClr val="accent5">
                    <a:lumMod val="75000"/>
                  </a:schemeClr>
                </a:solidFill>
                <a:latin typeface="Calibri" panose="020F0502020204030204" pitchFamily="34" charset="0"/>
              </a:rPr>
              <a:t>ніж на 6 місяців</a:t>
            </a:r>
            <a:r>
              <a:rPr lang="uk-UA" altLang="uk-UA" dirty="0">
                <a:solidFill>
                  <a:schemeClr val="tx1">
                    <a:lumMod val="75000"/>
                  </a:schemeClr>
                </a:solidFill>
                <a:latin typeface="Calibri" panose="020F0502020204030204" pitchFamily="34" charset="0"/>
              </a:rPr>
              <a:t>).</a:t>
            </a:r>
          </a:p>
          <a:p>
            <a:pPr marL="0" indent="0" algn="just">
              <a:buNone/>
              <a:defRPr/>
            </a:pPr>
            <a:r>
              <a:rPr lang="uk-UA" sz="2800" dirty="0"/>
              <a:t>Судові витрати, пов’язані з розглядом справи про видачу обмежувального припису, відносяться </a:t>
            </a:r>
            <a:r>
              <a:rPr lang="uk-UA" sz="2800" b="1" dirty="0">
                <a:solidFill>
                  <a:srgbClr val="0070C0"/>
                </a:solidFill>
              </a:rPr>
              <a:t>на рахунок держави</a:t>
            </a:r>
            <a:r>
              <a:rPr lang="uk-UA" sz="2800" dirty="0"/>
              <a:t>. Постраждалі мають право користуватися безоплатними послугами адвокатів Центрів з надання безоплатної вторинної правової допомоги.</a:t>
            </a:r>
            <a:endParaRPr lang="en-US" sz="2800" dirty="0"/>
          </a:p>
          <a:p>
            <a:pPr marL="0" indent="0" algn="just">
              <a:defRPr/>
            </a:pPr>
            <a:endParaRPr lang="uk-UA" altLang="uk-UA" dirty="0">
              <a:solidFill>
                <a:schemeClr val="tx1">
                  <a:lumMod val="75000"/>
                </a:schemeClr>
              </a:solidFill>
              <a:latin typeface="Calibri" panose="020F0502020204030204" pitchFamily="34" charset="0"/>
            </a:endParaRPr>
          </a:p>
          <a:p>
            <a:pPr marL="0" indent="0" algn="just">
              <a:buNone/>
              <a:defRPr/>
            </a:pPr>
            <a:endParaRPr lang="uk-UA" altLang="uk-UA" dirty="0">
              <a:solidFill>
                <a:schemeClr val="tx1">
                  <a:lumMod val="75000"/>
                </a:schemeClr>
              </a:solidFill>
              <a:latin typeface="Calibri" panose="020F0502020204030204" pitchFamily="34" charset="0"/>
            </a:endParaRPr>
          </a:p>
          <a:p>
            <a:pPr marL="0" indent="0">
              <a:buNone/>
            </a:pPr>
            <a:endParaRPr lang="uk-UA" dirty="0">
              <a:solidFill>
                <a:srgbClr val="0070C0"/>
              </a:solidFill>
            </a:endParaRPr>
          </a:p>
        </p:txBody>
      </p:sp>
      <p:pic>
        <p:nvPicPr>
          <p:cNvPr id="6" name="Рисунок 5" descr="sadizm1.gif"/>
          <p:cNvPicPr>
            <a:picLocks noChangeAspect="1"/>
          </p:cNvPicPr>
          <p:nvPr/>
        </p:nvPicPr>
        <p:blipFill>
          <a:blip r:embed="rId2" cstate="print">
            <a:lum bright="40000"/>
          </a:blip>
          <a:srcRect l="14035"/>
          <a:stretch>
            <a:fillRect/>
          </a:stretch>
        </p:blipFill>
        <p:spPr>
          <a:xfrm>
            <a:off x="-10235" y="857251"/>
            <a:ext cx="1341876" cy="1167593"/>
          </a:xfrm>
          <a:prstGeom prst="rect">
            <a:avLst/>
          </a:prstGeom>
        </p:spPr>
      </p:pic>
    </p:spTree>
    <p:extLst>
      <p:ext uri="{BB962C8B-B14F-4D97-AF65-F5344CB8AC3E}">
        <p14:creationId xmlns:p14="http://schemas.microsoft.com/office/powerpoint/2010/main" val="2801835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4"/>
          </p:nvPr>
        </p:nvSpPr>
        <p:spPr>
          <a:xfrm>
            <a:off x="521550" y="1376772"/>
            <a:ext cx="8424936" cy="3646713"/>
          </a:xfrm>
        </p:spPr>
        <p:txBody>
          <a:bodyPr/>
          <a:lstStyle/>
          <a:p>
            <a:pPr marL="0" indent="0" algn="just">
              <a:buNone/>
              <a:defRPr/>
            </a:pPr>
            <a:r>
              <a:rPr lang="ru-RU" altLang="uk-UA" b="1" dirty="0">
                <a:solidFill>
                  <a:schemeClr val="tx1">
                    <a:lumMod val="75000"/>
                  </a:schemeClr>
                </a:solidFill>
                <a:latin typeface="Calibri" panose="020F0502020204030204" pitchFamily="34" charset="0"/>
              </a:rPr>
              <a:t>Заборони/</a:t>
            </a:r>
            <a:r>
              <a:rPr lang="uk-UA" altLang="uk-UA" b="1" dirty="0">
                <a:solidFill>
                  <a:schemeClr val="tx1">
                    <a:lumMod val="75000"/>
                  </a:schemeClr>
                </a:solidFill>
                <a:latin typeface="Calibri" panose="020F0502020204030204" pitchFamily="34" charset="0"/>
              </a:rPr>
              <a:t>обмеження за приписом</a:t>
            </a:r>
            <a:r>
              <a:rPr lang="ru-RU" altLang="uk-UA" b="1" dirty="0">
                <a:solidFill>
                  <a:schemeClr val="tx1">
                    <a:lumMod val="75000"/>
                  </a:schemeClr>
                </a:solidFill>
                <a:latin typeface="Calibri" panose="020F0502020204030204" pitchFamily="34" charset="0"/>
              </a:rPr>
              <a:t>:</a:t>
            </a:r>
            <a:endParaRPr lang="uk-UA" altLang="uk-UA" b="1" dirty="0">
              <a:solidFill>
                <a:schemeClr val="tx1">
                  <a:lumMod val="75000"/>
                </a:schemeClr>
              </a:solidFill>
              <a:latin typeface="Calibri" panose="020F0502020204030204" pitchFamily="34" charset="0"/>
            </a:endParaRPr>
          </a:p>
          <a:p>
            <a:pPr marL="214313" indent="-214313" algn="just">
              <a:buFont typeface="Wingdings" panose="05000000000000000000" pitchFamily="2" charset="2"/>
              <a:buChar char="§"/>
              <a:defRPr/>
            </a:pPr>
            <a:r>
              <a:rPr lang="uk-UA" altLang="uk-UA" sz="1800" dirty="0">
                <a:solidFill>
                  <a:schemeClr val="tx1">
                    <a:lumMod val="75000"/>
                  </a:schemeClr>
                </a:solidFill>
                <a:latin typeface="Calibri" panose="020F0502020204030204" pitchFamily="34" charset="0"/>
                <a:cs typeface="Times New Roman" panose="02020603050405020304" pitchFamily="18" charset="0"/>
              </a:rPr>
              <a:t>заборона перебувати в місці спільного проживання</a:t>
            </a:r>
          </a:p>
          <a:p>
            <a:pPr marL="0" indent="0" algn="just">
              <a:buNone/>
              <a:defRPr/>
            </a:pPr>
            <a:r>
              <a:rPr lang="uk-UA" altLang="uk-UA" sz="1800" dirty="0">
                <a:solidFill>
                  <a:schemeClr val="tx1">
                    <a:lumMod val="75000"/>
                  </a:schemeClr>
                </a:solidFill>
                <a:latin typeface="Calibri" panose="020F0502020204030204" pitchFamily="34" charset="0"/>
                <a:cs typeface="Times New Roman" panose="02020603050405020304" pitchFamily="18" charset="0"/>
              </a:rPr>
              <a:t> (перебування) з постраждалою особою;</a:t>
            </a:r>
          </a:p>
          <a:p>
            <a:pPr marL="214313" indent="-214313" algn="just">
              <a:buFont typeface="Wingdings" panose="05000000000000000000" pitchFamily="2" charset="2"/>
              <a:buChar char="§"/>
              <a:defRPr/>
            </a:pPr>
            <a:r>
              <a:rPr lang="uk-UA" altLang="uk-UA" sz="1800" dirty="0">
                <a:solidFill>
                  <a:schemeClr val="tx1">
                    <a:lumMod val="75000"/>
                  </a:schemeClr>
                </a:solidFill>
                <a:latin typeface="Calibri" panose="020F0502020204030204" pitchFamily="34" charset="0"/>
                <a:cs typeface="Times New Roman" panose="02020603050405020304" pitchFamily="18" charset="0"/>
              </a:rPr>
              <a:t>усунення перешкод у користуванні майном;</a:t>
            </a:r>
          </a:p>
          <a:p>
            <a:pPr marL="214313" indent="-214313" algn="just">
              <a:buFont typeface="Wingdings" panose="05000000000000000000" pitchFamily="2" charset="2"/>
              <a:buChar char="§"/>
              <a:defRPr/>
            </a:pPr>
            <a:r>
              <a:rPr lang="uk-UA" altLang="uk-UA" sz="1800" dirty="0">
                <a:solidFill>
                  <a:schemeClr val="tx1">
                    <a:lumMod val="75000"/>
                  </a:schemeClr>
                </a:solidFill>
                <a:latin typeface="Calibri" panose="020F0502020204030204" pitchFamily="34" charset="0"/>
                <a:cs typeface="Times New Roman" panose="02020603050405020304" pitchFamily="18" charset="0"/>
              </a:rPr>
              <a:t>обмеження спілкування з постраждалою дитиною;</a:t>
            </a:r>
          </a:p>
          <a:p>
            <a:pPr marL="214313" indent="-214313" algn="just">
              <a:buFont typeface="Wingdings" panose="05000000000000000000" pitchFamily="2" charset="2"/>
              <a:buChar char="§"/>
              <a:defRPr/>
            </a:pPr>
            <a:r>
              <a:rPr lang="uk-UA" altLang="uk-UA" sz="1800" dirty="0">
                <a:solidFill>
                  <a:schemeClr val="tx1">
                    <a:lumMod val="75000"/>
                  </a:schemeClr>
                </a:solidFill>
                <a:latin typeface="Calibri" panose="020F0502020204030204" pitchFamily="34" charset="0"/>
                <a:cs typeface="Times New Roman" panose="02020603050405020304" pitchFamily="18" charset="0"/>
              </a:rPr>
              <a:t>заборона наближатися на визначену відстань до місця проживання (перебування), навчання, роботи, інших місць частого відвідування постраждалою особою;</a:t>
            </a:r>
          </a:p>
          <a:p>
            <a:pPr marL="214313" indent="-214313" algn="just">
              <a:buFont typeface="Wingdings" panose="05000000000000000000" pitchFamily="2" charset="2"/>
              <a:buChar char="§"/>
              <a:defRPr/>
            </a:pPr>
            <a:r>
              <a:rPr lang="uk-UA" altLang="uk-UA" sz="1800" dirty="0">
                <a:solidFill>
                  <a:schemeClr val="tx1">
                    <a:lumMod val="75000"/>
                  </a:schemeClr>
                </a:solidFill>
                <a:latin typeface="Calibri" panose="020F0502020204030204" pitchFamily="34" charset="0"/>
                <a:cs typeface="Times New Roman" panose="02020603050405020304" pitchFamily="18" charset="0"/>
              </a:rPr>
              <a:t>заборона особисто і через третіх осіб розшукувати постраждалу особу, якщо вона за власним бажанням перебуває у місці, невідомому кривднику, переслідувати її та в будь-який спосіб спілкуватися з нею;</a:t>
            </a:r>
          </a:p>
          <a:p>
            <a:pPr marL="214313" indent="-214313" algn="just">
              <a:buFont typeface="Wingdings" panose="05000000000000000000" pitchFamily="2" charset="2"/>
              <a:buChar char="§"/>
              <a:defRPr/>
            </a:pPr>
            <a:r>
              <a:rPr lang="uk-UA" altLang="uk-UA" sz="1800" dirty="0">
                <a:solidFill>
                  <a:schemeClr val="tx1">
                    <a:lumMod val="75000"/>
                  </a:schemeClr>
                </a:solidFill>
                <a:latin typeface="Calibri" panose="020F0502020204030204" pitchFamily="34" charset="0"/>
                <a:cs typeface="Times New Roman" panose="02020603050405020304" pitchFamily="18" charset="0"/>
              </a:rPr>
              <a:t>заборона вести листування, телефонні переговори з постраждалою особою або контактувати з нею через інші засоби зв’язку особисто і через третіх осіб.</a:t>
            </a:r>
          </a:p>
          <a:p>
            <a:endParaRPr lang="uk-UA" dirty="0"/>
          </a:p>
        </p:txBody>
      </p:sp>
      <p:sp>
        <p:nvSpPr>
          <p:cNvPr id="3" name="Прямоугольник 2"/>
          <p:cNvSpPr/>
          <p:nvPr/>
        </p:nvSpPr>
        <p:spPr>
          <a:xfrm>
            <a:off x="7241076" y="1106742"/>
            <a:ext cx="1890210" cy="1134127"/>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678127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376772"/>
            <a:ext cx="8003232" cy="733016"/>
          </a:xfrm>
        </p:spPr>
        <p:txBody>
          <a:bodyPr/>
          <a:lstStyle/>
          <a:p>
            <a:r>
              <a:rPr lang="uk-UA" altLang="uk-UA" sz="2400" b="1" dirty="0">
                <a:solidFill>
                  <a:schemeClr val="bg1"/>
                </a:solidFill>
                <a:latin typeface="Times New Roman" panose="02020603050405020304" pitchFamily="18" charset="0"/>
                <a:cs typeface="Times New Roman" panose="02020603050405020304" pitchFamily="18" charset="0"/>
              </a:rPr>
              <a:t>Заява про видачу обмежувального припису може бути подана:</a:t>
            </a:r>
            <a:r>
              <a:rPr lang="uk-UA" altLang="uk-UA" sz="2400" b="1" dirty="0">
                <a:solidFill>
                  <a:schemeClr val="tx1">
                    <a:lumMod val="75000"/>
                  </a:schemeClr>
                </a:solidFill>
                <a:latin typeface="Times New Roman" panose="02020603050405020304" pitchFamily="18" charset="0"/>
                <a:cs typeface="Times New Roman" panose="02020603050405020304" pitchFamily="18" charset="0"/>
              </a:rPr>
              <a:t/>
            </a:r>
            <a:br>
              <a:rPr lang="uk-UA" altLang="uk-UA" sz="2400" b="1" dirty="0">
                <a:solidFill>
                  <a:schemeClr val="tx1">
                    <a:lumMod val="75000"/>
                  </a:schemeClr>
                </a:solidFill>
                <a:latin typeface="Times New Roman" panose="02020603050405020304" pitchFamily="18" charset="0"/>
                <a:cs typeface="Times New Roman" panose="02020603050405020304" pitchFamily="18" charset="0"/>
              </a:rPr>
            </a:br>
            <a:endParaRPr lang="uk-UA" sz="2400" b="1" dirty="0">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457200" y="1628800"/>
            <a:ext cx="8368426" cy="4752528"/>
          </a:xfrm>
        </p:spPr>
        <p:txBody>
          <a:bodyPr/>
          <a:lstStyle/>
          <a:p>
            <a:pPr marL="0" indent="0" algn="just">
              <a:buNone/>
              <a:defRPr/>
            </a:pPr>
            <a:r>
              <a:rPr lang="uk-UA" altLang="uk-UA" b="1" dirty="0">
                <a:solidFill>
                  <a:schemeClr val="tx1">
                    <a:lumMod val="75000"/>
                  </a:schemeClr>
                </a:solidFill>
                <a:latin typeface="Calibri" panose="020F0502020204030204" pitchFamily="34" charset="0"/>
              </a:rPr>
              <a:t>Заява може бути подана:</a:t>
            </a:r>
          </a:p>
          <a:p>
            <a:pPr marL="214313" indent="-214313" algn="just">
              <a:buFont typeface="Wingdings" panose="05000000000000000000" pitchFamily="2" charset="2"/>
              <a:buChar char="§"/>
              <a:defRPr/>
            </a:pPr>
            <a:r>
              <a:rPr lang="uk-UA" altLang="uk-UA" sz="2800" dirty="0">
                <a:solidFill>
                  <a:schemeClr val="tx1">
                    <a:lumMod val="75000"/>
                  </a:schemeClr>
                </a:solidFill>
                <a:latin typeface="Calibri" panose="020F0502020204030204" pitchFamily="34" charset="0"/>
              </a:rPr>
              <a:t>особою, яка постраждала від домашнього насильства чи від насильства за ознакою статі, або її представником;</a:t>
            </a:r>
          </a:p>
          <a:p>
            <a:pPr marL="214313" indent="-214313" algn="just">
              <a:buFont typeface="Wingdings" panose="05000000000000000000" pitchFamily="2" charset="2"/>
              <a:buChar char="§"/>
              <a:defRPr/>
            </a:pPr>
            <a:r>
              <a:rPr lang="uk-UA" altLang="uk-UA" sz="2800" dirty="0">
                <a:solidFill>
                  <a:schemeClr val="tx1">
                    <a:lumMod val="75000"/>
                  </a:schemeClr>
                </a:solidFill>
                <a:latin typeface="Calibri" panose="020F0502020204030204" pitchFamily="34" charset="0"/>
              </a:rPr>
              <a:t>батьками та іншими законними представниками дитини, родичами дитини (баба, дід, повнолітні брат, сестра), мачухою або вітчимом дитини, а також органом опіки та піклування;</a:t>
            </a:r>
          </a:p>
          <a:p>
            <a:pPr marL="214313" indent="-214313" algn="just">
              <a:buFont typeface="Wingdings" panose="05000000000000000000" pitchFamily="2" charset="2"/>
              <a:buChar char="§"/>
              <a:defRPr/>
            </a:pPr>
            <a:r>
              <a:rPr lang="uk-UA" altLang="uk-UA" sz="2800" dirty="0">
                <a:solidFill>
                  <a:schemeClr val="tx1">
                    <a:lumMod val="75000"/>
                  </a:schemeClr>
                </a:solidFill>
                <a:latin typeface="Calibri" panose="020F0502020204030204" pitchFamily="34" charset="0"/>
              </a:rPr>
              <a:t>опікуном, органом опіки та піклування в інтересах недієздатної особи.</a:t>
            </a:r>
          </a:p>
          <a:p>
            <a:endParaRPr lang="uk-UA" dirty="0"/>
          </a:p>
        </p:txBody>
      </p:sp>
      <p:pic>
        <p:nvPicPr>
          <p:cNvPr id="4"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93278" y="113532"/>
            <a:ext cx="3132348" cy="165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0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4"/>
          </p:nvPr>
        </p:nvSpPr>
        <p:spPr>
          <a:xfrm>
            <a:off x="464820" y="116632"/>
            <a:ext cx="8211636" cy="4906853"/>
          </a:xfrm>
        </p:spPr>
        <p:txBody>
          <a:bodyPr/>
          <a:lstStyle/>
          <a:p>
            <a:pPr marL="0" indent="0" algn="ctr">
              <a:buNone/>
            </a:pPr>
            <a:r>
              <a:rPr lang="uk-UA" b="1" dirty="0">
                <a:latin typeface="Times New Roman" panose="02020603050405020304" pitchFamily="18" charset="0"/>
                <a:cs typeface="Times New Roman" panose="02020603050405020304" pitchFamily="18" charset="0"/>
              </a:rPr>
              <a:t>Виконання програм для кривдників</a:t>
            </a:r>
          </a:p>
          <a:p>
            <a:pPr marL="0" indent="0" algn="just">
              <a:buNone/>
            </a:pPr>
            <a:r>
              <a:rPr lang="uk-UA" dirty="0">
                <a:latin typeface="Times New Roman" panose="02020603050405020304" pitchFamily="18" charset="0"/>
                <a:cs typeface="Times New Roman" panose="02020603050405020304" pitchFamily="18" charset="0"/>
              </a:rPr>
              <a:t> 	Суб’єктами, відповідальними за виконання програм для кривдників, є </a:t>
            </a:r>
            <a:r>
              <a:rPr lang="uk-UA" b="1" dirty="0">
                <a:solidFill>
                  <a:srgbClr val="0070C0"/>
                </a:solidFill>
                <a:latin typeface="Times New Roman" panose="02020603050405020304" pitchFamily="18" charset="0"/>
                <a:cs typeface="Times New Roman" panose="02020603050405020304" pitchFamily="18" charset="0"/>
              </a:rPr>
              <a:t>місцеві державні адміністрації та органи місцевого самоврядування.</a:t>
            </a:r>
          </a:p>
          <a:p>
            <a:pPr marL="0" indent="0" algn="just">
              <a:buNone/>
            </a:pPr>
            <a:endParaRPr lang="uk-UA" dirty="0">
              <a:latin typeface="Times New Roman" panose="02020603050405020304" pitchFamily="18" charset="0"/>
              <a:cs typeface="Times New Roman" panose="02020603050405020304" pitchFamily="18" charset="0"/>
            </a:endParaRPr>
          </a:p>
          <a:p>
            <a:pPr marL="0" indent="0" algn="just">
              <a:buNone/>
            </a:pPr>
            <a:r>
              <a:rPr lang="uk-UA" dirty="0">
                <a:latin typeface="Times New Roman" panose="02020603050405020304" pitchFamily="18" charset="0"/>
                <a:cs typeface="Times New Roman" panose="02020603050405020304" pitchFamily="18" charset="0"/>
              </a:rPr>
              <a:t>	Кривдника може бути направлено </a:t>
            </a:r>
            <a:r>
              <a:rPr lang="uk-UA" b="1" dirty="0">
                <a:latin typeface="Times New Roman" panose="02020603050405020304" pitchFamily="18" charset="0"/>
                <a:cs typeface="Times New Roman" panose="02020603050405020304" pitchFamily="18" charset="0"/>
              </a:rPr>
              <a:t>судом</a:t>
            </a:r>
            <a:r>
              <a:rPr lang="uk-UA" dirty="0">
                <a:latin typeface="Times New Roman" panose="02020603050405020304" pitchFamily="18" charset="0"/>
                <a:cs typeface="Times New Roman" panose="02020603050405020304" pitchFamily="18" charset="0"/>
              </a:rPr>
              <a:t> на проходження програми для кривдників </a:t>
            </a:r>
            <a:r>
              <a:rPr lang="uk-UA" b="1" dirty="0">
                <a:solidFill>
                  <a:srgbClr val="002060"/>
                </a:solidFill>
                <a:latin typeface="Times New Roman" panose="02020603050405020304" pitchFamily="18" charset="0"/>
                <a:cs typeface="Times New Roman" panose="02020603050405020304" pitchFamily="18" charset="0"/>
              </a:rPr>
              <a:t>на строк від трьох місяців до одного </a:t>
            </a:r>
            <a:r>
              <a:rPr lang="uk-UA" dirty="0">
                <a:latin typeface="Times New Roman" panose="02020603050405020304" pitchFamily="18" charset="0"/>
                <a:cs typeface="Times New Roman" panose="02020603050405020304" pitchFamily="18" charset="0"/>
              </a:rPr>
              <a:t>року.</a:t>
            </a:r>
          </a:p>
          <a:p>
            <a:pPr marL="0" indent="0" algn="just">
              <a:buNone/>
            </a:pPr>
            <a:r>
              <a:rPr lang="uk-UA" sz="1800" b="1" i="1" dirty="0"/>
              <a:t>		</a:t>
            </a:r>
          </a:p>
          <a:p>
            <a:pPr marL="0" indent="0" algn="just">
              <a:buNone/>
            </a:pPr>
            <a:r>
              <a:rPr lang="uk-UA" sz="1800" b="1" i="1" dirty="0"/>
              <a:t>	Стаття 390</a:t>
            </a:r>
            <a:r>
              <a:rPr lang="uk-UA" sz="1800" b="1" i="1" baseline="30000" dirty="0"/>
              <a:t>-1</a:t>
            </a:r>
            <a:r>
              <a:rPr lang="uk-UA" sz="1800" i="1" dirty="0"/>
              <a:t>ККУ Невиконання обмежувальних заходів, обмежувальних приписів або </a:t>
            </a:r>
            <a:r>
              <a:rPr lang="uk-UA" sz="1800" i="1" dirty="0" err="1"/>
              <a:t>непроходження</a:t>
            </a:r>
            <a:r>
              <a:rPr lang="uk-UA" sz="1800" i="1" dirty="0"/>
              <a:t> програми для кривдників</a:t>
            </a:r>
            <a:endParaRPr lang="uk-UA" sz="1800" i="1" dirty="0">
              <a:latin typeface="Times New Roman" panose="02020603050405020304" pitchFamily="18" charset="0"/>
              <a:cs typeface="Times New Roman" panose="02020603050405020304" pitchFamily="18" charset="0"/>
            </a:endParaRPr>
          </a:p>
          <a:p>
            <a:pPr marL="0" indent="0">
              <a:buNone/>
            </a:pPr>
            <a:endParaRPr lang="uk-UA" dirty="0"/>
          </a:p>
          <a:p>
            <a:endParaRPr lang="uk-UA" dirty="0"/>
          </a:p>
        </p:txBody>
      </p:sp>
    </p:spTree>
    <p:extLst>
      <p:ext uri="{BB962C8B-B14F-4D97-AF65-F5344CB8AC3E}">
        <p14:creationId xmlns:p14="http://schemas.microsoft.com/office/powerpoint/2010/main" val="1457024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4"/>
          </p:nvPr>
        </p:nvSpPr>
        <p:spPr>
          <a:xfrm>
            <a:off x="683568" y="1484784"/>
            <a:ext cx="8100900" cy="3538701"/>
          </a:xfrm>
        </p:spPr>
        <p:txBody>
          <a:bodyPr/>
          <a:lstStyle/>
          <a:p>
            <a:pPr marL="0" indent="0" algn="just">
              <a:buNone/>
            </a:pPr>
            <a:r>
              <a:rPr lang="uk-UA" b="1" dirty="0">
                <a:solidFill>
                  <a:srgbClr val="0070C0"/>
                </a:solidFill>
                <a:latin typeface="Times New Roman" panose="02020603050405020304" pitchFamily="18" charset="0"/>
                <a:cs typeface="Times New Roman" panose="02020603050405020304" pitchFamily="18" charset="0"/>
              </a:rPr>
              <a:t>Дія законодавства </a:t>
            </a:r>
            <a:r>
              <a:rPr lang="uk-UA" b="1" dirty="0">
                <a:solidFill>
                  <a:schemeClr val="accent1">
                    <a:lumMod val="50000"/>
                  </a:schemeClr>
                </a:solidFill>
                <a:latin typeface="Times New Roman" panose="02020603050405020304" pitchFamily="18" charset="0"/>
                <a:cs typeface="Times New Roman" panose="02020603050405020304" pitchFamily="18" charset="0"/>
              </a:rPr>
              <a:t>незалежно від факту спільного проживання </a:t>
            </a:r>
            <a:r>
              <a:rPr lang="uk-UA" b="1" dirty="0">
                <a:solidFill>
                  <a:srgbClr val="0070C0"/>
                </a:solidFill>
                <a:latin typeface="Times New Roman" panose="02020603050405020304" pitchFamily="18" charset="0"/>
                <a:cs typeface="Times New Roman" panose="02020603050405020304" pitchFamily="18" charset="0"/>
              </a:rPr>
              <a:t>поширюється на таких осіб:</a:t>
            </a:r>
          </a:p>
          <a:p>
            <a:pPr marL="0" indent="0">
              <a:buNone/>
            </a:pPr>
            <a:r>
              <a:rPr lang="uk-UA" sz="1350" b="1" dirty="0">
                <a:latin typeface="Times New Roman" panose="02020603050405020304" pitchFamily="18" charset="0"/>
                <a:cs typeface="Times New Roman" panose="02020603050405020304" pitchFamily="18" charset="0"/>
              </a:rPr>
              <a:t>1) </a:t>
            </a:r>
            <a:r>
              <a:rPr lang="uk-UA" sz="1800" b="1" dirty="0">
                <a:latin typeface="Times New Roman" panose="02020603050405020304" pitchFamily="18" charset="0"/>
                <a:cs typeface="Times New Roman" panose="02020603050405020304" pitchFamily="18" charset="0"/>
              </a:rPr>
              <a:t>подружжя;</a:t>
            </a:r>
          </a:p>
          <a:p>
            <a:pPr marL="0" indent="0">
              <a:buNone/>
            </a:pPr>
            <a:r>
              <a:rPr lang="uk-UA" sz="1800" b="1" dirty="0">
                <a:latin typeface="Times New Roman" panose="02020603050405020304" pitchFamily="18" charset="0"/>
                <a:cs typeface="Times New Roman" panose="02020603050405020304" pitchFamily="18" charset="0"/>
              </a:rPr>
              <a:t>2) колишнє подружжя;</a:t>
            </a:r>
          </a:p>
          <a:p>
            <a:pPr marL="0" indent="0">
              <a:buNone/>
            </a:pPr>
            <a:r>
              <a:rPr lang="uk-UA" sz="1800" b="1" dirty="0">
                <a:latin typeface="Times New Roman" panose="02020603050405020304" pitchFamily="18" charset="0"/>
                <a:cs typeface="Times New Roman" panose="02020603050405020304" pitchFamily="18" charset="0"/>
              </a:rPr>
              <a:t>3) наречені;</a:t>
            </a:r>
          </a:p>
          <a:p>
            <a:pPr marL="0" indent="0">
              <a:buNone/>
            </a:pPr>
            <a:r>
              <a:rPr lang="uk-UA" sz="1800" b="1" dirty="0">
                <a:latin typeface="Times New Roman" panose="02020603050405020304" pitchFamily="18" charset="0"/>
                <a:cs typeface="Times New Roman" panose="02020603050405020304" pitchFamily="18" charset="0"/>
              </a:rPr>
              <a:t>4) мати (батько) або діти одного з подружжя (колишнього подружжя) та інший з подружжя (колишнього подружжя);</a:t>
            </a:r>
          </a:p>
          <a:p>
            <a:pPr marL="0" indent="0">
              <a:buNone/>
            </a:pPr>
            <a:r>
              <a:rPr lang="uk-UA" sz="1800" b="1" dirty="0">
                <a:latin typeface="Times New Roman" panose="02020603050405020304" pitchFamily="18" charset="0"/>
                <a:cs typeface="Times New Roman" panose="02020603050405020304" pitchFamily="18" charset="0"/>
              </a:rPr>
              <a:t>5) особи, які спільно проживають (проживали) однією сім’єю, але не перебувають (не перебували) у шлюбі між собою, їхні батьки та діти;</a:t>
            </a:r>
          </a:p>
          <a:p>
            <a:pPr marL="0" indent="0">
              <a:buNone/>
            </a:pPr>
            <a:r>
              <a:rPr lang="uk-UA" sz="1800" b="1" dirty="0">
                <a:latin typeface="Times New Roman" panose="02020603050405020304" pitchFamily="18" charset="0"/>
                <a:cs typeface="Times New Roman" panose="02020603050405020304" pitchFamily="18" charset="0"/>
              </a:rPr>
              <a:t>6) особи, які мають спільну дитину (дітей);</a:t>
            </a:r>
          </a:p>
          <a:p>
            <a:pPr marL="0" indent="0">
              <a:buNone/>
            </a:pPr>
            <a:r>
              <a:rPr lang="uk-UA" sz="1800" b="1" dirty="0">
                <a:latin typeface="Times New Roman" panose="02020603050405020304" pitchFamily="18" charset="0"/>
                <a:cs typeface="Times New Roman" panose="02020603050405020304" pitchFamily="18" charset="0"/>
              </a:rPr>
              <a:t>7) батьки (мати, батько) і дитина (діти);</a:t>
            </a:r>
          </a:p>
          <a:p>
            <a:endParaRPr lang="en-US" dirty="0"/>
          </a:p>
        </p:txBody>
      </p:sp>
    </p:spTree>
    <p:extLst>
      <p:ext uri="{BB962C8B-B14F-4D97-AF65-F5344CB8AC3E}">
        <p14:creationId xmlns:p14="http://schemas.microsoft.com/office/powerpoint/2010/main" val="4122094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4"/>
          </p:nvPr>
        </p:nvSpPr>
        <p:spPr>
          <a:xfrm>
            <a:off x="521550" y="1376772"/>
            <a:ext cx="8154906" cy="3646713"/>
          </a:xfrm>
        </p:spPr>
        <p:txBody>
          <a:bodyPr/>
          <a:lstStyle/>
          <a:p>
            <a:pPr marL="0" indent="0">
              <a:buNone/>
            </a:pPr>
            <a:r>
              <a:rPr lang="ru-RU" sz="1800" b="1" dirty="0">
                <a:latin typeface="Times New Roman" panose="02020603050405020304" pitchFamily="18" charset="0"/>
                <a:cs typeface="Times New Roman" panose="02020603050405020304" pitchFamily="18" charset="0"/>
              </a:rPr>
              <a:t>8) </a:t>
            </a:r>
            <a:r>
              <a:rPr lang="uk-UA" sz="1800" b="1" dirty="0">
                <a:latin typeface="Times New Roman" panose="02020603050405020304" pitchFamily="18" charset="0"/>
                <a:cs typeface="Times New Roman" panose="02020603050405020304" pitchFamily="18" charset="0"/>
              </a:rPr>
              <a:t>дід (баба) та онук (онука);</a:t>
            </a:r>
          </a:p>
          <a:p>
            <a:pPr marL="0" indent="0">
              <a:buNone/>
            </a:pPr>
            <a:r>
              <a:rPr lang="uk-UA" sz="1800" b="1" dirty="0">
                <a:latin typeface="Times New Roman" panose="02020603050405020304" pitchFamily="18" charset="0"/>
                <a:cs typeface="Times New Roman" panose="02020603050405020304" pitchFamily="18" charset="0"/>
              </a:rPr>
              <a:t>9) прадід (прабаба) та правнук (правнучка);</a:t>
            </a:r>
          </a:p>
          <a:p>
            <a:pPr marL="0" indent="0">
              <a:buNone/>
            </a:pPr>
            <a:r>
              <a:rPr lang="uk-UA" sz="1800" b="1" dirty="0">
                <a:latin typeface="Times New Roman" panose="02020603050405020304" pitchFamily="18" charset="0"/>
                <a:cs typeface="Times New Roman" panose="02020603050405020304" pitchFamily="18" charset="0"/>
              </a:rPr>
              <a:t>10) вітчим (мачуха) та пасинок (падчерка);</a:t>
            </a:r>
          </a:p>
          <a:p>
            <a:pPr marL="0" indent="0">
              <a:buNone/>
            </a:pPr>
            <a:r>
              <a:rPr lang="uk-UA" sz="1800" b="1" dirty="0">
                <a:latin typeface="Times New Roman" panose="02020603050405020304" pitchFamily="18" charset="0"/>
                <a:cs typeface="Times New Roman" panose="02020603050405020304" pitchFamily="18" charset="0"/>
              </a:rPr>
              <a:t>11) рідні брати і сестри;</a:t>
            </a:r>
          </a:p>
          <a:p>
            <a:pPr marL="0" indent="0">
              <a:buNone/>
            </a:pPr>
            <a:r>
              <a:rPr lang="uk-UA" sz="1800" b="1" dirty="0">
                <a:latin typeface="Times New Roman" panose="02020603050405020304" pitchFamily="18" charset="0"/>
                <a:cs typeface="Times New Roman" panose="02020603050405020304" pitchFamily="18" charset="0"/>
              </a:rPr>
              <a:t>12) інші родичі: дядько (тітка) та племінник (племінниця), двоюрідні брати і сестри, двоюрідний дід (баба) та двоюрідний онук (онука);</a:t>
            </a:r>
          </a:p>
          <a:p>
            <a:pPr marL="0" indent="0">
              <a:buNone/>
            </a:pPr>
            <a:r>
              <a:rPr lang="uk-UA" sz="1800" b="1" dirty="0">
                <a:latin typeface="Times New Roman" panose="02020603050405020304" pitchFamily="18" charset="0"/>
                <a:cs typeface="Times New Roman" panose="02020603050405020304" pitchFamily="18" charset="0"/>
              </a:rPr>
              <a:t>13) діти подружжя, колишнього подружжя, наречених, осіб, які мають спільну дитину (дітей), які не є спільними або всиновленими;</a:t>
            </a:r>
          </a:p>
          <a:p>
            <a:pPr marL="0" indent="0">
              <a:buNone/>
            </a:pPr>
            <a:r>
              <a:rPr lang="uk-UA" sz="1800" b="1" dirty="0">
                <a:latin typeface="Times New Roman" panose="02020603050405020304" pitchFamily="18" charset="0"/>
                <a:cs typeface="Times New Roman" panose="02020603050405020304" pitchFamily="18" charset="0"/>
              </a:rPr>
              <a:t>14) опікуни, піклувальники, їхні діти та особи, які перебувають (перебували) під опікою, піклуванням;</a:t>
            </a:r>
          </a:p>
          <a:p>
            <a:pPr marL="0" indent="0">
              <a:buNone/>
            </a:pPr>
            <a:r>
              <a:rPr lang="uk-UA" sz="1800" b="1" dirty="0">
                <a:latin typeface="Times New Roman" panose="02020603050405020304" pitchFamily="18" charset="0"/>
                <a:cs typeface="Times New Roman" panose="02020603050405020304" pitchFamily="18" charset="0"/>
              </a:rPr>
              <a:t>15) прийомні батьки, батьки-вихователі, патронатні вихователі.</a:t>
            </a:r>
          </a:p>
          <a:p>
            <a:pPr marL="0" indent="0" algn="just">
              <a:buNone/>
            </a:pPr>
            <a:r>
              <a:rPr lang="uk-UA" sz="1800" i="1" dirty="0"/>
              <a:t>Дія Закону поширюється також на інших родичів, осіб, які пов’язані спільним побутом, мають взаємні права та обов’язки, за умови спільного проживання.</a:t>
            </a:r>
          </a:p>
          <a:p>
            <a:pPr marL="0" indent="0">
              <a:buNone/>
            </a:pPr>
            <a:endParaRPr lang="en-US" sz="1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69866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a:spLocks noGrp="1"/>
          </p:cNvSpPr>
          <p:nvPr>
            <p:ph type="title"/>
          </p:nvPr>
        </p:nvSpPr>
        <p:spPr>
          <a:xfrm>
            <a:off x="305991" y="1431131"/>
            <a:ext cx="8424863" cy="666750"/>
          </a:xfrm>
        </p:spPr>
        <p:txBody>
          <a:bodyPr/>
          <a:lstStyle/>
          <a:p>
            <a:pPr eaLnBrk="1" hangingPunct="1"/>
            <a:r>
              <a:rPr lang="uk-UA" sz="2400" b="1">
                <a:solidFill>
                  <a:schemeClr val="bg1"/>
                </a:solidFill>
                <a:latin typeface="Book Antiqua" pitchFamily="18" charset="0"/>
              </a:rPr>
              <a:t>Характеристики осіб, що вчинили домашнє насильство  </a:t>
            </a:r>
            <a:r>
              <a:rPr lang="uk-UA" sz="2400"/>
              <a:t/>
            </a:r>
            <a:br>
              <a:rPr lang="uk-UA" sz="2400"/>
            </a:br>
            <a:r>
              <a:rPr lang="uk-UA" sz="2400" b="1">
                <a:solidFill>
                  <a:schemeClr val="bg1"/>
                </a:solidFill>
                <a:latin typeface="Book Antiqua" pitchFamily="18" charset="0"/>
              </a:rPr>
              <a:t/>
            </a:r>
            <a:br>
              <a:rPr lang="uk-UA" sz="2400" b="1">
                <a:solidFill>
                  <a:schemeClr val="bg1"/>
                </a:solidFill>
                <a:latin typeface="Book Antiqua" pitchFamily="18" charset="0"/>
              </a:rPr>
            </a:br>
            <a:endParaRPr lang="uk-UA" sz="2400" b="1">
              <a:solidFill>
                <a:schemeClr val="bg1"/>
              </a:solidFill>
              <a:latin typeface="Book Antiqua" pitchFamily="18" charset="0"/>
            </a:endParaRPr>
          </a:p>
        </p:txBody>
      </p:sp>
      <p:sp>
        <p:nvSpPr>
          <p:cNvPr id="30722" name="Текст 2"/>
          <p:cNvSpPr>
            <a:spLocks noGrp="1"/>
          </p:cNvSpPr>
          <p:nvPr>
            <p:ph type="body" idx="1"/>
          </p:nvPr>
        </p:nvSpPr>
        <p:spPr>
          <a:xfrm>
            <a:off x="457200" y="2888940"/>
            <a:ext cx="8229600" cy="2546264"/>
          </a:xfrm>
        </p:spPr>
        <p:txBody>
          <a:bodyPr/>
          <a:lstStyle/>
          <a:p>
            <a:pPr marL="0" indent="0" eaLnBrk="1" hangingPunct="1">
              <a:buNone/>
            </a:pPr>
            <a:endParaRPr lang="uk-UA" sz="1800" dirty="0">
              <a:solidFill>
                <a:srgbClr val="002060"/>
              </a:solidFill>
              <a:latin typeface="Book Antiqua" pitchFamily="18" charset="0"/>
            </a:endParaRPr>
          </a:p>
        </p:txBody>
      </p:sp>
      <p:pic>
        <p:nvPicPr>
          <p:cNvPr id="4" name="Picture 4"/>
          <p:cNvPicPr>
            <a:picLocks noChangeAspect="1"/>
          </p:cNvPicPr>
          <p:nvPr/>
        </p:nvPicPr>
        <p:blipFill>
          <a:blip r:embed="rId2"/>
          <a:stretch>
            <a:fillRect/>
          </a:stretch>
        </p:blipFill>
        <p:spPr>
          <a:xfrm>
            <a:off x="68268" y="980728"/>
            <a:ext cx="8857854" cy="5020022"/>
          </a:xfrm>
          <a:prstGeom prst="rect">
            <a:avLst/>
          </a:prstGeom>
        </p:spPr>
      </p:pic>
      <p:sp>
        <p:nvSpPr>
          <p:cNvPr id="2" name="Прямоугольник 1"/>
          <p:cNvSpPr/>
          <p:nvPr/>
        </p:nvSpPr>
        <p:spPr>
          <a:xfrm>
            <a:off x="457199" y="1106742"/>
            <a:ext cx="8597299" cy="3785652"/>
          </a:xfrm>
          <a:prstGeom prst="rect">
            <a:avLst/>
          </a:prstGeom>
        </p:spPr>
        <p:txBody>
          <a:bodyPr wrap="square">
            <a:spAutoFit/>
          </a:bodyPr>
          <a:lstStyle/>
          <a:p>
            <a:r>
              <a:rPr lang="uk-UA" sz="3000" b="1" dirty="0">
                <a:solidFill>
                  <a:srgbClr val="002060"/>
                </a:solidFill>
                <a:latin typeface="Book Antiqua" pitchFamily="18" charset="0"/>
              </a:rPr>
              <a:t>Домашнє насильство відбувається у всіх секторах суспільства.</a:t>
            </a:r>
          </a:p>
          <a:p>
            <a:endParaRPr lang="uk-UA" sz="3000" b="1" dirty="0">
              <a:solidFill>
                <a:srgbClr val="002060"/>
              </a:solidFill>
              <a:latin typeface="Book Antiqua" pitchFamily="18" charset="0"/>
            </a:endParaRPr>
          </a:p>
          <a:p>
            <a:r>
              <a:rPr lang="uk-UA" sz="3000" b="1" dirty="0">
                <a:solidFill>
                  <a:srgbClr val="002060"/>
                </a:solidFill>
                <a:latin typeface="Book Antiqua" pitchFamily="18" charset="0"/>
              </a:rPr>
              <a:t>Кривдник чинить насильство тому, що:</a:t>
            </a:r>
            <a:endParaRPr lang="uk-UA" sz="3000" dirty="0">
              <a:solidFill>
                <a:srgbClr val="002060"/>
              </a:solidFill>
              <a:latin typeface="Book Antiqua" pitchFamily="18" charset="0"/>
            </a:endParaRPr>
          </a:p>
          <a:p>
            <a:r>
              <a:rPr lang="uk-UA" sz="3000" dirty="0">
                <a:solidFill>
                  <a:srgbClr val="002060"/>
                </a:solidFill>
                <a:latin typeface="Book Antiqua" pitchFamily="18" charset="0"/>
              </a:rPr>
              <a:t>Суспільство каже, що це нормально</a:t>
            </a:r>
          </a:p>
          <a:p>
            <a:r>
              <a:rPr lang="uk-UA" sz="3000" dirty="0">
                <a:solidFill>
                  <a:srgbClr val="002060"/>
                </a:solidFill>
                <a:latin typeface="Book Antiqua" pitchFamily="18" charset="0"/>
              </a:rPr>
              <a:t>Це працює</a:t>
            </a:r>
          </a:p>
          <a:p>
            <a:r>
              <a:rPr lang="uk-UA" sz="3000" dirty="0">
                <a:solidFill>
                  <a:srgbClr val="002060"/>
                </a:solidFill>
                <a:latin typeface="Book Antiqua" pitchFamily="18" charset="0"/>
              </a:rPr>
              <a:t>Це вибір</a:t>
            </a:r>
          </a:p>
          <a:p>
            <a:r>
              <a:rPr lang="uk-UA" sz="3000" dirty="0">
                <a:solidFill>
                  <a:srgbClr val="002060"/>
                </a:solidFill>
                <a:latin typeface="Book Antiqua" pitchFamily="18" charset="0"/>
              </a:rPr>
              <a:t>Вивчена поведінка</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3282493" y="1231105"/>
            <a:ext cx="2128454" cy="1981871"/>
            <a:chOff x="3024336" y="-188632"/>
            <a:chExt cx="2837939" cy="2544124"/>
          </a:xfrm>
        </p:grpSpPr>
        <p:sp>
          <p:nvSpPr>
            <p:cNvPr id="7" name="Овал 6"/>
            <p:cNvSpPr/>
            <p:nvPr/>
          </p:nvSpPr>
          <p:spPr>
            <a:xfrm>
              <a:off x="3024336" y="-188632"/>
              <a:ext cx="2837939" cy="2544124"/>
            </a:xfrm>
            <a:prstGeom prst="ellipse">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sp>
        <p:sp>
          <p:nvSpPr>
            <p:cNvPr id="8" name="Овал 4"/>
            <p:cNvSpPr txBox="1"/>
            <p:nvPr/>
          </p:nvSpPr>
          <p:spPr>
            <a:xfrm>
              <a:off x="3439943" y="183946"/>
              <a:ext cx="2006725" cy="179896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145" tIns="17145" rIns="17145" bIns="17145" numCol="1" spcCol="1270" anchor="ctr" anchorCtr="0">
              <a:noAutofit/>
            </a:bodyPr>
            <a:lstStyle/>
            <a:p>
              <a:pPr algn="ctr" defTabSz="600075">
                <a:lnSpc>
                  <a:spcPct val="90000"/>
                </a:lnSpc>
                <a:spcAft>
                  <a:spcPct val="35000"/>
                </a:spcAft>
              </a:pPr>
              <a:r>
                <a:rPr lang="uk-UA" sz="1350" b="1" dirty="0">
                  <a:solidFill>
                    <a:schemeClr val="tx1"/>
                  </a:solidFill>
                  <a:latin typeface="Times New Roman" panose="02020603050405020304" pitchFamily="18" charset="0"/>
                  <a:cs typeface="Times New Roman" panose="02020603050405020304" pitchFamily="18" charset="0"/>
                </a:rPr>
                <a:t>Надання інформації про їхні права та можливості (зрозумілою мовою)</a:t>
              </a:r>
            </a:p>
          </p:txBody>
        </p:sp>
      </p:grpSp>
      <p:grpSp>
        <p:nvGrpSpPr>
          <p:cNvPr id="9" name="Группа 8"/>
          <p:cNvGrpSpPr/>
          <p:nvPr/>
        </p:nvGrpSpPr>
        <p:grpSpPr>
          <a:xfrm>
            <a:off x="702571" y="1521342"/>
            <a:ext cx="2378326" cy="2139916"/>
            <a:chOff x="72010" y="576059"/>
            <a:chExt cx="3101121" cy="2853221"/>
          </a:xfrm>
        </p:grpSpPr>
        <p:sp>
          <p:nvSpPr>
            <p:cNvPr id="10" name="Овал 9"/>
            <p:cNvSpPr/>
            <p:nvPr/>
          </p:nvSpPr>
          <p:spPr>
            <a:xfrm>
              <a:off x="72010" y="576059"/>
              <a:ext cx="3101121" cy="2853221"/>
            </a:xfrm>
            <a:prstGeom prst="ellipse">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sp>
        <p:sp>
          <p:nvSpPr>
            <p:cNvPr id="11" name="Овал 4"/>
            <p:cNvSpPr txBox="1"/>
            <p:nvPr/>
          </p:nvSpPr>
          <p:spPr>
            <a:xfrm>
              <a:off x="526159" y="993904"/>
              <a:ext cx="2192823" cy="201753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145" tIns="17145" rIns="17145" bIns="17145" numCol="1" spcCol="1270" anchor="ctr" anchorCtr="0">
              <a:noAutofit/>
            </a:bodyPr>
            <a:lstStyle/>
            <a:p>
              <a:pPr algn="ctr" defTabSz="600075">
                <a:lnSpc>
                  <a:spcPct val="90000"/>
                </a:lnSpc>
                <a:spcAft>
                  <a:spcPct val="35000"/>
                </a:spcAft>
              </a:pPr>
              <a:r>
                <a:rPr lang="uk-UA" sz="1350" b="1" dirty="0">
                  <a:latin typeface="Times New Roman" panose="02020603050405020304" pitchFamily="18" charset="0"/>
                  <a:cs typeface="Times New Roman" panose="02020603050405020304" pitchFamily="18" charset="0"/>
                </a:rPr>
                <a:t>Утворення цілодобового безоплатного </a:t>
              </a:r>
              <a:r>
                <a:rPr lang="uk-UA" sz="1350" b="1" dirty="0" err="1">
                  <a:latin typeface="Times New Roman" panose="02020603050405020304" pitchFamily="18" charset="0"/>
                  <a:cs typeface="Times New Roman" panose="02020603050405020304" pitchFamily="18" charset="0"/>
                </a:rPr>
                <a:t>кол</a:t>
              </a:r>
              <a:r>
                <a:rPr lang="uk-UA" sz="1350" b="1" dirty="0">
                  <a:latin typeface="Times New Roman" panose="02020603050405020304" pitchFamily="18" charset="0"/>
                  <a:cs typeface="Times New Roman" panose="02020603050405020304" pitchFamily="18" charset="0"/>
                </a:rPr>
                <a:t>-центру</a:t>
              </a:r>
            </a:p>
          </p:txBody>
        </p:sp>
      </p:grpSp>
      <p:grpSp>
        <p:nvGrpSpPr>
          <p:cNvPr id="12" name="Группа 11"/>
          <p:cNvGrpSpPr/>
          <p:nvPr/>
        </p:nvGrpSpPr>
        <p:grpSpPr>
          <a:xfrm>
            <a:off x="3482982" y="3328533"/>
            <a:ext cx="2092053" cy="1350850"/>
            <a:chOff x="3024337" y="2304245"/>
            <a:chExt cx="2789404" cy="2450138"/>
          </a:xfrm>
        </p:grpSpPr>
        <p:sp>
          <p:nvSpPr>
            <p:cNvPr id="13" name="Скругленный прямоугольник 12"/>
            <p:cNvSpPr/>
            <p:nvPr/>
          </p:nvSpPr>
          <p:spPr>
            <a:xfrm>
              <a:off x="3024337" y="2304245"/>
              <a:ext cx="2789404" cy="2450138"/>
            </a:xfrm>
            <a:prstGeom prst="roundRect">
              <a:avLst/>
            </a:prstGeom>
            <a:solidFill>
              <a:srgbClr val="FFCC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Скругленный прямоугольник 4"/>
            <p:cNvSpPr txBox="1"/>
            <p:nvPr/>
          </p:nvSpPr>
          <p:spPr>
            <a:xfrm>
              <a:off x="3143943" y="2423851"/>
              <a:ext cx="2550192" cy="2210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1200150">
                <a:lnSpc>
                  <a:spcPct val="90000"/>
                </a:lnSpc>
                <a:spcAft>
                  <a:spcPts val="0"/>
                </a:spcAft>
              </a:pPr>
              <a:r>
                <a:rPr lang="uk-UA" sz="27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Напрямки</a:t>
              </a:r>
            </a:p>
            <a:p>
              <a:pPr algn="ctr" defTabSz="1200150">
                <a:lnSpc>
                  <a:spcPct val="90000"/>
                </a:lnSpc>
                <a:spcAft>
                  <a:spcPts val="0"/>
                </a:spcAft>
              </a:pPr>
              <a:r>
                <a:rPr lang="uk-UA" sz="27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надання допомоги</a:t>
              </a:r>
            </a:p>
          </p:txBody>
        </p:sp>
      </p:grpSp>
      <p:grpSp>
        <p:nvGrpSpPr>
          <p:cNvPr id="15" name="Группа 14"/>
          <p:cNvGrpSpPr/>
          <p:nvPr/>
        </p:nvGrpSpPr>
        <p:grpSpPr>
          <a:xfrm>
            <a:off x="5696324" y="1518860"/>
            <a:ext cx="2333010" cy="2089016"/>
            <a:chOff x="5739296" y="569435"/>
            <a:chExt cx="3045679" cy="2886949"/>
          </a:xfrm>
        </p:grpSpPr>
        <p:sp>
          <p:nvSpPr>
            <p:cNvPr id="16" name="Овал 15"/>
            <p:cNvSpPr/>
            <p:nvPr/>
          </p:nvSpPr>
          <p:spPr>
            <a:xfrm>
              <a:off x="5739296" y="569435"/>
              <a:ext cx="3045679" cy="2886949"/>
            </a:xfrm>
            <a:prstGeom prst="ellipse">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sp>
        <p:sp>
          <p:nvSpPr>
            <p:cNvPr id="17" name="Овал 4"/>
            <p:cNvSpPr txBox="1"/>
            <p:nvPr/>
          </p:nvSpPr>
          <p:spPr>
            <a:xfrm>
              <a:off x="6185325" y="992219"/>
              <a:ext cx="2153621" cy="204138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145" tIns="17145" rIns="17145" bIns="17145" numCol="1" spcCol="1270" anchor="ctr" anchorCtr="0">
              <a:noAutofit/>
            </a:bodyPr>
            <a:lstStyle/>
            <a:p>
              <a:pPr algn="ctr" defTabSz="600075">
                <a:lnSpc>
                  <a:spcPct val="90000"/>
                </a:lnSpc>
                <a:spcAft>
                  <a:spcPct val="35000"/>
                </a:spcAft>
              </a:pPr>
              <a:r>
                <a:rPr lang="uk-UA" sz="1350" b="1" dirty="0">
                  <a:latin typeface="Times New Roman" panose="02020603050405020304" pitchFamily="18" charset="0"/>
                  <a:cs typeface="Times New Roman" panose="02020603050405020304" pitchFamily="18" charset="0"/>
                </a:rPr>
                <a:t>Забезпечення доступу до загальних та спеціалізованих служб підтримки постраждалих осіб</a:t>
              </a:r>
            </a:p>
            <a:p>
              <a:pPr algn="ctr" defTabSz="600075">
                <a:lnSpc>
                  <a:spcPct val="90000"/>
                </a:lnSpc>
                <a:spcAft>
                  <a:spcPct val="35000"/>
                </a:spcAft>
              </a:pPr>
              <a:endParaRPr lang="uk-UA" sz="1200" b="1" dirty="0">
                <a:latin typeface="Times New Roman" panose="02020603050405020304" pitchFamily="18" charset="0"/>
                <a:cs typeface="Times New Roman" panose="02020603050405020304" pitchFamily="18" charset="0"/>
              </a:endParaRPr>
            </a:p>
          </p:txBody>
        </p:sp>
      </p:grpSp>
      <p:grpSp>
        <p:nvGrpSpPr>
          <p:cNvPr id="18" name="Группа 17"/>
          <p:cNvGrpSpPr/>
          <p:nvPr/>
        </p:nvGrpSpPr>
        <p:grpSpPr>
          <a:xfrm>
            <a:off x="5659098" y="3758658"/>
            <a:ext cx="2146390" cy="2059212"/>
            <a:chOff x="5487670" y="3619701"/>
            <a:chExt cx="3295421" cy="3049660"/>
          </a:xfrm>
        </p:grpSpPr>
        <p:sp>
          <p:nvSpPr>
            <p:cNvPr id="19" name="Овал 18"/>
            <p:cNvSpPr/>
            <p:nvPr/>
          </p:nvSpPr>
          <p:spPr>
            <a:xfrm>
              <a:off x="5487670" y="3619701"/>
              <a:ext cx="3295421" cy="3049660"/>
            </a:xfrm>
            <a:prstGeom prst="ellipse">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sp>
        <p:sp>
          <p:nvSpPr>
            <p:cNvPr id="20" name="Овал 4"/>
            <p:cNvSpPr txBox="1"/>
            <p:nvPr/>
          </p:nvSpPr>
          <p:spPr>
            <a:xfrm>
              <a:off x="5970273" y="4066313"/>
              <a:ext cx="2330215" cy="215643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145" tIns="17145" rIns="17145" bIns="17145" numCol="1" spcCol="1270" anchor="ctr" anchorCtr="0">
              <a:noAutofit/>
            </a:bodyPr>
            <a:lstStyle/>
            <a:p>
              <a:pPr algn="ctr" defTabSz="600075">
                <a:lnSpc>
                  <a:spcPct val="90000"/>
                </a:lnSpc>
                <a:spcAft>
                  <a:spcPts val="0"/>
                </a:spcAft>
              </a:pPr>
              <a:r>
                <a:rPr lang="uk-UA" sz="1350" b="1" dirty="0">
                  <a:solidFill>
                    <a:schemeClr val="tx1"/>
                  </a:solidFill>
                  <a:latin typeface="Times New Roman" panose="02020603050405020304" pitchFamily="18" charset="0"/>
                  <a:cs typeface="Times New Roman" panose="02020603050405020304" pitchFamily="18" charset="0"/>
                </a:rPr>
                <a:t>Надання </a:t>
              </a:r>
            </a:p>
            <a:p>
              <a:pPr algn="ctr" defTabSz="600075">
                <a:lnSpc>
                  <a:spcPct val="90000"/>
                </a:lnSpc>
                <a:spcAft>
                  <a:spcPts val="0"/>
                </a:spcAft>
              </a:pPr>
              <a:r>
                <a:rPr lang="uk-UA" sz="1350" b="1" dirty="0">
                  <a:solidFill>
                    <a:schemeClr val="tx1"/>
                  </a:solidFill>
                  <a:latin typeface="Times New Roman" panose="02020603050405020304" pitchFamily="18" charset="0"/>
                  <a:cs typeface="Times New Roman" panose="02020603050405020304" pitchFamily="18" charset="0"/>
                </a:rPr>
                <a:t>тимчасового притулку</a:t>
              </a:r>
            </a:p>
            <a:p>
              <a:pPr algn="ctr" defTabSz="600075">
                <a:lnSpc>
                  <a:spcPct val="90000"/>
                </a:lnSpc>
                <a:spcAft>
                  <a:spcPts val="0"/>
                </a:spcAft>
              </a:pPr>
              <a:r>
                <a:rPr lang="uk-UA" sz="1350" b="1" dirty="0">
                  <a:solidFill>
                    <a:schemeClr val="tx1"/>
                  </a:solidFill>
                  <a:latin typeface="Times New Roman" panose="02020603050405020304" pitchFamily="18" charset="0"/>
                  <a:cs typeface="Times New Roman" panose="02020603050405020304" pitchFamily="18" charset="0"/>
                </a:rPr>
                <a:t>(у разі потреби)</a:t>
              </a:r>
            </a:p>
          </p:txBody>
        </p:sp>
      </p:grpSp>
      <p:grpSp>
        <p:nvGrpSpPr>
          <p:cNvPr id="21" name="Группа 20"/>
          <p:cNvGrpSpPr/>
          <p:nvPr/>
        </p:nvGrpSpPr>
        <p:grpSpPr>
          <a:xfrm>
            <a:off x="1061611" y="3758659"/>
            <a:ext cx="2337308" cy="2100611"/>
            <a:chOff x="0" y="3629903"/>
            <a:chExt cx="3233685" cy="3013150"/>
          </a:xfrm>
        </p:grpSpPr>
        <p:sp>
          <p:nvSpPr>
            <p:cNvPr id="22" name="Овал 21"/>
            <p:cNvSpPr/>
            <p:nvPr/>
          </p:nvSpPr>
          <p:spPr>
            <a:xfrm>
              <a:off x="0" y="3629903"/>
              <a:ext cx="3233685" cy="3013150"/>
            </a:xfrm>
            <a:prstGeom prst="ellipse">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sp>
        <p:sp>
          <p:nvSpPr>
            <p:cNvPr id="23" name="Овал 4"/>
            <p:cNvSpPr txBox="1"/>
            <p:nvPr/>
          </p:nvSpPr>
          <p:spPr>
            <a:xfrm>
              <a:off x="473562" y="4071169"/>
              <a:ext cx="2286561" cy="213061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145" tIns="17145" rIns="17145" bIns="17145" numCol="1" spcCol="1270" anchor="ctr" anchorCtr="0">
              <a:noAutofit/>
            </a:bodyPr>
            <a:lstStyle/>
            <a:p>
              <a:pPr algn="ctr" defTabSz="600075">
                <a:lnSpc>
                  <a:spcPct val="90000"/>
                </a:lnSpc>
                <a:spcAft>
                  <a:spcPct val="35000"/>
                </a:spcAft>
              </a:pPr>
              <a:r>
                <a:rPr lang="uk-UA" sz="1350" b="1" dirty="0">
                  <a:solidFill>
                    <a:schemeClr val="tx1"/>
                  </a:solidFill>
                  <a:latin typeface="Times New Roman" panose="02020603050405020304" pitchFamily="18" charset="0"/>
                  <a:cs typeface="Times New Roman" panose="02020603050405020304" pitchFamily="18" charset="0"/>
                </a:rPr>
                <a:t>Доступ до правосуддя та інших механізмів юридичного захисту</a:t>
              </a:r>
            </a:p>
          </p:txBody>
        </p:sp>
      </p:grpSp>
    </p:spTree>
    <p:extLst>
      <p:ext uri="{BB962C8B-B14F-4D97-AF65-F5344CB8AC3E}">
        <p14:creationId xmlns:p14="http://schemas.microsoft.com/office/powerpoint/2010/main" val="465048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4"/>
          </p:nvPr>
        </p:nvSpPr>
        <p:spPr>
          <a:xfrm>
            <a:off x="251520" y="116632"/>
            <a:ext cx="8640960" cy="6624736"/>
          </a:xfrm>
        </p:spPr>
        <p:txBody>
          <a:bodyPr/>
          <a:lstStyle/>
          <a:p>
            <a:pPr marL="0" indent="0" algn="ctr">
              <a:buNone/>
            </a:pPr>
            <a:r>
              <a:rPr lang="uk-UA" b="1" dirty="0">
                <a:solidFill>
                  <a:srgbClr val="0070C0"/>
                </a:solidFill>
              </a:rPr>
              <a:t>	</a:t>
            </a:r>
            <a:r>
              <a:rPr lang="uk-UA" sz="2400" b="1" dirty="0">
                <a:solidFill>
                  <a:srgbClr val="0070C0"/>
                </a:solidFill>
              </a:rPr>
              <a:t>Адміністративна відповідальність за вчинення домашнього насильства.</a:t>
            </a:r>
          </a:p>
          <a:p>
            <a:pPr algn="just"/>
            <a:r>
              <a:rPr lang="uk-UA" b="1" i="1" dirty="0">
                <a:solidFill>
                  <a:srgbClr val="FF0000"/>
                </a:solidFill>
              </a:rPr>
              <a:t>* Стаття 173</a:t>
            </a:r>
            <a:r>
              <a:rPr lang="uk-UA" b="1" i="1" baseline="30000" dirty="0">
                <a:solidFill>
                  <a:srgbClr val="FF0000"/>
                </a:solidFill>
              </a:rPr>
              <a:t>-2</a:t>
            </a:r>
            <a:r>
              <a:rPr lang="uk-UA" b="1" i="1" dirty="0">
                <a:solidFill>
                  <a:srgbClr val="FF0000"/>
                </a:solidFill>
              </a:rPr>
              <a:t>. </a:t>
            </a:r>
            <a:r>
              <a:rPr lang="uk-UA" b="1" i="1" dirty="0">
                <a:solidFill>
                  <a:schemeClr val="accent4">
                    <a:lumMod val="75000"/>
                  </a:schemeClr>
                </a:solidFill>
              </a:rPr>
              <a:t>КУпАП </a:t>
            </a:r>
            <a:r>
              <a:rPr lang="uk-UA" b="1" i="1" dirty="0"/>
              <a:t>Вчинення домашнього насильства, насильства за ознакою статі, невиконання термінового заборонного припису або неповідомлення про місце свого тимчасового перебування</a:t>
            </a:r>
          </a:p>
          <a:p>
            <a:pPr algn="just"/>
            <a:endParaRPr lang="en-US" b="1" i="1" dirty="0"/>
          </a:p>
          <a:p>
            <a:pPr algn="just"/>
            <a:r>
              <a:rPr lang="ru-RU" b="1" i="1" dirty="0" err="1">
                <a:solidFill>
                  <a:srgbClr val="FF0000"/>
                </a:solidFill>
              </a:rPr>
              <a:t>Стаття</a:t>
            </a:r>
            <a:r>
              <a:rPr lang="ru-RU" b="1" i="1" dirty="0">
                <a:solidFill>
                  <a:srgbClr val="FF0000"/>
                </a:solidFill>
              </a:rPr>
              <a:t> 39-1. </a:t>
            </a:r>
            <a:r>
              <a:rPr lang="uk-UA" b="1" i="1" dirty="0">
                <a:solidFill>
                  <a:srgbClr val="FF0000"/>
                </a:solidFill>
              </a:rPr>
              <a:t>КУпАП</a:t>
            </a:r>
            <a:r>
              <a:rPr lang="ru-RU" b="1" i="1" dirty="0">
                <a:solidFill>
                  <a:srgbClr val="FF0000"/>
                </a:solidFill>
              </a:rPr>
              <a:t> </a:t>
            </a:r>
            <a:r>
              <a:rPr lang="ru-RU" b="1" i="1" dirty="0" err="1"/>
              <a:t>Направлення</a:t>
            </a:r>
            <a:r>
              <a:rPr lang="ru-RU" b="1" i="1" dirty="0"/>
              <a:t> на </a:t>
            </a:r>
            <a:r>
              <a:rPr lang="ru-RU" b="1" i="1" dirty="0" err="1"/>
              <a:t>проходження</a:t>
            </a:r>
            <a:r>
              <a:rPr lang="ru-RU" b="1" i="1" dirty="0"/>
              <a:t> </a:t>
            </a:r>
            <a:r>
              <a:rPr lang="ru-RU" b="1" i="1" dirty="0" err="1"/>
              <a:t>програми</a:t>
            </a:r>
            <a:r>
              <a:rPr lang="ru-RU" b="1" i="1" dirty="0"/>
              <a:t> для особи, яка вчинила </a:t>
            </a:r>
            <a:r>
              <a:rPr lang="ru-RU" b="1" i="1" dirty="0" err="1"/>
              <a:t>домашнє</a:t>
            </a:r>
            <a:r>
              <a:rPr lang="ru-RU" b="1" i="1" dirty="0"/>
              <a:t> </a:t>
            </a:r>
            <a:r>
              <a:rPr lang="ru-RU" b="1" i="1" dirty="0" err="1"/>
              <a:t>насильство</a:t>
            </a:r>
            <a:r>
              <a:rPr lang="ru-RU" b="1" i="1" dirty="0"/>
              <a:t> </a:t>
            </a:r>
            <a:r>
              <a:rPr lang="ru-RU" b="1" i="1" dirty="0" err="1"/>
              <a:t>чи</a:t>
            </a:r>
            <a:r>
              <a:rPr lang="ru-RU" b="1" i="1" dirty="0"/>
              <a:t> </a:t>
            </a:r>
            <a:r>
              <a:rPr lang="ru-RU" b="1" i="1" dirty="0" err="1"/>
              <a:t>насильство</a:t>
            </a:r>
            <a:r>
              <a:rPr lang="ru-RU" b="1" i="1" dirty="0"/>
              <a:t> за </a:t>
            </a:r>
            <a:r>
              <a:rPr lang="ru-RU" b="1" i="1" dirty="0" err="1"/>
              <a:t>ознакою</a:t>
            </a:r>
            <a:r>
              <a:rPr lang="ru-RU" b="1" i="1" dirty="0"/>
              <a:t> </a:t>
            </a:r>
            <a:r>
              <a:rPr lang="ru-RU" b="1" i="1" dirty="0" err="1"/>
              <a:t>статі</a:t>
            </a:r>
            <a:endParaRPr lang="en-US" b="1" dirty="0"/>
          </a:p>
          <a:p>
            <a:pPr algn="just"/>
            <a:endParaRPr lang="en-US" dirty="0"/>
          </a:p>
          <a:p>
            <a:pPr algn="just"/>
            <a:endParaRPr lang="uk-UA" dirty="0"/>
          </a:p>
        </p:txBody>
      </p:sp>
    </p:spTree>
    <p:extLst>
      <p:ext uri="{BB962C8B-B14F-4D97-AF65-F5344CB8AC3E}">
        <p14:creationId xmlns:p14="http://schemas.microsoft.com/office/powerpoint/2010/main" val="2578568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5800" y="1214755"/>
            <a:ext cx="7772400" cy="2317115"/>
          </a:xfrm>
        </p:spPr>
        <p:txBody>
          <a:bodyPr/>
          <a:lstStyle/>
          <a:p>
            <a:pPr algn="just"/>
            <a:r>
              <a:rPr lang="uk-UA" dirty="0"/>
              <a:t>.</a:t>
            </a:r>
            <a:r>
              <a:rPr lang="en-US" dirty="0"/>
              <a:t/>
            </a:r>
            <a:br>
              <a:rPr lang="en-US" dirty="0"/>
            </a:br>
            <a:endParaRPr lang="uk-UA" dirty="0"/>
          </a:p>
        </p:txBody>
      </p:sp>
      <p:pic>
        <p:nvPicPr>
          <p:cNvPr id="3" name="Picture 8"/>
          <p:cNvPicPr>
            <a:picLocks noChangeAspect="1"/>
          </p:cNvPicPr>
          <p:nvPr/>
        </p:nvPicPr>
        <p:blipFill rotWithShape="1">
          <a:blip r:embed="rId2" cstate="print">
            <a:extLst>
              <a:ext uri="{28A0092B-C50C-407E-A947-70E740481C1C}">
                <a14:useLocalDpi xmlns:a14="http://schemas.microsoft.com/office/drawing/2010/main" val="0"/>
              </a:ext>
            </a:extLst>
          </a:blip>
          <a:srcRect r="3670"/>
          <a:stretch/>
        </p:blipFill>
        <p:spPr>
          <a:xfrm>
            <a:off x="0" y="851072"/>
            <a:ext cx="9144000" cy="5143500"/>
          </a:xfrm>
          <a:prstGeom prst="rect">
            <a:avLst/>
          </a:prstGeom>
        </p:spPr>
      </p:pic>
      <p:sp>
        <p:nvSpPr>
          <p:cNvPr id="2" name="Прямоугольник 1"/>
          <p:cNvSpPr/>
          <p:nvPr/>
        </p:nvSpPr>
        <p:spPr>
          <a:xfrm>
            <a:off x="4680012" y="3082751"/>
            <a:ext cx="2177988" cy="369332"/>
          </a:xfrm>
          <a:prstGeom prst="rect">
            <a:avLst/>
          </a:prstGeom>
        </p:spPr>
        <p:txBody>
          <a:bodyPr wrap="square">
            <a:spAutoFit/>
          </a:bodyPr>
          <a:lstStyle/>
          <a:p>
            <a:pPr algn="ctr"/>
            <a:r>
              <a:rPr lang="en-US" altLang="en-US" b="1" dirty="0">
                <a:solidFill>
                  <a:srgbClr val="FD1100"/>
                </a:solidFill>
              </a:rPr>
              <a:t>“</a:t>
            </a:r>
            <a:endParaRPr lang="en-CA" dirty="0"/>
          </a:p>
        </p:txBody>
      </p:sp>
    </p:spTree>
    <p:extLst>
      <p:ext uri="{BB962C8B-B14F-4D97-AF65-F5344CB8AC3E}">
        <p14:creationId xmlns:p14="http://schemas.microsoft.com/office/powerpoint/2010/main" val="687574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8914E3A-3758-4387-8124-997D99EDAE9C}"/>
              </a:ext>
            </a:extLst>
          </p:cNvPr>
          <p:cNvSpPr/>
          <p:nvPr/>
        </p:nvSpPr>
        <p:spPr>
          <a:xfrm>
            <a:off x="169878" y="913876"/>
            <a:ext cx="8821024" cy="5222455"/>
          </a:xfrm>
          <a:prstGeom prst="rect">
            <a:avLst/>
          </a:prstGeom>
        </p:spPr>
        <p:txBody>
          <a:bodyPr wrap="square">
            <a:spAutoFit/>
          </a:bodyPr>
          <a:lstStyle/>
          <a:p>
            <a:pPr marL="257175" indent="-257175">
              <a:buFont typeface="Arial" panose="020B0604020202020204" pitchFamily="34" charset="0"/>
              <a:buChar char="•"/>
            </a:pPr>
            <a:r>
              <a:rPr lang="uk-UA" sz="1500" b="1" dirty="0">
                <a:latin typeface="Times New Roman" panose="02020603050405020304" pitchFamily="18" charset="0"/>
                <a:cs typeface="Times New Roman" panose="02020603050405020304" pitchFamily="18" charset="0"/>
              </a:rPr>
              <a:t>Про затвердження Положення про Департамент превентивної діяльності Національної поліції України: Наказ Національної поліції України від </a:t>
            </a:r>
            <a:br>
              <a:rPr lang="uk-UA" sz="1500" b="1" dirty="0">
                <a:latin typeface="Times New Roman" panose="02020603050405020304" pitchFamily="18" charset="0"/>
                <a:cs typeface="Times New Roman" panose="02020603050405020304" pitchFamily="18" charset="0"/>
              </a:rPr>
            </a:br>
            <a:r>
              <a:rPr lang="uk-UA" sz="1500" b="1" dirty="0">
                <a:latin typeface="Times New Roman" panose="02020603050405020304" pitchFamily="18" charset="0"/>
                <a:cs typeface="Times New Roman" panose="02020603050405020304" pitchFamily="18" charset="0"/>
              </a:rPr>
              <a:t>17 листопада 2015 р. № 123 (зміни </a:t>
            </a:r>
            <a:r>
              <a:rPr lang="uk-UA" sz="1500" b="1">
                <a:latin typeface="Times New Roman" panose="02020603050405020304" pitchFamily="18" charset="0"/>
                <a:cs typeface="Times New Roman" panose="02020603050405020304" pitchFamily="18" charset="0"/>
              </a:rPr>
              <a:t>від 18.04.2019 </a:t>
            </a:r>
            <a:r>
              <a:rPr lang="uk-UA" sz="1500" b="1" dirty="0">
                <a:latin typeface="Times New Roman" panose="02020603050405020304" pitchFamily="18" charset="0"/>
                <a:cs typeface="Times New Roman" panose="02020603050405020304" pitchFamily="18" charset="0"/>
              </a:rPr>
              <a:t>наказ НП № 377).</a:t>
            </a:r>
          </a:p>
          <a:p>
            <a:pPr marL="257175" indent="-257175">
              <a:buFont typeface="Arial" panose="020B0604020202020204" pitchFamily="34" charset="0"/>
              <a:buChar char="•"/>
            </a:pPr>
            <a:endParaRPr lang="uk-UA" sz="1500" b="1"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uk-UA" sz="1500" b="1" dirty="0">
                <a:latin typeface="Times New Roman" panose="02020603050405020304" pitchFamily="18" charset="0"/>
                <a:cs typeface="Times New Roman" panose="02020603050405020304" pitchFamily="18" charset="0"/>
              </a:rPr>
              <a:t>Про затвердження Інструкції з організації діяльності дільничних офіцерів поліції: наказ МВС України від 28 липня 2017 р. № 650.</a:t>
            </a:r>
          </a:p>
          <a:p>
            <a:pPr marL="257175" indent="-257175">
              <a:buFont typeface="Arial" panose="020B0604020202020204" pitchFamily="34" charset="0"/>
              <a:buChar char="•"/>
            </a:pPr>
            <a:endParaRPr lang="uk-UA" sz="1500" b="1"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uk-UA" sz="1500" b="1" dirty="0">
                <a:latin typeface="Times New Roman" panose="02020603050405020304" pitchFamily="18" charset="0"/>
                <a:cs typeface="Times New Roman" panose="02020603050405020304" pitchFamily="18" charset="0"/>
              </a:rPr>
              <a:t>Про забезпечення участі громадськості у формуванні та реалізації державної політики: Постанова КМУ від 03.11.2010 № 996.</a:t>
            </a:r>
          </a:p>
          <a:p>
            <a:pPr marL="257175" indent="-257175">
              <a:buFont typeface="Arial" panose="020B0604020202020204" pitchFamily="34" charset="0"/>
              <a:buChar char="•"/>
            </a:pPr>
            <a:endParaRPr lang="uk-UA" sz="1500" b="1"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uk-UA" sz="1500" b="1" dirty="0">
                <a:latin typeface="Times New Roman" panose="02020603050405020304" pitchFamily="18" charset="0"/>
                <a:cs typeface="Times New Roman" panose="02020603050405020304" pitchFamily="18" charset="0"/>
              </a:rPr>
              <a:t>Про затвердження Порядку взаємодії Міністерства внутрішніх справ України, Національної поліції України та органів і осіб, які здійснюють примусове виконання судових рішень і рішень інших органів: спільний наказ МВС та Мінюсту від 30.01.2018  № 64/261/5.</a:t>
            </a:r>
          </a:p>
          <a:p>
            <a:r>
              <a:rPr lang="uk-UA" sz="1500" b="1" dirty="0">
                <a:latin typeface="Times New Roman" panose="02020603050405020304" pitchFamily="18" charset="0"/>
                <a:cs typeface="Times New Roman" panose="02020603050405020304" pitchFamily="18" charset="0"/>
              </a:rPr>
              <a:t> </a:t>
            </a:r>
          </a:p>
          <a:p>
            <a:pPr marL="257175" indent="-257175">
              <a:buFont typeface="Arial" panose="020B0604020202020204" pitchFamily="34" charset="0"/>
              <a:buChar char="•"/>
            </a:pPr>
            <a:r>
              <a:rPr lang="uk-UA" sz="1500" b="1" dirty="0">
                <a:latin typeface="Times New Roman" panose="02020603050405020304" pitchFamily="18" charset="0"/>
                <a:cs typeface="Times New Roman" panose="02020603050405020304" pitchFamily="18" charset="0"/>
              </a:rPr>
              <a:t>Про встановлення індикаторів, за якими здійснюється проведення оцінки рівня довіри населення до Національної поліції України: наказ МВС України  від 09.11.2018 № 900.</a:t>
            </a:r>
            <a:br>
              <a:rPr lang="uk-UA" sz="1500" b="1" dirty="0">
                <a:latin typeface="Times New Roman" panose="02020603050405020304" pitchFamily="18" charset="0"/>
                <a:cs typeface="Times New Roman" panose="02020603050405020304" pitchFamily="18" charset="0"/>
              </a:rPr>
            </a:br>
            <a:endParaRPr lang="uk-UA" sz="1500" b="1"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uk-UA" sz="1500" b="1" dirty="0">
                <a:latin typeface="Times New Roman" panose="02020603050405020304" pitchFamily="18" charset="0"/>
                <a:cs typeface="Times New Roman" panose="02020603050405020304" pitchFamily="18" charset="0"/>
              </a:rPr>
              <a:t>Про впорядкування діяльності поліцейських дільниць та наповнення інформаційної підсистеми </a:t>
            </a:r>
            <a:r>
              <a:rPr lang="uk-UA" sz="1500" b="1" dirty="0">
                <a:solidFill>
                  <a:srgbClr val="FF0000"/>
                </a:solidFill>
                <a:latin typeface="Times New Roman" panose="02020603050405020304" pitchFamily="18" charset="0"/>
                <a:cs typeface="Times New Roman" panose="02020603050405020304" pitchFamily="18" charset="0"/>
              </a:rPr>
              <a:t>«Паспорт поліцейської дільниці»: </a:t>
            </a:r>
            <a:r>
              <a:rPr lang="uk-UA" sz="1500" b="1" dirty="0">
                <a:latin typeface="Times New Roman" panose="02020603050405020304" pitchFamily="18" charset="0"/>
                <a:cs typeface="Times New Roman" panose="02020603050405020304" pitchFamily="18" charset="0"/>
              </a:rPr>
              <a:t>наказ ГУ НП в м. Києві Про затвердження Положення про Департамент превентивної діяльності Національної поліції України: Наказ Національної поліції України від 24 січня 2020 р. № 131.</a:t>
            </a:r>
            <a:endParaRPr lang="ru-RU" sz="1500" b="1" dirty="0">
              <a:latin typeface="Times New Roman" panose="02020603050405020304" pitchFamily="18" charset="0"/>
              <a:cs typeface="Times New Roman" panose="02020603050405020304" pitchFamily="18" charset="0"/>
            </a:endParaRPr>
          </a:p>
          <a:p>
            <a:pPr lvl="0" algn="just">
              <a:lnSpc>
                <a:spcPct val="110000"/>
              </a:lnSpc>
            </a:pPr>
            <a:endParaRPr lang="uk-UA"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6998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4"/>
          </p:nvPr>
        </p:nvSpPr>
        <p:spPr>
          <a:xfrm>
            <a:off x="575556" y="1430778"/>
            <a:ext cx="8100900" cy="4212468"/>
          </a:xfrm>
        </p:spPr>
        <p:txBody>
          <a:bodyPr/>
          <a:lstStyle/>
          <a:p>
            <a:pPr algn="ctr"/>
            <a:endParaRPr lang="uk-UA" altLang="en-US" b="1" dirty="0">
              <a:solidFill>
                <a:srgbClr val="FD1100"/>
              </a:solidFill>
            </a:endParaRPr>
          </a:p>
          <a:p>
            <a:pPr marL="0" indent="0" algn="ctr">
              <a:buNone/>
            </a:pPr>
            <a:r>
              <a:rPr lang="en-US" altLang="en-US" sz="3300" b="1" dirty="0">
                <a:solidFill>
                  <a:schemeClr val="accent1">
                    <a:lumMod val="50000"/>
                  </a:schemeClr>
                </a:solidFill>
              </a:rPr>
              <a:t>“</a:t>
            </a:r>
            <a:r>
              <a:rPr lang="uk-UA" altLang="en-US" sz="3300" b="1" dirty="0">
                <a:solidFill>
                  <a:schemeClr val="accent1">
                    <a:lumMod val="50000"/>
                  </a:schemeClr>
                </a:solidFill>
              </a:rPr>
              <a:t>Насилля не можна передбачити,</a:t>
            </a:r>
          </a:p>
          <a:p>
            <a:pPr marL="0" indent="0" algn="ctr">
              <a:buNone/>
            </a:pPr>
            <a:r>
              <a:rPr lang="uk-UA" altLang="en-US" sz="3300" b="1" dirty="0">
                <a:solidFill>
                  <a:schemeClr val="accent1">
                    <a:lumMod val="50000"/>
                  </a:schemeClr>
                </a:solidFill>
              </a:rPr>
              <a:t> </a:t>
            </a:r>
            <a:r>
              <a:rPr lang="uk-UA" altLang="en-US" sz="3300" b="1" dirty="0">
                <a:solidFill>
                  <a:srgbClr val="0070C0"/>
                </a:solidFill>
              </a:rPr>
              <a:t>проте йому можна запобігти</a:t>
            </a:r>
            <a:r>
              <a:rPr lang="en-US" altLang="en-US" sz="3300" b="1" dirty="0">
                <a:solidFill>
                  <a:srgbClr val="0070C0"/>
                </a:solidFill>
              </a:rPr>
              <a:t>.” </a:t>
            </a:r>
            <a:endParaRPr lang="en-CA" sz="3300" b="1" dirty="0">
              <a:solidFill>
                <a:srgbClr val="0070C0"/>
              </a:solidFill>
            </a:endParaRPr>
          </a:p>
          <a:p>
            <a:pPr lvl="0"/>
            <a:endParaRPr lang="en-CA" dirty="0"/>
          </a:p>
          <a:p>
            <a:endParaRPr lang="uk-UA" dirty="0"/>
          </a:p>
        </p:txBody>
      </p:sp>
    </p:spTree>
    <p:extLst>
      <p:ext uri="{BB962C8B-B14F-4D97-AF65-F5344CB8AC3E}">
        <p14:creationId xmlns:p14="http://schemas.microsoft.com/office/powerpoint/2010/main" val="596851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D:\2019_NEW_AGE\! NAT\Title.png"/>
          <p:cNvPicPr>
            <a:picLocks noChangeAspect="1" noChangeArrowheads="1"/>
          </p:cNvPicPr>
          <p:nvPr/>
        </p:nvPicPr>
        <p:blipFill>
          <a:blip r:embed="rId2"/>
          <a:srcRect/>
          <a:stretch>
            <a:fillRect/>
          </a:stretch>
        </p:blipFill>
        <p:spPr bwMode="auto">
          <a:xfrm>
            <a:off x="5583238" y="0"/>
            <a:ext cx="3560762" cy="765175"/>
          </a:xfrm>
          <a:prstGeom prst="rect">
            <a:avLst/>
          </a:prstGeom>
          <a:noFill/>
          <a:ln w="9525">
            <a:noFill/>
            <a:miter lim="800000"/>
            <a:headEnd/>
            <a:tailEnd/>
          </a:ln>
        </p:spPr>
      </p:pic>
      <p:sp>
        <p:nvSpPr>
          <p:cNvPr id="46082" name="Прямоугольник 3"/>
          <p:cNvSpPr>
            <a:spLocks noChangeArrowheads="1"/>
          </p:cNvSpPr>
          <p:nvPr/>
        </p:nvSpPr>
        <p:spPr bwMode="auto">
          <a:xfrm>
            <a:off x="323850" y="333375"/>
            <a:ext cx="8351838" cy="522288"/>
          </a:xfrm>
          <a:prstGeom prst="rect">
            <a:avLst/>
          </a:prstGeom>
          <a:noFill/>
          <a:ln w="9525">
            <a:noFill/>
            <a:miter lim="800000"/>
            <a:headEnd/>
            <a:tailEnd/>
          </a:ln>
        </p:spPr>
        <p:txBody>
          <a:bodyPr>
            <a:spAutoFit/>
          </a:bodyPr>
          <a:lstStyle/>
          <a:p>
            <a:r>
              <a:rPr lang="uk-UA" sz="2800" b="1" dirty="0">
                <a:latin typeface="Calibri" pitchFamily="34" charset="0"/>
              </a:rPr>
              <a:t>Проект «Доступний відділ поліції».</a:t>
            </a:r>
            <a:endParaRPr lang="ru-RU" sz="2800" dirty="0">
              <a:latin typeface="Calibri" pitchFamily="34" charset="0"/>
            </a:endParaRPr>
          </a:p>
        </p:txBody>
      </p:sp>
      <p:sp>
        <p:nvSpPr>
          <p:cNvPr id="5" name="Прямоугольник 4"/>
          <p:cNvSpPr>
            <a:spLocks noChangeArrowheads="1"/>
          </p:cNvSpPr>
          <p:nvPr/>
        </p:nvSpPr>
        <p:spPr bwMode="auto">
          <a:xfrm>
            <a:off x="3492502" y="2171340"/>
            <a:ext cx="5327650" cy="3416320"/>
          </a:xfrm>
          <a:prstGeom prst="rect">
            <a:avLst/>
          </a:prstGeom>
          <a:noFill/>
          <a:ln w="9525">
            <a:noFill/>
            <a:miter lim="800000"/>
            <a:headEnd/>
            <a:tailEnd/>
          </a:ln>
        </p:spPr>
        <p:txBody>
          <a:bodyPr>
            <a:spAutoFit/>
          </a:bodyPr>
          <a:lstStyle/>
          <a:p>
            <a:pPr algn="just"/>
            <a:r>
              <a:rPr lang="uk-UA" dirty="0">
                <a:latin typeface="Calibri" pitchFamily="34" charset="0"/>
              </a:rPr>
              <a:t>«Людина з інвалідністю кожного дня стикається з безліччю проблем, які невідомі іншим людям. Саме тому ми вирішили зробити крок до того, аби надати людям можливість зручно та якісно отримувати поліцейську допомогу. «Завдяки підтримці місцевої влади та громадських організацій сьогодні поліція впевнено крокує до мети, аби кожен без виключення член громади почувався у безпеці».</a:t>
            </a:r>
            <a:endParaRPr lang="ru-RU" dirty="0">
              <a:latin typeface="Calibri" pitchFamily="34" charset="0"/>
            </a:endParaRPr>
          </a:p>
          <a:p>
            <a:pPr algn="just"/>
            <a:r>
              <a:rPr lang="uk-UA" dirty="0">
                <a:latin typeface="Calibri" pitchFamily="34" charset="0"/>
              </a:rPr>
              <a:t>Для реалізації цього напрямку, у Київській, Львівській та Харківській областях було впроваджено 12 проектів із налагодження тісної співпраці між поліцією та громадами.</a:t>
            </a:r>
            <a:endParaRPr lang="ru-RU" dirty="0">
              <a:latin typeface="Calibri" pitchFamily="34" charset="0"/>
            </a:endParaRPr>
          </a:p>
        </p:txBody>
      </p:sp>
      <p:sp>
        <p:nvSpPr>
          <p:cNvPr id="8" name="Прямоугольник 7"/>
          <p:cNvSpPr>
            <a:spLocks noChangeArrowheads="1"/>
          </p:cNvSpPr>
          <p:nvPr/>
        </p:nvSpPr>
        <p:spPr bwMode="auto">
          <a:xfrm>
            <a:off x="3348038" y="1065213"/>
            <a:ext cx="5200650" cy="923925"/>
          </a:xfrm>
          <a:prstGeom prst="rect">
            <a:avLst/>
          </a:prstGeom>
          <a:noFill/>
          <a:ln w="9525">
            <a:noFill/>
            <a:miter lim="800000"/>
            <a:headEnd/>
            <a:tailEnd/>
          </a:ln>
        </p:spPr>
        <p:txBody>
          <a:bodyPr>
            <a:spAutoFit/>
          </a:bodyPr>
          <a:lstStyle/>
          <a:p>
            <a:pPr algn="just"/>
            <a:r>
              <a:rPr lang="uk-UA" b="1">
                <a:latin typeface="Calibri" pitchFamily="34" charset="0"/>
              </a:rPr>
              <a:t>Мета проекту «Доступний відділ поліції» - підвищити якість надання поліцейського сервісу з урахуванням потреб людей з інвалідністю.</a:t>
            </a:r>
            <a:endParaRPr lang="ru-RU" b="1">
              <a:latin typeface="Calibri" pitchFamily="34" charset="0"/>
            </a:endParaRPr>
          </a:p>
        </p:txBody>
      </p:sp>
      <p:pic>
        <p:nvPicPr>
          <p:cNvPr id="12" name="Рисунок 11"/>
          <p:cNvPicPr>
            <a:picLocks noChangeAspect="1" noChangeArrowheads="1"/>
          </p:cNvPicPr>
          <p:nvPr/>
        </p:nvPicPr>
        <p:blipFill>
          <a:blip r:embed="rId3"/>
          <a:srcRect/>
          <a:stretch>
            <a:fillRect/>
          </a:stretch>
        </p:blipFill>
        <p:spPr bwMode="auto">
          <a:xfrm>
            <a:off x="468313" y="1125538"/>
            <a:ext cx="2519362" cy="1890712"/>
          </a:xfrm>
          <a:prstGeom prst="rect">
            <a:avLst/>
          </a:prstGeom>
          <a:noFill/>
          <a:ln w="9525">
            <a:noFill/>
            <a:miter lim="800000"/>
            <a:headEnd/>
            <a:tailEnd/>
          </a:ln>
        </p:spPr>
      </p:pic>
      <p:pic>
        <p:nvPicPr>
          <p:cNvPr id="13" name="Рисунок 12"/>
          <p:cNvPicPr>
            <a:picLocks noChangeAspect="1" noChangeArrowheads="1"/>
          </p:cNvPicPr>
          <p:nvPr/>
        </p:nvPicPr>
        <p:blipFill>
          <a:blip r:embed="rId4"/>
          <a:srcRect/>
          <a:stretch>
            <a:fillRect/>
          </a:stretch>
        </p:blipFill>
        <p:spPr bwMode="auto">
          <a:xfrm>
            <a:off x="468313" y="4746625"/>
            <a:ext cx="2519362" cy="1638300"/>
          </a:xfrm>
          <a:prstGeom prst="rect">
            <a:avLst/>
          </a:prstGeom>
          <a:noFill/>
          <a:ln w="9525">
            <a:noFill/>
            <a:miter lim="800000"/>
            <a:headEnd/>
            <a:tailEnd/>
          </a:ln>
        </p:spPr>
      </p:pic>
      <p:pic>
        <p:nvPicPr>
          <p:cNvPr id="14" name="Рисунок 13"/>
          <p:cNvPicPr>
            <a:picLocks noChangeAspect="1" noChangeArrowheads="1"/>
          </p:cNvPicPr>
          <p:nvPr/>
        </p:nvPicPr>
        <p:blipFill>
          <a:blip r:embed="rId5"/>
          <a:srcRect/>
          <a:stretch>
            <a:fillRect/>
          </a:stretch>
        </p:blipFill>
        <p:spPr bwMode="auto">
          <a:xfrm>
            <a:off x="468313" y="3043238"/>
            <a:ext cx="2519362" cy="1681162"/>
          </a:xfrm>
          <a:prstGeom prst="rect">
            <a:avLst/>
          </a:prstGeom>
          <a:noFill/>
          <a:ln w="9525">
            <a:noFill/>
            <a:miter lim="800000"/>
            <a:headEnd/>
            <a:tailEnd/>
          </a:ln>
        </p:spPr>
      </p:pic>
    </p:spTree>
    <p:extLst>
      <p:ext uri="{BB962C8B-B14F-4D97-AF65-F5344CB8AC3E}">
        <p14:creationId xmlns:p14="http://schemas.microsoft.com/office/powerpoint/2010/main" val="124759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Овал 19"/>
          <p:cNvSpPr/>
          <p:nvPr/>
        </p:nvSpPr>
        <p:spPr>
          <a:xfrm>
            <a:off x="3543300" y="3232150"/>
            <a:ext cx="1819275" cy="182086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19458" name="Picture 2" descr="D:\2019_NEW_AGE\! NAT\Title.png"/>
          <p:cNvPicPr>
            <a:picLocks noChangeAspect="1" noChangeArrowheads="1"/>
          </p:cNvPicPr>
          <p:nvPr/>
        </p:nvPicPr>
        <p:blipFill>
          <a:blip r:embed="rId2"/>
          <a:srcRect/>
          <a:stretch>
            <a:fillRect/>
          </a:stretch>
        </p:blipFill>
        <p:spPr bwMode="auto">
          <a:xfrm>
            <a:off x="5583238" y="0"/>
            <a:ext cx="3560762" cy="765175"/>
          </a:xfrm>
          <a:prstGeom prst="rect">
            <a:avLst/>
          </a:prstGeom>
          <a:noFill/>
          <a:ln w="9525">
            <a:noFill/>
            <a:miter lim="800000"/>
            <a:headEnd/>
            <a:tailEnd/>
          </a:ln>
        </p:spPr>
      </p:pic>
      <p:sp>
        <p:nvSpPr>
          <p:cNvPr id="19459" name="Прямоугольник 4"/>
          <p:cNvSpPr>
            <a:spLocks noChangeArrowheads="1"/>
          </p:cNvSpPr>
          <p:nvPr/>
        </p:nvSpPr>
        <p:spPr bwMode="auto">
          <a:xfrm>
            <a:off x="350838" y="334963"/>
            <a:ext cx="6308725" cy="585787"/>
          </a:xfrm>
          <a:prstGeom prst="rect">
            <a:avLst/>
          </a:prstGeom>
          <a:noFill/>
          <a:ln w="9525">
            <a:noFill/>
            <a:miter lim="800000"/>
            <a:headEnd/>
            <a:tailEnd/>
          </a:ln>
        </p:spPr>
        <p:txBody>
          <a:bodyPr>
            <a:spAutoFit/>
          </a:bodyPr>
          <a:lstStyle/>
          <a:p>
            <a:r>
              <a:rPr lang="uk-UA" sz="3200" b="1">
                <a:latin typeface="Calibri" pitchFamily="34" charset="0"/>
                <a:cs typeface="Times New Roman" pitchFamily="18" charset="0"/>
              </a:rPr>
              <a:t>ПРОЕКТИ</a:t>
            </a:r>
            <a:endParaRPr lang="ru-RU" sz="3200" b="1">
              <a:latin typeface="Calibri" pitchFamily="34" charset="0"/>
              <a:cs typeface="Times New Roman" pitchFamily="18" charset="0"/>
            </a:endParaRPr>
          </a:p>
        </p:txBody>
      </p:sp>
      <p:pic>
        <p:nvPicPr>
          <p:cNvPr id="10" name="Picture 2" descr="D:\2019_NEW_AGE\! NAT\Новая папка\cp-291x300.png"/>
          <p:cNvPicPr>
            <a:picLocks noChangeAspect="1" noChangeArrowheads="1"/>
          </p:cNvPicPr>
          <p:nvPr/>
        </p:nvPicPr>
        <p:blipFill>
          <a:blip r:embed="rId3"/>
          <a:srcRect/>
          <a:stretch>
            <a:fillRect/>
          </a:stretch>
        </p:blipFill>
        <p:spPr bwMode="auto">
          <a:xfrm>
            <a:off x="3632200" y="3295650"/>
            <a:ext cx="1643063" cy="1693863"/>
          </a:xfrm>
          <a:prstGeom prst="rect">
            <a:avLst/>
          </a:prstGeom>
          <a:noFill/>
          <a:ln w="9525">
            <a:noFill/>
            <a:miter lim="800000"/>
            <a:headEnd/>
            <a:tailEnd/>
          </a:ln>
        </p:spPr>
      </p:pic>
      <p:pic>
        <p:nvPicPr>
          <p:cNvPr id="8195" name="Picture 3" descr="D:\2019_NEW_AGE\! NAT\Новая папка\Без названия.png"/>
          <p:cNvPicPr>
            <a:picLocks noChangeAspect="1" noChangeArrowheads="1"/>
          </p:cNvPicPr>
          <p:nvPr/>
        </p:nvPicPr>
        <p:blipFill>
          <a:blip r:embed="rId4"/>
          <a:srcRect/>
          <a:stretch>
            <a:fillRect/>
          </a:stretch>
        </p:blipFill>
        <p:spPr bwMode="auto">
          <a:xfrm>
            <a:off x="392113" y="1341438"/>
            <a:ext cx="1393825" cy="1393825"/>
          </a:xfrm>
          <a:prstGeom prst="rect">
            <a:avLst/>
          </a:prstGeom>
          <a:noFill/>
          <a:ln w="9525">
            <a:noFill/>
            <a:miter lim="800000"/>
            <a:headEnd/>
            <a:tailEnd/>
          </a:ln>
        </p:spPr>
      </p:pic>
      <p:pic>
        <p:nvPicPr>
          <p:cNvPr id="8194" name="Picture 2" descr="D:\2019_NEW_AGE\! NAT\Новая папка\Student-512.png"/>
          <p:cNvPicPr>
            <a:picLocks noChangeAspect="1" noChangeArrowheads="1"/>
          </p:cNvPicPr>
          <p:nvPr/>
        </p:nvPicPr>
        <p:blipFill>
          <a:blip r:embed="rId5"/>
          <a:srcRect/>
          <a:stretch>
            <a:fillRect/>
          </a:stretch>
        </p:blipFill>
        <p:spPr bwMode="auto">
          <a:xfrm>
            <a:off x="1063625" y="1585913"/>
            <a:ext cx="1204913" cy="1203325"/>
          </a:xfrm>
          <a:prstGeom prst="rect">
            <a:avLst/>
          </a:prstGeom>
          <a:noFill/>
          <a:ln w="9525">
            <a:noFill/>
            <a:miter lim="800000"/>
            <a:headEnd/>
            <a:tailEnd/>
          </a:ln>
        </p:spPr>
      </p:pic>
      <p:pic>
        <p:nvPicPr>
          <p:cNvPr id="8196" name="Picture 4" descr="D:\2019_NEW_AGE\! NAT\Новая папка\22.png"/>
          <p:cNvPicPr>
            <a:picLocks noChangeAspect="1" noChangeArrowheads="1"/>
          </p:cNvPicPr>
          <p:nvPr/>
        </p:nvPicPr>
        <p:blipFill>
          <a:blip r:embed="rId6"/>
          <a:srcRect/>
          <a:stretch>
            <a:fillRect/>
          </a:stretch>
        </p:blipFill>
        <p:spPr bwMode="auto">
          <a:xfrm>
            <a:off x="6667500" y="5165725"/>
            <a:ext cx="352425" cy="849313"/>
          </a:xfrm>
          <a:prstGeom prst="rect">
            <a:avLst/>
          </a:prstGeom>
          <a:noFill/>
          <a:ln w="9525">
            <a:noFill/>
            <a:miter lim="800000"/>
            <a:headEnd/>
            <a:tailEnd/>
          </a:ln>
        </p:spPr>
      </p:pic>
      <p:pic>
        <p:nvPicPr>
          <p:cNvPr id="13" name="Picture 4" descr="D:\2019_NEW_AGE\! NAT\Новая папка\22.png"/>
          <p:cNvPicPr>
            <a:picLocks noChangeAspect="1" noChangeArrowheads="1"/>
          </p:cNvPicPr>
          <p:nvPr/>
        </p:nvPicPr>
        <p:blipFill>
          <a:blip r:embed="rId6"/>
          <a:srcRect/>
          <a:stretch>
            <a:fillRect/>
          </a:stretch>
        </p:blipFill>
        <p:spPr bwMode="auto">
          <a:xfrm>
            <a:off x="7056438" y="5165725"/>
            <a:ext cx="352425" cy="849313"/>
          </a:xfrm>
          <a:prstGeom prst="rect">
            <a:avLst/>
          </a:prstGeom>
          <a:noFill/>
          <a:ln w="9525">
            <a:noFill/>
            <a:miter lim="800000"/>
            <a:headEnd/>
            <a:tailEnd/>
          </a:ln>
        </p:spPr>
      </p:pic>
      <p:pic>
        <p:nvPicPr>
          <p:cNvPr id="14" name="Picture 4" descr="D:\2019_NEW_AGE\! NAT\Новая папка\22.png"/>
          <p:cNvPicPr>
            <a:picLocks noChangeAspect="1" noChangeArrowheads="1"/>
          </p:cNvPicPr>
          <p:nvPr/>
        </p:nvPicPr>
        <p:blipFill>
          <a:blip r:embed="rId6"/>
          <a:srcRect/>
          <a:stretch>
            <a:fillRect/>
          </a:stretch>
        </p:blipFill>
        <p:spPr bwMode="auto">
          <a:xfrm>
            <a:off x="7424738" y="5157788"/>
            <a:ext cx="352425" cy="849312"/>
          </a:xfrm>
          <a:prstGeom prst="rect">
            <a:avLst/>
          </a:prstGeom>
          <a:noFill/>
          <a:ln w="9525">
            <a:noFill/>
            <a:miter lim="800000"/>
            <a:headEnd/>
            <a:tailEnd/>
          </a:ln>
        </p:spPr>
      </p:pic>
      <p:pic>
        <p:nvPicPr>
          <p:cNvPr id="17" name="Picture 4" descr="D:\2019_NEW_AGE\! NAT\Новая папка\22.png"/>
          <p:cNvPicPr>
            <a:picLocks noChangeAspect="1" noChangeArrowheads="1"/>
          </p:cNvPicPr>
          <p:nvPr/>
        </p:nvPicPr>
        <p:blipFill>
          <a:blip r:embed="rId7"/>
          <a:srcRect/>
          <a:stretch>
            <a:fillRect/>
          </a:stretch>
        </p:blipFill>
        <p:spPr bwMode="auto">
          <a:xfrm>
            <a:off x="7104063" y="4471988"/>
            <a:ext cx="284162" cy="685800"/>
          </a:xfrm>
          <a:prstGeom prst="rect">
            <a:avLst/>
          </a:prstGeom>
          <a:noFill/>
          <a:ln w="9525">
            <a:noFill/>
            <a:miter lim="800000"/>
            <a:headEnd/>
            <a:tailEnd/>
          </a:ln>
        </p:spPr>
      </p:pic>
      <p:pic>
        <p:nvPicPr>
          <p:cNvPr id="18" name="Picture 4" descr="D:\2019_NEW_AGE\! NAT\Новая папка\22.png"/>
          <p:cNvPicPr>
            <a:picLocks noChangeAspect="1" noChangeArrowheads="1"/>
          </p:cNvPicPr>
          <p:nvPr/>
        </p:nvPicPr>
        <p:blipFill>
          <a:blip r:embed="rId7"/>
          <a:srcRect/>
          <a:stretch>
            <a:fillRect/>
          </a:stretch>
        </p:blipFill>
        <p:spPr bwMode="auto">
          <a:xfrm>
            <a:off x="6784975" y="4471988"/>
            <a:ext cx="284163" cy="685800"/>
          </a:xfrm>
          <a:prstGeom prst="rect">
            <a:avLst/>
          </a:prstGeom>
          <a:noFill/>
          <a:ln w="9525">
            <a:noFill/>
            <a:miter lim="800000"/>
            <a:headEnd/>
            <a:tailEnd/>
          </a:ln>
        </p:spPr>
      </p:pic>
      <p:pic>
        <p:nvPicPr>
          <p:cNvPr id="19" name="Picture 4" descr="D:\2019_NEW_AGE\! NAT\Новая папка\22.png"/>
          <p:cNvPicPr>
            <a:picLocks noChangeAspect="1" noChangeArrowheads="1"/>
          </p:cNvPicPr>
          <p:nvPr/>
        </p:nvPicPr>
        <p:blipFill>
          <a:blip r:embed="rId7"/>
          <a:srcRect/>
          <a:stretch>
            <a:fillRect/>
          </a:stretch>
        </p:blipFill>
        <p:spPr bwMode="auto">
          <a:xfrm>
            <a:off x="7377113" y="4464050"/>
            <a:ext cx="284162" cy="685800"/>
          </a:xfrm>
          <a:prstGeom prst="rect">
            <a:avLst/>
          </a:prstGeom>
          <a:noFill/>
          <a:ln w="9525">
            <a:noFill/>
            <a:miter lim="800000"/>
            <a:headEnd/>
            <a:tailEnd/>
          </a:ln>
        </p:spPr>
      </p:pic>
      <p:pic>
        <p:nvPicPr>
          <p:cNvPr id="8197" name="Picture 5" descr="D:\2019_NEW_AGE\! NAT\Новая папка\police-policeman-guard-006-512.png"/>
          <p:cNvPicPr>
            <a:picLocks noChangeAspect="1" noChangeArrowheads="1"/>
          </p:cNvPicPr>
          <p:nvPr/>
        </p:nvPicPr>
        <p:blipFill>
          <a:blip r:embed="rId8"/>
          <a:srcRect/>
          <a:stretch>
            <a:fillRect/>
          </a:stretch>
        </p:blipFill>
        <p:spPr bwMode="auto">
          <a:xfrm>
            <a:off x="1131888" y="4776788"/>
            <a:ext cx="1430337" cy="1206500"/>
          </a:xfrm>
          <a:prstGeom prst="rect">
            <a:avLst/>
          </a:prstGeom>
          <a:noFill/>
          <a:ln w="9525">
            <a:noFill/>
            <a:miter lim="800000"/>
            <a:headEnd/>
            <a:tailEnd/>
          </a:ln>
        </p:spPr>
      </p:pic>
      <p:pic>
        <p:nvPicPr>
          <p:cNvPr id="8198" name="Picture 6" descr="D:\2019_NEW_AGE\! NAT\Новая папка\b788346a41a29fc6f62ef3aa1c1352e9.png"/>
          <p:cNvPicPr>
            <a:picLocks noChangeAspect="1" noChangeArrowheads="1"/>
          </p:cNvPicPr>
          <p:nvPr/>
        </p:nvPicPr>
        <p:blipFill>
          <a:blip r:embed="rId9"/>
          <a:srcRect/>
          <a:stretch>
            <a:fillRect/>
          </a:stretch>
        </p:blipFill>
        <p:spPr bwMode="auto">
          <a:xfrm>
            <a:off x="3708400" y="395288"/>
            <a:ext cx="1422400" cy="1422400"/>
          </a:xfrm>
          <a:prstGeom prst="rect">
            <a:avLst/>
          </a:prstGeom>
          <a:noFill/>
          <a:ln w="9525">
            <a:noFill/>
            <a:miter lim="800000"/>
            <a:headEnd/>
            <a:tailEnd/>
          </a:ln>
        </p:spPr>
      </p:pic>
      <p:pic>
        <p:nvPicPr>
          <p:cNvPr id="8199" name="Picture 7" descr="D:\2019_NEW_AGE\! NAT\Новая папка\557239-200.png"/>
          <p:cNvPicPr>
            <a:picLocks noChangeAspect="1" noChangeArrowheads="1"/>
          </p:cNvPicPr>
          <p:nvPr/>
        </p:nvPicPr>
        <p:blipFill>
          <a:blip r:embed="rId10"/>
          <a:srcRect/>
          <a:stretch>
            <a:fillRect/>
          </a:stretch>
        </p:blipFill>
        <p:spPr bwMode="auto">
          <a:xfrm>
            <a:off x="6602413" y="1476375"/>
            <a:ext cx="1520825" cy="1520825"/>
          </a:xfrm>
          <a:prstGeom prst="rect">
            <a:avLst/>
          </a:prstGeom>
          <a:noFill/>
          <a:ln w="9525">
            <a:noFill/>
            <a:miter lim="800000"/>
            <a:headEnd/>
            <a:tailEnd/>
          </a:ln>
        </p:spPr>
      </p:pic>
      <p:sp>
        <p:nvSpPr>
          <p:cNvPr id="3" name="Прямоугольник 2"/>
          <p:cNvSpPr>
            <a:spLocks noChangeArrowheads="1"/>
          </p:cNvSpPr>
          <p:nvPr/>
        </p:nvSpPr>
        <p:spPr bwMode="auto">
          <a:xfrm>
            <a:off x="392113" y="2919413"/>
            <a:ext cx="2092325" cy="646112"/>
          </a:xfrm>
          <a:prstGeom prst="rect">
            <a:avLst/>
          </a:prstGeom>
          <a:noFill/>
          <a:ln w="9525">
            <a:noFill/>
            <a:miter lim="800000"/>
            <a:headEnd/>
            <a:tailEnd/>
          </a:ln>
        </p:spPr>
        <p:txBody>
          <a:bodyPr>
            <a:spAutoFit/>
          </a:bodyPr>
          <a:lstStyle/>
          <a:p>
            <a:pPr algn="ctr"/>
            <a:r>
              <a:rPr lang="ru-RU" b="1">
                <a:solidFill>
                  <a:srgbClr val="0070C0"/>
                </a:solidFill>
                <a:latin typeface="Calibri" pitchFamily="34" charset="0"/>
              </a:rPr>
              <a:t>ШКІЛЬНІ ОФІЦЕРИ ПОЛІЦІЇ</a:t>
            </a:r>
          </a:p>
        </p:txBody>
      </p:sp>
      <p:sp>
        <p:nvSpPr>
          <p:cNvPr id="6" name="Прямоугольник 5"/>
          <p:cNvSpPr>
            <a:spLocks noChangeArrowheads="1"/>
          </p:cNvSpPr>
          <p:nvPr/>
        </p:nvSpPr>
        <p:spPr bwMode="auto">
          <a:xfrm>
            <a:off x="6491288" y="3103563"/>
            <a:ext cx="1765300" cy="369887"/>
          </a:xfrm>
          <a:prstGeom prst="rect">
            <a:avLst/>
          </a:prstGeom>
          <a:noFill/>
          <a:ln w="9525">
            <a:noFill/>
            <a:miter lim="800000"/>
            <a:headEnd/>
            <a:tailEnd/>
          </a:ln>
        </p:spPr>
        <p:txBody>
          <a:bodyPr wrap="none">
            <a:spAutoFit/>
          </a:bodyPr>
          <a:lstStyle/>
          <a:p>
            <a:r>
              <a:rPr lang="ru-RU" b="1">
                <a:solidFill>
                  <a:srgbClr val="0070C0"/>
                </a:solidFill>
                <a:latin typeface="Calibri" pitchFamily="34" charset="0"/>
              </a:rPr>
              <a:t>БЕЗПЕЧНЕ СЕЛО</a:t>
            </a:r>
          </a:p>
        </p:txBody>
      </p:sp>
      <p:sp>
        <p:nvSpPr>
          <p:cNvPr id="23" name="Прямоугольник 22"/>
          <p:cNvSpPr>
            <a:spLocks noChangeArrowheads="1"/>
          </p:cNvSpPr>
          <p:nvPr/>
        </p:nvSpPr>
        <p:spPr bwMode="auto">
          <a:xfrm>
            <a:off x="3563938" y="1866900"/>
            <a:ext cx="1882775" cy="368300"/>
          </a:xfrm>
          <a:prstGeom prst="rect">
            <a:avLst/>
          </a:prstGeom>
          <a:noFill/>
          <a:ln w="9525">
            <a:noFill/>
            <a:miter lim="800000"/>
            <a:headEnd/>
            <a:tailEnd/>
          </a:ln>
        </p:spPr>
        <p:txBody>
          <a:bodyPr wrap="none">
            <a:spAutoFit/>
          </a:bodyPr>
          <a:lstStyle/>
          <a:p>
            <a:r>
              <a:rPr lang="ru-RU" b="1">
                <a:solidFill>
                  <a:srgbClr val="0070C0"/>
                </a:solidFill>
                <a:latin typeface="Calibri" pitchFamily="34" charset="0"/>
              </a:rPr>
              <a:t>БЕЗПЕЧНЕ М</a:t>
            </a:r>
            <a:r>
              <a:rPr lang="uk-UA" b="1">
                <a:solidFill>
                  <a:srgbClr val="0070C0"/>
                </a:solidFill>
                <a:latin typeface="Calibri" pitchFamily="34" charset="0"/>
              </a:rPr>
              <a:t>ІСТО</a:t>
            </a:r>
            <a:endParaRPr lang="ru-RU" b="1">
              <a:solidFill>
                <a:srgbClr val="0070C0"/>
              </a:solidFill>
              <a:latin typeface="Calibri" pitchFamily="34" charset="0"/>
            </a:endParaRPr>
          </a:p>
        </p:txBody>
      </p:sp>
      <p:sp>
        <p:nvSpPr>
          <p:cNvPr id="7" name="Прямоугольник 6"/>
          <p:cNvSpPr>
            <a:spLocks noChangeArrowheads="1"/>
          </p:cNvSpPr>
          <p:nvPr/>
        </p:nvSpPr>
        <p:spPr bwMode="auto">
          <a:xfrm>
            <a:off x="682625" y="6237288"/>
            <a:ext cx="2017713" cy="369887"/>
          </a:xfrm>
          <a:prstGeom prst="rect">
            <a:avLst/>
          </a:prstGeom>
          <a:noFill/>
          <a:ln w="9525">
            <a:noFill/>
            <a:miter lim="800000"/>
            <a:headEnd/>
            <a:tailEnd/>
          </a:ln>
        </p:spPr>
        <p:txBody>
          <a:bodyPr wrap="none">
            <a:spAutoFit/>
          </a:bodyPr>
          <a:lstStyle/>
          <a:p>
            <a:pPr algn="ctr"/>
            <a:r>
              <a:rPr lang="uk-UA" b="1">
                <a:solidFill>
                  <a:srgbClr val="0070C0"/>
                </a:solidFill>
                <a:latin typeface="Calibri" pitchFamily="34" charset="0"/>
              </a:rPr>
              <a:t>ЖИВА БІБЛІОТЕКА</a:t>
            </a:r>
          </a:p>
        </p:txBody>
      </p:sp>
      <p:sp>
        <p:nvSpPr>
          <p:cNvPr id="11" name="Прямоугольник 10"/>
          <p:cNvSpPr>
            <a:spLocks noChangeArrowheads="1"/>
          </p:cNvSpPr>
          <p:nvPr/>
        </p:nvSpPr>
        <p:spPr bwMode="auto">
          <a:xfrm>
            <a:off x="6253163" y="6156325"/>
            <a:ext cx="1958975" cy="368300"/>
          </a:xfrm>
          <a:prstGeom prst="rect">
            <a:avLst/>
          </a:prstGeom>
          <a:noFill/>
          <a:ln w="9525">
            <a:noFill/>
            <a:miter lim="800000"/>
            <a:headEnd/>
            <a:tailEnd/>
          </a:ln>
        </p:spPr>
        <p:txBody>
          <a:bodyPr wrap="none">
            <a:spAutoFit/>
          </a:bodyPr>
          <a:lstStyle/>
          <a:p>
            <a:pPr algn="ctr"/>
            <a:r>
              <a:rPr lang="uk-UA" b="1">
                <a:solidFill>
                  <a:srgbClr val="0070C0"/>
                </a:solidFill>
                <a:latin typeface="Calibri" pitchFamily="34" charset="0"/>
              </a:rPr>
              <a:t>СУСІДСЬКА ВАРТА</a:t>
            </a:r>
          </a:p>
        </p:txBody>
      </p:sp>
      <p:sp>
        <p:nvSpPr>
          <p:cNvPr id="12" name="Двойная стрелка влево/вправо 11"/>
          <p:cNvSpPr/>
          <p:nvPr/>
        </p:nvSpPr>
        <p:spPr>
          <a:xfrm rot="5400000">
            <a:off x="4084638" y="2479675"/>
            <a:ext cx="792162" cy="369888"/>
          </a:xfrm>
          <a:prstGeom prst="lef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7" name="Двойная стрелка влево/вправо 26"/>
          <p:cNvSpPr/>
          <p:nvPr/>
        </p:nvSpPr>
        <p:spPr>
          <a:xfrm rot="1800246">
            <a:off x="2744788" y="3187700"/>
            <a:ext cx="792162" cy="369888"/>
          </a:xfrm>
          <a:prstGeom prst="lef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8" name="Двойная стрелка влево/вправо 27"/>
          <p:cNvSpPr/>
          <p:nvPr/>
        </p:nvSpPr>
        <p:spPr>
          <a:xfrm rot="19625537">
            <a:off x="5494338" y="3217863"/>
            <a:ext cx="792162" cy="368300"/>
          </a:xfrm>
          <a:prstGeom prst="lef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9" name="Двойная стрелка влево/вправо 28"/>
          <p:cNvSpPr/>
          <p:nvPr/>
        </p:nvSpPr>
        <p:spPr>
          <a:xfrm rot="19199110">
            <a:off x="2889250" y="4964113"/>
            <a:ext cx="792163" cy="369887"/>
          </a:xfrm>
          <a:prstGeom prst="lef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0" name="Двойная стрелка влево/вправо 29"/>
          <p:cNvSpPr/>
          <p:nvPr/>
        </p:nvSpPr>
        <p:spPr>
          <a:xfrm rot="2292660">
            <a:off x="5259388" y="4995863"/>
            <a:ext cx="792162" cy="369887"/>
          </a:xfrm>
          <a:prstGeom prst="lef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randombar(horizontal)">
                                      <p:cBhvr>
                                        <p:cTn id="21" dur="500"/>
                                        <p:tgtEl>
                                          <p:spTgt spid="819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par>
                                <p:cTn id="30" presetID="14" presetClass="entr" presetSubtype="10" fill="hold" nodeType="withEffect">
                                  <p:stCondLst>
                                    <p:cond delay="0"/>
                                  </p:stCondLst>
                                  <p:childTnLst>
                                    <p:set>
                                      <p:cBhvr>
                                        <p:cTn id="31" dur="1" fill="hold">
                                          <p:stCondLst>
                                            <p:cond delay="0"/>
                                          </p:stCondLst>
                                        </p:cTn>
                                        <p:tgtEl>
                                          <p:spTgt spid="8199"/>
                                        </p:tgtEl>
                                        <p:attrNameLst>
                                          <p:attrName>style.visibility</p:attrName>
                                        </p:attrNameLst>
                                      </p:cBhvr>
                                      <p:to>
                                        <p:strVal val="visible"/>
                                      </p:to>
                                    </p:set>
                                    <p:animEffect transition="in" filter="randombar(horizontal)">
                                      <p:cBhvr>
                                        <p:cTn id="32" dur="500"/>
                                        <p:tgtEl>
                                          <p:spTgt spid="819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par>
                                <p:cTn id="41" presetID="14" presetClass="entr" presetSubtype="1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par>
                                <p:cTn id="44" presetID="14" presetClass="entr" presetSubtype="1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par>
                                <p:cTn id="47" presetID="14" presetClass="entr" presetSubtype="1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randombar(horizontal)">
                                      <p:cBhvr>
                                        <p:cTn id="49" dur="500"/>
                                        <p:tgtEl>
                                          <p:spTgt spid="13"/>
                                        </p:tgtEl>
                                      </p:cBhvr>
                                    </p:animEffect>
                                  </p:childTnLst>
                                </p:cTn>
                              </p:par>
                              <p:par>
                                <p:cTn id="50" presetID="14" presetClass="entr" presetSubtype="1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par>
                                <p:cTn id="53" presetID="14" presetClass="entr" presetSubtype="10" fill="hold" nodeType="withEffect">
                                  <p:stCondLst>
                                    <p:cond delay="0"/>
                                  </p:stCondLst>
                                  <p:childTnLst>
                                    <p:set>
                                      <p:cBhvr>
                                        <p:cTn id="54" dur="1" fill="hold">
                                          <p:stCondLst>
                                            <p:cond delay="0"/>
                                          </p:stCondLst>
                                        </p:cTn>
                                        <p:tgtEl>
                                          <p:spTgt spid="8196"/>
                                        </p:tgtEl>
                                        <p:attrNameLst>
                                          <p:attrName>style.visibility</p:attrName>
                                        </p:attrNameLst>
                                      </p:cBhvr>
                                      <p:to>
                                        <p:strVal val="visible"/>
                                      </p:to>
                                    </p:set>
                                    <p:animEffect transition="in" filter="randombar(horizontal)">
                                      <p:cBhvr>
                                        <p:cTn id="55" dur="500"/>
                                        <p:tgtEl>
                                          <p:spTgt spid="8196"/>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randombar(horizont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randombar(horizontal)">
                                      <p:cBhvr>
                                        <p:cTn id="63" dur="500"/>
                                        <p:tgtEl>
                                          <p:spTgt spid="29"/>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randombar(horizontal)">
                                      <p:cBhvr>
                                        <p:cTn id="66" dur="500"/>
                                        <p:tgtEl>
                                          <p:spTgt spid="7"/>
                                        </p:tgtEl>
                                      </p:cBhvr>
                                    </p:animEffect>
                                  </p:childTnLst>
                                </p:cTn>
                              </p:par>
                              <p:par>
                                <p:cTn id="67" presetID="14" presetClass="entr" presetSubtype="10" fill="hold" nodeType="withEffect">
                                  <p:stCondLst>
                                    <p:cond delay="0"/>
                                  </p:stCondLst>
                                  <p:childTnLst>
                                    <p:set>
                                      <p:cBhvr>
                                        <p:cTn id="68" dur="1" fill="hold">
                                          <p:stCondLst>
                                            <p:cond delay="0"/>
                                          </p:stCondLst>
                                        </p:cTn>
                                        <p:tgtEl>
                                          <p:spTgt spid="8197"/>
                                        </p:tgtEl>
                                        <p:attrNameLst>
                                          <p:attrName>style.visibility</p:attrName>
                                        </p:attrNameLst>
                                      </p:cBhvr>
                                      <p:to>
                                        <p:strVal val="visible"/>
                                      </p:to>
                                    </p:set>
                                    <p:animEffect transition="in" filter="randombar(horizontal)">
                                      <p:cBhvr>
                                        <p:cTn id="69" dur="500"/>
                                        <p:tgtEl>
                                          <p:spTgt spid="8197"/>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randombar(horizontal)">
                                      <p:cBhvr>
                                        <p:cTn id="74" dur="500"/>
                                        <p:tgtEl>
                                          <p:spTgt spid="27"/>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randombar(horizontal)">
                                      <p:cBhvr>
                                        <p:cTn id="77" dur="500"/>
                                        <p:tgtEl>
                                          <p:spTgt spid="3"/>
                                        </p:tgtEl>
                                      </p:cBhvr>
                                    </p:animEffect>
                                  </p:childTnLst>
                                </p:cTn>
                              </p:par>
                              <p:par>
                                <p:cTn id="78" presetID="14" presetClass="entr" presetSubtype="10" fill="hold" nodeType="withEffect">
                                  <p:stCondLst>
                                    <p:cond delay="0"/>
                                  </p:stCondLst>
                                  <p:childTnLst>
                                    <p:set>
                                      <p:cBhvr>
                                        <p:cTn id="79" dur="1" fill="hold">
                                          <p:stCondLst>
                                            <p:cond delay="0"/>
                                          </p:stCondLst>
                                        </p:cTn>
                                        <p:tgtEl>
                                          <p:spTgt spid="8194"/>
                                        </p:tgtEl>
                                        <p:attrNameLst>
                                          <p:attrName>style.visibility</p:attrName>
                                        </p:attrNameLst>
                                      </p:cBhvr>
                                      <p:to>
                                        <p:strVal val="visible"/>
                                      </p:to>
                                    </p:set>
                                    <p:animEffect transition="in" filter="randombar(horizontal)">
                                      <p:cBhvr>
                                        <p:cTn id="80" dur="500"/>
                                        <p:tgtEl>
                                          <p:spTgt spid="8194"/>
                                        </p:tgtEl>
                                      </p:cBhvr>
                                    </p:animEffect>
                                  </p:childTnLst>
                                </p:cTn>
                              </p:par>
                              <p:par>
                                <p:cTn id="81" presetID="14" presetClass="entr" presetSubtype="10" fill="hold" nodeType="withEffect">
                                  <p:stCondLst>
                                    <p:cond delay="0"/>
                                  </p:stCondLst>
                                  <p:childTnLst>
                                    <p:set>
                                      <p:cBhvr>
                                        <p:cTn id="82" dur="1" fill="hold">
                                          <p:stCondLst>
                                            <p:cond delay="0"/>
                                          </p:stCondLst>
                                        </p:cTn>
                                        <p:tgtEl>
                                          <p:spTgt spid="8195"/>
                                        </p:tgtEl>
                                        <p:attrNameLst>
                                          <p:attrName>style.visibility</p:attrName>
                                        </p:attrNameLst>
                                      </p:cBhvr>
                                      <p:to>
                                        <p:strVal val="visible"/>
                                      </p:to>
                                    </p:set>
                                    <p:animEffect transition="in" filter="randombar(horizontal)">
                                      <p:cBhvr>
                                        <p:cTn id="83"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6" grpId="0"/>
      <p:bldP spid="23" grpId="0"/>
      <p:bldP spid="7" grpId="0"/>
      <p:bldP spid="11" grpId="0"/>
      <p:bldP spid="12" grpId="0" animBg="1"/>
      <p:bldP spid="27" grpId="0" animBg="1"/>
      <p:bldP spid="28" grpId="0" animBg="1"/>
      <p:bldP spid="29" grpId="0" animBg="1"/>
      <p:bldP spid="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Прямоугольник 3"/>
          <p:cNvSpPr>
            <a:spLocks noChangeArrowheads="1"/>
          </p:cNvSpPr>
          <p:nvPr/>
        </p:nvSpPr>
        <p:spPr bwMode="auto">
          <a:xfrm>
            <a:off x="323850" y="333375"/>
            <a:ext cx="8351838" cy="522288"/>
          </a:xfrm>
          <a:prstGeom prst="rect">
            <a:avLst/>
          </a:prstGeom>
          <a:noFill/>
          <a:ln w="9525">
            <a:noFill/>
            <a:miter lim="800000"/>
            <a:headEnd/>
            <a:tailEnd/>
          </a:ln>
        </p:spPr>
        <p:txBody>
          <a:bodyPr>
            <a:spAutoFit/>
          </a:bodyPr>
          <a:lstStyle/>
          <a:p>
            <a:r>
              <a:rPr lang="uk-UA" sz="2800" b="1" dirty="0">
                <a:latin typeface="Calibri" pitchFamily="34" charset="0"/>
              </a:rPr>
              <a:t>Проект Безпечне місто. </a:t>
            </a:r>
            <a:endParaRPr lang="ru-RU" sz="2800" dirty="0">
              <a:latin typeface="Calibri" pitchFamily="34" charset="0"/>
            </a:endParaRPr>
          </a:p>
        </p:txBody>
      </p:sp>
      <p:sp>
        <p:nvSpPr>
          <p:cNvPr id="5" name="Прямоугольник 4"/>
          <p:cNvSpPr>
            <a:spLocks noChangeArrowheads="1"/>
          </p:cNvSpPr>
          <p:nvPr/>
        </p:nvSpPr>
        <p:spPr bwMode="auto">
          <a:xfrm>
            <a:off x="3348038" y="2492375"/>
            <a:ext cx="5526087" cy="1939925"/>
          </a:xfrm>
          <a:prstGeom prst="rect">
            <a:avLst/>
          </a:prstGeom>
          <a:noFill/>
          <a:ln w="9525">
            <a:noFill/>
            <a:miter lim="800000"/>
            <a:headEnd/>
            <a:tailEnd/>
          </a:ln>
        </p:spPr>
        <p:txBody>
          <a:bodyPr>
            <a:spAutoFit/>
          </a:bodyPr>
          <a:lstStyle/>
          <a:p>
            <a:pPr algn="just"/>
            <a:r>
              <a:rPr lang="uk-UA" sz="1200" dirty="0">
                <a:latin typeface="Calibri" pitchFamily="34" charset="0"/>
              </a:rPr>
              <a:t>Камери Безпечного міста можуть тривалий час працювати без електрики, у нічний час та будь-які погодні умови. Що ж до Києва, то 5823 камер працює у Києві в рамках загальноміської системи відеоспостереження. Проект «Безпечне місто» створений задля посилення безпеки киян, контролю роботи комунальних служб, а також для управління трафіком у місті. Вже зараз функціонує система розпізнавання </a:t>
            </a:r>
            <a:r>
              <a:rPr lang="uk-UA" sz="1200" dirty="0" err="1">
                <a:latin typeface="Calibri" pitchFamily="34" charset="0"/>
              </a:rPr>
              <a:t>обличч</a:t>
            </a:r>
            <a:r>
              <a:rPr lang="uk-UA" sz="1200" dirty="0">
                <a:latin typeface="Calibri" pitchFamily="34" charset="0"/>
              </a:rPr>
              <a:t> та номерів автомобілів. Також працюють три ситуаційні центри та налагоджена взаємодія з оперативними частинами МВС та СБУ. Надалі до системи підключать пожежну, рятувальну, медичну, дорожню й інші комунальні та державні служби.</a:t>
            </a:r>
            <a:endParaRPr lang="ru-RU" sz="1200" dirty="0">
              <a:latin typeface="Calibri" pitchFamily="34" charset="0"/>
            </a:endParaRPr>
          </a:p>
          <a:p>
            <a:pPr algn="just"/>
            <a:endParaRPr lang="ru-RU" sz="1200" dirty="0">
              <a:latin typeface="Calibri" pitchFamily="34" charset="0"/>
            </a:endParaRPr>
          </a:p>
        </p:txBody>
      </p:sp>
      <p:sp>
        <p:nvSpPr>
          <p:cNvPr id="8" name="Прямоугольник 7"/>
          <p:cNvSpPr>
            <a:spLocks noChangeArrowheads="1"/>
          </p:cNvSpPr>
          <p:nvPr/>
        </p:nvSpPr>
        <p:spPr bwMode="auto">
          <a:xfrm>
            <a:off x="3348038" y="1076325"/>
            <a:ext cx="5472112" cy="1200150"/>
          </a:xfrm>
          <a:prstGeom prst="rect">
            <a:avLst/>
          </a:prstGeom>
          <a:noFill/>
          <a:ln w="9525">
            <a:noFill/>
            <a:miter lim="800000"/>
            <a:headEnd/>
            <a:tailEnd/>
          </a:ln>
        </p:spPr>
        <p:txBody>
          <a:bodyPr>
            <a:spAutoFit/>
          </a:bodyPr>
          <a:lstStyle/>
          <a:p>
            <a:pPr algn="just"/>
            <a:r>
              <a:rPr lang="uk-UA" b="1">
                <a:latin typeface="Calibri" pitchFamily="34" charset="0"/>
              </a:rPr>
              <a:t>Основа її діяльності   застосування сучасної інформаційно-комп’ютерної системи, яка надає можливість цілодобового моніторингу оперативної обстановки.</a:t>
            </a:r>
            <a:endParaRPr lang="ru-RU" b="1">
              <a:latin typeface="Calibri" pitchFamily="34" charset="0"/>
            </a:endParaRPr>
          </a:p>
        </p:txBody>
      </p:sp>
      <p:pic>
        <p:nvPicPr>
          <p:cNvPr id="9" name="Рисунок 8"/>
          <p:cNvPicPr>
            <a:picLocks noChangeAspect="1" noChangeArrowheads="1"/>
          </p:cNvPicPr>
          <p:nvPr/>
        </p:nvPicPr>
        <p:blipFill>
          <a:blip r:embed="rId2"/>
          <a:srcRect/>
          <a:stretch>
            <a:fillRect/>
          </a:stretch>
        </p:blipFill>
        <p:spPr bwMode="auto">
          <a:xfrm>
            <a:off x="395288" y="996950"/>
            <a:ext cx="2787650" cy="1855788"/>
          </a:xfrm>
          <a:prstGeom prst="rect">
            <a:avLst/>
          </a:prstGeom>
          <a:noFill/>
          <a:ln w="9525">
            <a:noFill/>
            <a:miter lim="800000"/>
            <a:headEnd/>
            <a:tailEnd/>
          </a:ln>
        </p:spPr>
      </p:pic>
      <p:pic>
        <p:nvPicPr>
          <p:cNvPr id="10" name="Рисунок 9"/>
          <p:cNvPicPr>
            <a:picLocks noChangeAspect="1" noChangeArrowheads="1"/>
          </p:cNvPicPr>
          <p:nvPr/>
        </p:nvPicPr>
        <p:blipFill>
          <a:blip r:embed="rId3"/>
          <a:srcRect/>
          <a:stretch>
            <a:fillRect/>
          </a:stretch>
        </p:blipFill>
        <p:spPr bwMode="auto">
          <a:xfrm>
            <a:off x="395288" y="2852738"/>
            <a:ext cx="2787650" cy="1728787"/>
          </a:xfrm>
          <a:prstGeom prst="rect">
            <a:avLst/>
          </a:prstGeom>
          <a:noFill/>
          <a:ln w="9525">
            <a:noFill/>
            <a:miter lim="800000"/>
            <a:headEnd/>
            <a:tailEnd/>
          </a:ln>
        </p:spPr>
      </p:pic>
      <p:pic>
        <p:nvPicPr>
          <p:cNvPr id="11" name="Рисунок 10"/>
          <p:cNvPicPr>
            <a:picLocks noChangeAspect="1" noChangeArrowheads="1"/>
          </p:cNvPicPr>
          <p:nvPr/>
        </p:nvPicPr>
        <p:blipFill>
          <a:blip r:embed="rId4"/>
          <a:srcRect/>
          <a:stretch>
            <a:fillRect/>
          </a:stretch>
        </p:blipFill>
        <p:spPr bwMode="auto">
          <a:xfrm>
            <a:off x="395288" y="4581525"/>
            <a:ext cx="2787650" cy="2009775"/>
          </a:xfrm>
          <a:prstGeom prst="rect">
            <a:avLst/>
          </a:prstGeom>
          <a:noFill/>
          <a:ln w="9525">
            <a:noFill/>
            <a:miter lim="800000"/>
            <a:headEnd/>
            <a:tailEnd/>
          </a:ln>
        </p:spPr>
      </p:pic>
      <p:pic>
        <p:nvPicPr>
          <p:cNvPr id="15" name="Рисунок 14"/>
          <p:cNvPicPr>
            <a:picLocks noChangeAspect="1" noChangeArrowheads="1"/>
          </p:cNvPicPr>
          <p:nvPr/>
        </p:nvPicPr>
        <p:blipFill>
          <a:blip r:embed="rId5"/>
          <a:srcRect/>
          <a:stretch>
            <a:fillRect/>
          </a:stretch>
        </p:blipFill>
        <p:spPr bwMode="auto">
          <a:xfrm>
            <a:off x="3182938" y="4581525"/>
            <a:ext cx="3011487" cy="2009775"/>
          </a:xfrm>
          <a:prstGeom prst="rect">
            <a:avLst/>
          </a:prstGeom>
          <a:noFill/>
          <a:ln w="9525">
            <a:noFill/>
            <a:miter lim="800000"/>
            <a:headEnd/>
            <a:tailEnd/>
          </a:ln>
        </p:spPr>
      </p:pic>
      <p:pic>
        <p:nvPicPr>
          <p:cNvPr id="16" name="Рисунок 15"/>
          <p:cNvPicPr>
            <a:picLocks noChangeAspect="1" noChangeArrowheads="1"/>
          </p:cNvPicPr>
          <p:nvPr/>
        </p:nvPicPr>
        <p:blipFill>
          <a:blip r:embed="rId6"/>
          <a:srcRect/>
          <a:stretch>
            <a:fillRect/>
          </a:stretch>
        </p:blipFill>
        <p:spPr bwMode="auto">
          <a:xfrm>
            <a:off x="6194425" y="4581525"/>
            <a:ext cx="2679700" cy="2009775"/>
          </a:xfrm>
          <a:prstGeom prst="rect">
            <a:avLst/>
          </a:prstGeom>
          <a:noFill/>
          <a:ln w="9525">
            <a:noFill/>
            <a:miter lim="800000"/>
            <a:headEnd/>
            <a:tailEnd/>
          </a:ln>
        </p:spPr>
      </p:pic>
      <p:pic>
        <p:nvPicPr>
          <p:cNvPr id="47113" name="Picture 2" descr="D:\2019_NEW_AGE\! NAT\Title.png"/>
          <p:cNvPicPr>
            <a:picLocks noChangeAspect="1" noChangeArrowheads="1"/>
          </p:cNvPicPr>
          <p:nvPr/>
        </p:nvPicPr>
        <p:blipFill>
          <a:blip r:embed="rId7"/>
          <a:srcRect/>
          <a:stretch>
            <a:fillRect/>
          </a:stretch>
        </p:blipFill>
        <p:spPr bwMode="auto">
          <a:xfrm>
            <a:off x="5583238" y="0"/>
            <a:ext cx="3560762" cy="765175"/>
          </a:xfrm>
          <a:prstGeom prst="rect">
            <a:avLst/>
          </a:prstGeom>
          <a:noFill/>
          <a:ln w="9525">
            <a:noFill/>
            <a:miter lim="800000"/>
            <a:headEnd/>
            <a:tailEnd/>
          </a:ln>
        </p:spPr>
      </p:pic>
    </p:spTree>
    <p:extLst>
      <p:ext uri="{BB962C8B-B14F-4D97-AF65-F5344CB8AC3E}">
        <p14:creationId xmlns:p14="http://schemas.microsoft.com/office/powerpoint/2010/main" val="23994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1206500"/>
            <a:ext cx="9144000" cy="106997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4578" name="Прямоугольник 3"/>
          <p:cNvSpPr>
            <a:spLocks noChangeArrowheads="1"/>
          </p:cNvSpPr>
          <p:nvPr/>
        </p:nvSpPr>
        <p:spPr bwMode="auto">
          <a:xfrm>
            <a:off x="323850" y="333375"/>
            <a:ext cx="4535488" cy="522288"/>
          </a:xfrm>
          <a:prstGeom prst="rect">
            <a:avLst/>
          </a:prstGeom>
          <a:noFill/>
          <a:ln w="9525">
            <a:noFill/>
            <a:miter lim="800000"/>
            <a:headEnd/>
            <a:tailEnd/>
          </a:ln>
        </p:spPr>
        <p:txBody>
          <a:bodyPr>
            <a:spAutoFit/>
          </a:bodyPr>
          <a:lstStyle/>
          <a:p>
            <a:r>
              <a:rPr lang="uk-UA" sz="2800" b="1" dirty="0">
                <a:latin typeface="Calibri" pitchFamily="34" charset="0"/>
              </a:rPr>
              <a:t>Шкільний офіцер поліції. </a:t>
            </a:r>
            <a:endParaRPr lang="ru-RU" sz="2800" dirty="0">
              <a:latin typeface="Calibri" pitchFamily="34" charset="0"/>
            </a:endParaRPr>
          </a:p>
        </p:txBody>
      </p:sp>
      <p:sp>
        <p:nvSpPr>
          <p:cNvPr id="5" name="Прямоугольник 4"/>
          <p:cNvSpPr>
            <a:spLocks noChangeArrowheads="1"/>
          </p:cNvSpPr>
          <p:nvPr/>
        </p:nvSpPr>
        <p:spPr bwMode="auto">
          <a:xfrm>
            <a:off x="449263" y="1220788"/>
            <a:ext cx="8353425" cy="692150"/>
          </a:xfrm>
          <a:prstGeom prst="rect">
            <a:avLst/>
          </a:prstGeom>
          <a:noFill/>
          <a:ln w="9525">
            <a:noFill/>
            <a:miter lim="800000"/>
            <a:headEnd/>
            <a:tailEnd/>
          </a:ln>
        </p:spPr>
        <p:txBody>
          <a:bodyPr>
            <a:spAutoFit/>
          </a:bodyPr>
          <a:lstStyle/>
          <a:p>
            <a:pPr algn="just"/>
            <a:r>
              <a:rPr lang="uk-UA" sz="3900" b="1" dirty="0">
                <a:solidFill>
                  <a:schemeClr val="bg1"/>
                </a:solidFill>
                <a:latin typeface="Calibri" pitchFamily="34" charset="0"/>
              </a:rPr>
              <a:t>«Будь помітним! Безпека понад усе» </a:t>
            </a:r>
            <a:endParaRPr lang="en-US" sz="3900" b="1" dirty="0">
              <a:solidFill>
                <a:schemeClr val="bg1"/>
              </a:solidFill>
              <a:latin typeface="Calibri" pitchFamily="34" charset="0"/>
            </a:endParaRPr>
          </a:p>
        </p:txBody>
      </p:sp>
      <p:sp>
        <p:nvSpPr>
          <p:cNvPr id="6" name="Прямоугольник 5"/>
          <p:cNvSpPr>
            <a:spLocks noChangeArrowheads="1"/>
          </p:cNvSpPr>
          <p:nvPr/>
        </p:nvSpPr>
        <p:spPr bwMode="auto">
          <a:xfrm>
            <a:off x="611188" y="2276475"/>
            <a:ext cx="7921625" cy="1384995"/>
          </a:xfrm>
          <a:prstGeom prst="rect">
            <a:avLst/>
          </a:prstGeom>
          <a:noFill/>
          <a:ln w="9525">
            <a:noFill/>
            <a:miter lim="800000"/>
            <a:headEnd/>
            <a:tailEnd/>
          </a:ln>
        </p:spPr>
        <p:txBody>
          <a:bodyPr>
            <a:spAutoFit/>
          </a:bodyPr>
          <a:lstStyle/>
          <a:p>
            <a:pPr algn="just"/>
            <a:r>
              <a:rPr lang="uk-UA" sz="1400" dirty="0">
                <a:latin typeface="Calibri" pitchFamily="34" charset="0"/>
              </a:rPr>
              <a:t>Акція охоплює понад 400 шкіл у десяти регіонах України. Окрім уроків з безпеки дорожнього руху школярі отримують від патрульних поліцейських книжки та світловідбивачі. Такі подарунки допоможуть учням стати більш обізнаними щодо ризиків на дорозі, а також більш помітними для водіїв. Проект буде поширений на всю територію нашої держави. Перший заступник начальника Департаменту патрульної поліції Олексій </a:t>
            </a:r>
            <a:r>
              <a:rPr lang="uk-UA" sz="1400" dirty="0" err="1">
                <a:latin typeface="Calibri" pitchFamily="34" charset="0"/>
              </a:rPr>
              <a:t>Білошицький</a:t>
            </a:r>
            <a:r>
              <a:rPr lang="uk-UA" sz="1400" dirty="0">
                <a:latin typeface="Calibri" pitchFamily="34" charset="0"/>
              </a:rPr>
              <a:t> повідомив, що минулого року в ДТП постраждали 4656 дитини, 164 з яких мали летальні наслідки (дані станом на лютий 2020 року).</a:t>
            </a:r>
            <a:endParaRPr lang="ru-RU" sz="1400" dirty="0">
              <a:latin typeface="Calibri" pitchFamily="34" charset="0"/>
            </a:endParaRPr>
          </a:p>
        </p:txBody>
      </p:sp>
      <p:pic>
        <p:nvPicPr>
          <p:cNvPr id="11" name="Рисунок 10"/>
          <p:cNvPicPr>
            <a:picLocks noChangeAspect="1" noChangeArrowheads="1"/>
          </p:cNvPicPr>
          <p:nvPr/>
        </p:nvPicPr>
        <p:blipFill>
          <a:blip r:embed="rId2"/>
          <a:srcRect/>
          <a:stretch>
            <a:fillRect/>
          </a:stretch>
        </p:blipFill>
        <p:spPr bwMode="auto">
          <a:xfrm>
            <a:off x="-14288" y="3863975"/>
            <a:ext cx="4638676" cy="2994025"/>
          </a:xfrm>
          <a:prstGeom prst="rect">
            <a:avLst/>
          </a:prstGeom>
          <a:noFill/>
          <a:ln w="9525">
            <a:noFill/>
            <a:miter lim="800000"/>
            <a:headEnd/>
            <a:tailEnd/>
          </a:ln>
        </p:spPr>
      </p:pic>
      <p:pic>
        <p:nvPicPr>
          <p:cNvPr id="12" name="Рисунок 11"/>
          <p:cNvPicPr>
            <a:picLocks noChangeAspect="1" noChangeArrowheads="1"/>
          </p:cNvPicPr>
          <p:nvPr/>
        </p:nvPicPr>
        <p:blipFill>
          <a:blip r:embed="rId3"/>
          <a:srcRect/>
          <a:stretch>
            <a:fillRect/>
          </a:stretch>
        </p:blipFill>
        <p:spPr bwMode="auto">
          <a:xfrm>
            <a:off x="4624388" y="3876675"/>
            <a:ext cx="4556125" cy="2979738"/>
          </a:xfrm>
          <a:prstGeom prst="rect">
            <a:avLst/>
          </a:prstGeom>
          <a:noFill/>
          <a:ln w="9525">
            <a:noFill/>
            <a:miter lim="800000"/>
            <a:headEnd/>
            <a:tailEnd/>
          </a:ln>
        </p:spPr>
      </p:pic>
      <p:sp>
        <p:nvSpPr>
          <p:cNvPr id="24583" name="Прямоугольник 6"/>
          <p:cNvSpPr>
            <a:spLocks noChangeArrowheads="1"/>
          </p:cNvSpPr>
          <p:nvPr/>
        </p:nvSpPr>
        <p:spPr bwMode="auto">
          <a:xfrm>
            <a:off x="469900" y="836613"/>
            <a:ext cx="1673225" cy="369887"/>
          </a:xfrm>
          <a:prstGeom prst="rect">
            <a:avLst/>
          </a:prstGeom>
          <a:noFill/>
          <a:ln w="9525">
            <a:noFill/>
            <a:miter lim="800000"/>
            <a:headEnd/>
            <a:tailEnd/>
          </a:ln>
        </p:spPr>
        <p:txBody>
          <a:bodyPr wrap="none">
            <a:spAutoFit/>
          </a:bodyPr>
          <a:lstStyle/>
          <a:p>
            <a:r>
              <a:rPr lang="uk-UA" b="1">
                <a:latin typeface="Calibri" pitchFamily="34" charset="0"/>
              </a:rPr>
              <a:t>Мета проекту</a:t>
            </a:r>
            <a:r>
              <a:rPr lang="ru-RU" b="1">
                <a:latin typeface="Calibri" pitchFamily="34" charset="0"/>
              </a:rPr>
              <a:t>:</a:t>
            </a:r>
            <a:r>
              <a:rPr lang="uk-UA" b="1">
                <a:latin typeface="Calibri" pitchFamily="34" charset="0"/>
              </a:rPr>
              <a:t> </a:t>
            </a:r>
            <a:endParaRPr lang="ru-RU">
              <a:latin typeface="Calibri" pitchFamily="34" charset="0"/>
            </a:endParaRPr>
          </a:p>
        </p:txBody>
      </p:sp>
      <p:sp>
        <p:nvSpPr>
          <p:cNvPr id="13" name="Прямоугольник 12"/>
          <p:cNvSpPr>
            <a:spLocks noChangeArrowheads="1"/>
          </p:cNvSpPr>
          <p:nvPr/>
        </p:nvSpPr>
        <p:spPr bwMode="auto">
          <a:xfrm>
            <a:off x="590550" y="1757363"/>
            <a:ext cx="8518525" cy="414337"/>
          </a:xfrm>
          <a:prstGeom prst="rect">
            <a:avLst/>
          </a:prstGeom>
          <a:noFill/>
          <a:ln w="9525">
            <a:noFill/>
            <a:miter lim="800000"/>
            <a:headEnd/>
            <a:tailEnd/>
          </a:ln>
        </p:spPr>
        <p:txBody>
          <a:bodyPr>
            <a:spAutoFit/>
          </a:bodyPr>
          <a:lstStyle/>
          <a:p>
            <a:pPr algn="just"/>
            <a:r>
              <a:rPr lang="uk-UA" sz="2000" b="1">
                <a:solidFill>
                  <a:srgbClr val="FFFF00"/>
                </a:solidFill>
                <a:latin typeface="Calibri" pitchFamily="34" charset="0"/>
              </a:rPr>
              <a:t>- мінімізувати кількість дорожньо-транспортних </a:t>
            </a:r>
            <a:r>
              <a:rPr lang="uk-UA" sz="2000" b="1" i="1">
                <a:solidFill>
                  <a:srgbClr val="FFFF00"/>
                </a:solidFill>
                <a:latin typeface="Calibri" pitchFamily="34" charset="0"/>
              </a:rPr>
              <a:t>подій</a:t>
            </a:r>
            <a:r>
              <a:rPr lang="uk-UA" sz="2000" b="1">
                <a:solidFill>
                  <a:srgbClr val="FFFF00"/>
                </a:solidFill>
                <a:latin typeface="Calibri" pitchFamily="34" charset="0"/>
              </a:rPr>
              <a:t> за участю дітей. </a:t>
            </a:r>
            <a:endParaRPr lang="ru-RU" sz="2000" b="1">
              <a:solidFill>
                <a:srgbClr val="FFFF00"/>
              </a:solidFill>
              <a:latin typeface="Calibri" pitchFamily="34" charset="0"/>
            </a:endParaRPr>
          </a:p>
        </p:txBody>
      </p:sp>
      <p:pic>
        <p:nvPicPr>
          <p:cNvPr id="24585" name="Picture 2" descr="D:\2019_NEW_AGE\! NAT\Title.png"/>
          <p:cNvPicPr>
            <a:picLocks noChangeAspect="1" noChangeArrowheads="1"/>
          </p:cNvPicPr>
          <p:nvPr/>
        </p:nvPicPr>
        <p:blipFill>
          <a:blip r:embed="rId4"/>
          <a:srcRect/>
          <a:stretch>
            <a:fillRect/>
          </a:stretch>
        </p:blipFill>
        <p:spPr bwMode="auto">
          <a:xfrm>
            <a:off x="5583238" y="0"/>
            <a:ext cx="3560762" cy="765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Прямоугольник 3"/>
          <p:cNvSpPr>
            <a:spLocks noChangeArrowheads="1"/>
          </p:cNvSpPr>
          <p:nvPr/>
        </p:nvSpPr>
        <p:spPr bwMode="auto">
          <a:xfrm>
            <a:off x="323850" y="333375"/>
            <a:ext cx="4535488" cy="522288"/>
          </a:xfrm>
          <a:prstGeom prst="rect">
            <a:avLst/>
          </a:prstGeom>
          <a:noFill/>
          <a:ln w="9525">
            <a:noFill/>
            <a:miter lim="800000"/>
            <a:headEnd/>
            <a:tailEnd/>
          </a:ln>
        </p:spPr>
        <p:txBody>
          <a:bodyPr>
            <a:spAutoFit/>
          </a:bodyPr>
          <a:lstStyle/>
          <a:p>
            <a:r>
              <a:rPr lang="uk-UA" sz="2800" b="1" dirty="0">
                <a:latin typeface="Calibri" pitchFamily="34" charset="0"/>
              </a:rPr>
              <a:t>Сусідська варта. </a:t>
            </a:r>
            <a:endParaRPr lang="ru-RU" sz="2800" dirty="0">
              <a:latin typeface="Calibri" pitchFamily="34" charset="0"/>
            </a:endParaRPr>
          </a:p>
        </p:txBody>
      </p:sp>
      <p:sp>
        <p:nvSpPr>
          <p:cNvPr id="6" name="Прямоугольник 5"/>
          <p:cNvSpPr>
            <a:spLocks noChangeArrowheads="1"/>
          </p:cNvSpPr>
          <p:nvPr/>
        </p:nvSpPr>
        <p:spPr bwMode="auto">
          <a:xfrm>
            <a:off x="4643438" y="2276475"/>
            <a:ext cx="3600450" cy="3540125"/>
          </a:xfrm>
          <a:prstGeom prst="rect">
            <a:avLst/>
          </a:prstGeom>
          <a:noFill/>
          <a:ln w="9525">
            <a:noFill/>
            <a:miter lim="800000"/>
            <a:headEnd/>
            <a:tailEnd/>
          </a:ln>
        </p:spPr>
        <p:txBody>
          <a:bodyPr>
            <a:spAutoFit/>
          </a:bodyPr>
          <a:lstStyle/>
          <a:p>
            <a:pPr algn="just"/>
            <a:r>
              <a:rPr lang="uk-UA" sz="1400">
                <a:latin typeface="Calibri" pitchFamily="34" charset="0"/>
              </a:rPr>
              <a:t>Це комунікація, яка полягає в тому, що члени громад та об’єднань співвласників багатоквартирних будинків тісно взаємодіють з поліцейськими: повідомляють правоохоронцям про підозрілі ситуації, вчинені правопорушення, ведуть діалог щодо превенції порушень закону. «Сусідська варта» вже більше 30 років працює у Канаді, Сполучених Штатах, а також в Молдові, Естонії та інших країнах. На даний час він діє в містах: Вінниці, та в Голосіївському районі міста Києва. Цей проект спрямований на покращення поінформованості мешканців щодо заходів домашньої безпеки та важливості хороших відносин із сусідами. </a:t>
            </a:r>
            <a:endParaRPr lang="ru-RU" sz="1400">
              <a:latin typeface="Calibri" pitchFamily="34" charset="0"/>
            </a:endParaRPr>
          </a:p>
        </p:txBody>
      </p:sp>
      <p:sp>
        <p:nvSpPr>
          <p:cNvPr id="7" name="Прямоугольник 6"/>
          <p:cNvSpPr>
            <a:spLocks noChangeArrowheads="1"/>
          </p:cNvSpPr>
          <p:nvPr/>
        </p:nvSpPr>
        <p:spPr bwMode="auto">
          <a:xfrm>
            <a:off x="323850" y="981075"/>
            <a:ext cx="8067675" cy="922338"/>
          </a:xfrm>
          <a:prstGeom prst="rect">
            <a:avLst/>
          </a:prstGeom>
          <a:noFill/>
          <a:ln w="9525">
            <a:noFill/>
            <a:miter lim="800000"/>
            <a:headEnd/>
            <a:tailEnd/>
          </a:ln>
        </p:spPr>
        <p:txBody>
          <a:bodyPr>
            <a:spAutoFit/>
          </a:bodyPr>
          <a:lstStyle/>
          <a:p>
            <a:pPr algn="just"/>
            <a:r>
              <a:rPr lang="uk-UA" b="1">
                <a:latin typeface="Calibri" pitchFamily="34" charset="0"/>
              </a:rPr>
              <a:t>Сусідська варта» – унікальний проект. Це складова моделі Сommunity Policing, яка покликана встановити взаємодію мешканців будинків із поліцією, яка вперше реалізується в Україні.</a:t>
            </a:r>
            <a:endParaRPr lang="ru-RU" b="1">
              <a:latin typeface="Calibri" pitchFamily="34" charset="0"/>
            </a:endParaRPr>
          </a:p>
        </p:txBody>
      </p:sp>
      <p:pic>
        <p:nvPicPr>
          <p:cNvPr id="9" name="Рисунок 8"/>
          <p:cNvPicPr>
            <a:picLocks noChangeAspect="1" noChangeArrowheads="1"/>
          </p:cNvPicPr>
          <p:nvPr/>
        </p:nvPicPr>
        <p:blipFill>
          <a:blip r:embed="rId2"/>
          <a:srcRect/>
          <a:stretch>
            <a:fillRect/>
          </a:stretch>
        </p:blipFill>
        <p:spPr bwMode="auto">
          <a:xfrm>
            <a:off x="531813" y="2205038"/>
            <a:ext cx="3509962" cy="3854450"/>
          </a:xfrm>
          <a:prstGeom prst="rect">
            <a:avLst/>
          </a:prstGeom>
          <a:noFill/>
          <a:ln w="9525">
            <a:noFill/>
            <a:miter lim="800000"/>
            <a:headEnd/>
            <a:tailEnd/>
          </a:ln>
        </p:spPr>
      </p:pic>
      <p:pic>
        <p:nvPicPr>
          <p:cNvPr id="27653" name="Picture 2" descr="D:\2019_NEW_AGE\! NAT\Title.png"/>
          <p:cNvPicPr>
            <a:picLocks noChangeAspect="1" noChangeArrowheads="1"/>
          </p:cNvPicPr>
          <p:nvPr/>
        </p:nvPicPr>
        <p:blipFill>
          <a:blip r:embed="rId3"/>
          <a:srcRect/>
          <a:stretch>
            <a:fillRect/>
          </a:stretch>
        </p:blipFill>
        <p:spPr bwMode="auto">
          <a:xfrm>
            <a:off x="5583238" y="0"/>
            <a:ext cx="3560762" cy="765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Прямоугольник 3"/>
          <p:cNvSpPr>
            <a:spLocks noChangeArrowheads="1"/>
          </p:cNvSpPr>
          <p:nvPr/>
        </p:nvSpPr>
        <p:spPr bwMode="auto">
          <a:xfrm>
            <a:off x="323850" y="333375"/>
            <a:ext cx="4535488" cy="522288"/>
          </a:xfrm>
          <a:prstGeom prst="rect">
            <a:avLst/>
          </a:prstGeom>
          <a:noFill/>
          <a:ln w="9525">
            <a:noFill/>
            <a:miter lim="800000"/>
            <a:headEnd/>
            <a:tailEnd/>
          </a:ln>
        </p:spPr>
        <p:txBody>
          <a:bodyPr>
            <a:spAutoFit/>
          </a:bodyPr>
          <a:lstStyle/>
          <a:p>
            <a:r>
              <a:rPr lang="uk-UA" sz="2800" b="1" dirty="0">
                <a:latin typeface="Calibri" pitchFamily="34" charset="0"/>
              </a:rPr>
              <a:t>Сусідська варта. </a:t>
            </a:r>
            <a:endParaRPr lang="ru-RU" sz="2800" dirty="0">
              <a:latin typeface="Calibri" pitchFamily="34" charset="0"/>
            </a:endParaRPr>
          </a:p>
        </p:txBody>
      </p:sp>
      <p:sp>
        <p:nvSpPr>
          <p:cNvPr id="6" name="Прямоугольник 5"/>
          <p:cNvSpPr>
            <a:spLocks noChangeArrowheads="1"/>
          </p:cNvSpPr>
          <p:nvPr/>
        </p:nvSpPr>
        <p:spPr bwMode="auto">
          <a:xfrm>
            <a:off x="323850" y="5084763"/>
            <a:ext cx="7993063" cy="1169987"/>
          </a:xfrm>
          <a:prstGeom prst="rect">
            <a:avLst/>
          </a:prstGeom>
          <a:noFill/>
          <a:ln w="9525">
            <a:noFill/>
            <a:miter lim="800000"/>
            <a:headEnd/>
            <a:tailEnd/>
          </a:ln>
        </p:spPr>
        <p:txBody>
          <a:bodyPr>
            <a:spAutoFit/>
          </a:bodyPr>
          <a:lstStyle/>
          <a:p>
            <a:pPr algn="just"/>
            <a:r>
              <a:rPr lang="uk-UA" sz="1400">
                <a:latin typeface="Calibri" pitchFamily="34" charset="0"/>
              </a:rPr>
              <a:t>Таким чином зменшується рівень злочинності, покращується ситуація у сфері громадського порядку. Патрульні наголосили на мобілізації поінформованих громадян, які дбають один про одного. Разом із представниками об’єднань співвласників багатоповерхових будинків створено робочу групу, яка допомагатиме поліцейським у їх діяльності. "Такі зустрічі проводитимуться на постійній основі, адже безпека у місті – це спільна справа поліції та громади", - зазначили в відомстві.</a:t>
            </a:r>
            <a:endParaRPr lang="ru-RU" sz="1400">
              <a:latin typeface="Calibri" pitchFamily="34" charset="0"/>
            </a:endParaRPr>
          </a:p>
        </p:txBody>
      </p:sp>
      <p:sp>
        <p:nvSpPr>
          <p:cNvPr id="7" name="Прямоугольник 6"/>
          <p:cNvSpPr>
            <a:spLocks noChangeArrowheads="1"/>
          </p:cNvSpPr>
          <p:nvPr/>
        </p:nvSpPr>
        <p:spPr bwMode="auto">
          <a:xfrm>
            <a:off x="323850" y="981075"/>
            <a:ext cx="8067675" cy="646113"/>
          </a:xfrm>
          <a:prstGeom prst="rect">
            <a:avLst/>
          </a:prstGeom>
          <a:noFill/>
          <a:ln w="9525">
            <a:noFill/>
            <a:miter lim="800000"/>
            <a:headEnd/>
            <a:tailEnd/>
          </a:ln>
        </p:spPr>
        <p:txBody>
          <a:bodyPr>
            <a:spAutoFit/>
          </a:bodyPr>
          <a:lstStyle/>
          <a:p>
            <a:pPr algn="just"/>
            <a:r>
              <a:rPr lang="uk-UA" b="1">
                <a:latin typeface="Calibri" pitchFamily="34" charset="0"/>
              </a:rPr>
              <a:t>Здебільшого така робота ведеться за підтримки громадської групи, яка працює в партнерстві з поліцією.</a:t>
            </a:r>
            <a:endParaRPr lang="ru-RU" b="1">
              <a:latin typeface="Calibri" pitchFamily="34" charset="0"/>
            </a:endParaRPr>
          </a:p>
        </p:txBody>
      </p:sp>
      <p:pic>
        <p:nvPicPr>
          <p:cNvPr id="5" name="Рисунок 4"/>
          <p:cNvPicPr>
            <a:picLocks noChangeAspect="1" noChangeArrowheads="1"/>
          </p:cNvPicPr>
          <p:nvPr/>
        </p:nvPicPr>
        <p:blipFill>
          <a:blip r:embed="rId2"/>
          <a:srcRect/>
          <a:stretch>
            <a:fillRect/>
          </a:stretch>
        </p:blipFill>
        <p:spPr bwMode="auto">
          <a:xfrm>
            <a:off x="5291138" y="1700213"/>
            <a:ext cx="2946400" cy="3241675"/>
          </a:xfrm>
          <a:prstGeom prst="rect">
            <a:avLst/>
          </a:prstGeom>
          <a:noFill/>
          <a:ln w="9525">
            <a:noFill/>
            <a:miter lim="800000"/>
            <a:headEnd/>
            <a:tailEnd/>
          </a:ln>
        </p:spPr>
      </p:pic>
      <p:pic>
        <p:nvPicPr>
          <p:cNvPr id="8" name="Рисунок 7"/>
          <p:cNvPicPr>
            <a:picLocks noChangeAspect="1" noChangeArrowheads="1"/>
          </p:cNvPicPr>
          <p:nvPr/>
        </p:nvPicPr>
        <p:blipFill>
          <a:blip r:embed="rId3"/>
          <a:srcRect/>
          <a:stretch>
            <a:fillRect/>
          </a:stretch>
        </p:blipFill>
        <p:spPr bwMode="auto">
          <a:xfrm>
            <a:off x="433388" y="1700213"/>
            <a:ext cx="4857750" cy="3241675"/>
          </a:xfrm>
          <a:prstGeom prst="rect">
            <a:avLst/>
          </a:prstGeom>
          <a:noFill/>
          <a:ln w="9525">
            <a:noFill/>
            <a:miter lim="800000"/>
            <a:headEnd/>
            <a:tailEnd/>
          </a:ln>
        </p:spPr>
      </p:pic>
      <p:pic>
        <p:nvPicPr>
          <p:cNvPr id="28678" name="Picture 2" descr="D:\2019_NEW_AGE\! NAT\Title.png"/>
          <p:cNvPicPr>
            <a:picLocks noChangeAspect="1" noChangeArrowheads="1"/>
          </p:cNvPicPr>
          <p:nvPr/>
        </p:nvPicPr>
        <p:blipFill>
          <a:blip r:embed="rId4"/>
          <a:srcRect/>
          <a:stretch>
            <a:fillRect/>
          </a:stretch>
        </p:blipFill>
        <p:spPr bwMode="auto">
          <a:xfrm>
            <a:off x="5583238" y="0"/>
            <a:ext cx="3560762" cy="765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Прямоугольник 3"/>
          <p:cNvSpPr>
            <a:spLocks noChangeArrowheads="1"/>
          </p:cNvSpPr>
          <p:nvPr/>
        </p:nvSpPr>
        <p:spPr bwMode="auto">
          <a:xfrm>
            <a:off x="323850" y="333375"/>
            <a:ext cx="4535488" cy="522288"/>
          </a:xfrm>
          <a:prstGeom prst="rect">
            <a:avLst/>
          </a:prstGeom>
          <a:noFill/>
          <a:ln w="9525">
            <a:noFill/>
            <a:miter lim="800000"/>
            <a:headEnd/>
            <a:tailEnd/>
          </a:ln>
        </p:spPr>
        <p:txBody>
          <a:bodyPr>
            <a:spAutoFit/>
          </a:bodyPr>
          <a:lstStyle/>
          <a:p>
            <a:r>
              <a:rPr lang="uk-UA" sz="2800" b="1" dirty="0">
                <a:latin typeface="Calibri" pitchFamily="34" charset="0"/>
              </a:rPr>
              <a:t>Поліцейські детективи. </a:t>
            </a:r>
            <a:endParaRPr lang="ru-RU" sz="2800" dirty="0">
              <a:latin typeface="Calibri" pitchFamily="34" charset="0"/>
            </a:endParaRPr>
          </a:p>
        </p:txBody>
      </p:sp>
      <p:pic>
        <p:nvPicPr>
          <p:cNvPr id="11" name="Рисунок 10"/>
          <p:cNvPicPr>
            <a:picLocks noChangeAspect="1" noChangeArrowheads="1"/>
          </p:cNvPicPr>
          <p:nvPr/>
        </p:nvPicPr>
        <p:blipFill>
          <a:blip r:embed="rId2"/>
          <a:srcRect/>
          <a:stretch>
            <a:fillRect/>
          </a:stretch>
        </p:blipFill>
        <p:spPr bwMode="auto">
          <a:xfrm>
            <a:off x="395288" y="1196975"/>
            <a:ext cx="8318500" cy="4679950"/>
          </a:xfrm>
          <a:prstGeom prst="rect">
            <a:avLst/>
          </a:prstGeom>
          <a:noFill/>
          <a:ln w="9525">
            <a:noFill/>
            <a:miter lim="800000"/>
            <a:headEnd/>
            <a:tailEnd/>
          </a:ln>
        </p:spPr>
      </p:pic>
      <p:pic>
        <p:nvPicPr>
          <p:cNvPr id="30723" name="Picture 2" descr="D:\2019_NEW_AGE\! NAT\Title.png"/>
          <p:cNvPicPr>
            <a:picLocks noChangeAspect="1" noChangeArrowheads="1"/>
          </p:cNvPicPr>
          <p:nvPr/>
        </p:nvPicPr>
        <p:blipFill>
          <a:blip r:embed="rId3"/>
          <a:srcRect/>
          <a:stretch>
            <a:fillRect/>
          </a:stretch>
        </p:blipFill>
        <p:spPr bwMode="auto">
          <a:xfrm>
            <a:off x="5583238" y="0"/>
            <a:ext cx="3560762" cy="765175"/>
          </a:xfrm>
          <a:prstGeom prst="rect">
            <a:avLst/>
          </a:prstGeom>
          <a:noFill/>
          <a:ln w="9525">
            <a:noFill/>
            <a:miter lim="800000"/>
            <a:headEnd/>
            <a:tailEnd/>
          </a:ln>
        </p:spPr>
      </p:pic>
    </p:spTree>
    <p:extLst>
      <p:ext uri="{BB962C8B-B14F-4D97-AF65-F5344CB8AC3E}">
        <p14:creationId xmlns:p14="http://schemas.microsoft.com/office/powerpoint/2010/main" val="198210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Прямоугольник 3"/>
          <p:cNvSpPr>
            <a:spLocks noChangeArrowheads="1"/>
          </p:cNvSpPr>
          <p:nvPr/>
        </p:nvSpPr>
        <p:spPr bwMode="auto">
          <a:xfrm>
            <a:off x="323850" y="333375"/>
            <a:ext cx="4535488" cy="522288"/>
          </a:xfrm>
          <a:prstGeom prst="rect">
            <a:avLst/>
          </a:prstGeom>
          <a:noFill/>
          <a:ln w="9525">
            <a:noFill/>
            <a:miter lim="800000"/>
            <a:headEnd/>
            <a:tailEnd/>
          </a:ln>
        </p:spPr>
        <p:txBody>
          <a:bodyPr>
            <a:spAutoFit/>
          </a:bodyPr>
          <a:lstStyle/>
          <a:p>
            <a:r>
              <a:rPr lang="uk-UA" sz="2800" b="1" dirty="0">
                <a:latin typeface="Calibri" pitchFamily="34" charset="0"/>
              </a:rPr>
              <a:t>Поліцейські детективи. </a:t>
            </a:r>
            <a:endParaRPr lang="ru-RU" sz="2800" dirty="0">
              <a:latin typeface="Calibri" pitchFamily="34" charset="0"/>
            </a:endParaRPr>
          </a:p>
        </p:txBody>
      </p:sp>
      <p:sp>
        <p:nvSpPr>
          <p:cNvPr id="6" name="Прямоугольник 5"/>
          <p:cNvSpPr>
            <a:spLocks noChangeArrowheads="1"/>
          </p:cNvSpPr>
          <p:nvPr/>
        </p:nvSpPr>
        <p:spPr bwMode="auto">
          <a:xfrm>
            <a:off x="4859338" y="1628775"/>
            <a:ext cx="3673475" cy="3539430"/>
          </a:xfrm>
          <a:prstGeom prst="rect">
            <a:avLst/>
          </a:prstGeom>
          <a:noFill/>
          <a:ln w="9525">
            <a:noFill/>
            <a:miter lim="800000"/>
            <a:headEnd/>
            <a:tailEnd/>
          </a:ln>
        </p:spPr>
        <p:txBody>
          <a:bodyPr>
            <a:spAutoFit/>
          </a:bodyPr>
          <a:lstStyle/>
          <a:p>
            <a:pPr algn="just"/>
            <a:r>
              <a:rPr lang="uk-UA" sz="1400" dirty="0">
                <a:latin typeface="Calibri" pitchFamily="34" charset="0"/>
              </a:rPr>
              <a:t>На початку 2017 року КМЄС та Національної поліція України розпочали спільний пілотний проект на базі Бориспільського відділу поліції, який об’єднав функції оперативників та слідчих під єдине підпорядкування. У восьми регіонах був започаткований проект «Поліцейські детективи», де близько  90 % особового складу підрозділів кримінальної поліції перевели в статус слідчих. Очільник </a:t>
            </a:r>
            <a:r>
              <a:rPr lang="uk-UA" sz="1400" dirty="0" err="1">
                <a:latin typeface="Calibri" pitchFamily="34" charset="0"/>
              </a:rPr>
              <a:t>Нацполіції</a:t>
            </a:r>
            <a:r>
              <a:rPr lang="uk-UA" sz="1400" dirty="0">
                <a:latin typeface="Calibri" pitchFamily="34" charset="0"/>
              </a:rPr>
              <a:t> додав, що залишок працівників кримінальної поліції будуть орієнтовані на виконання прямих обов’язків кримінальної поліції: оперативної та агентурної роботи, ведення оперативно-розшукових справ, встановлення невпізнаних трупів та розшук безвісті зниклих осіб. </a:t>
            </a:r>
            <a:endParaRPr lang="ru-RU" sz="1400" dirty="0">
              <a:latin typeface="Calibri" pitchFamily="34" charset="0"/>
            </a:endParaRPr>
          </a:p>
        </p:txBody>
      </p:sp>
      <p:sp>
        <p:nvSpPr>
          <p:cNvPr id="7" name="Прямоугольник 6"/>
          <p:cNvSpPr>
            <a:spLocks noChangeArrowheads="1"/>
          </p:cNvSpPr>
          <p:nvPr/>
        </p:nvSpPr>
        <p:spPr bwMode="auto">
          <a:xfrm>
            <a:off x="323850" y="981075"/>
            <a:ext cx="8067675" cy="646331"/>
          </a:xfrm>
          <a:prstGeom prst="rect">
            <a:avLst/>
          </a:prstGeom>
          <a:noFill/>
          <a:ln w="9525">
            <a:noFill/>
            <a:miter lim="800000"/>
            <a:headEnd/>
            <a:tailEnd/>
          </a:ln>
        </p:spPr>
        <p:txBody>
          <a:bodyPr>
            <a:spAutoFit/>
          </a:bodyPr>
          <a:lstStyle/>
          <a:p>
            <a:pPr algn="ctr"/>
            <a:r>
              <a:rPr lang="uk-UA" b="1" dirty="0">
                <a:latin typeface="Calibri" pitchFamily="34" charset="0"/>
              </a:rPr>
              <a:t>У КОЖНОМУ РЕГІОНІ УКРАЇНИ ВПРОВАДЖЕНІ ПРОЕКТИ ПОЛІЦЕЙСЬКИХ ДЕТЕКТИВІВ</a:t>
            </a:r>
            <a:endParaRPr lang="ru-RU" b="1" dirty="0">
              <a:latin typeface="Calibri" pitchFamily="34" charset="0"/>
            </a:endParaRPr>
          </a:p>
        </p:txBody>
      </p:sp>
      <p:pic>
        <p:nvPicPr>
          <p:cNvPr id="9" name="Рисунок 8"/>
          <p:cNvPicPr>
            <a:picLocks noChangeAspect="1" noChangeArrowheads="1"/>
          </p:cNvPicPr>
          <p:nvPr/>
        </p:nvPicPr>
        <p:blipFill>
          <a:blip r:embed="rId2"/>
          <a:srcRect/>
          <a:stretch>
            <a:fillRect/>
          </a:stretch>
        </p:blipFill>
        <p:spPr bwMode="auto">
          <a:xfrm>
            <a:off x="4932363" y="5222875"/>
            <a:ext cx="3600450" cy="1230313"/>
          </a:xfrm>
          <a:prstGeom prst="rect">
            <a:avLst/>
          </a:prstGeom>
          <a:noFill/>
          <a:ln w="9525">
            <a:noFill/>
            <a:miter lim="800000"/>
            <a:headEnd/>
            <a:tailEnd/>
          </a:ln>
        </p:spPr>
      </p:pic>
      <p:pic>
        <p:nvPicPr>
          <p:cNvPr id="11" name="Рисунок 10"/>
          <p:cNvPicPr>
            <a:picLocks noChangeAspect="1" noChangeArrowheads="1"/>
          </p:cNvPicPr>
          <p:nvPr/>
        </p:nvPicPr>
        <p:blipFill>
          <a:blip r:embed="rId3"/>
          <a:srcRect/>
          <a:stretch>
            <a:fillRect/>
          </a:stretch>
        </p:blipFill>
        <p:spPr bwMode="auto">
          <a:xfrm>
            <a:off x="395288" y="1720850"/>
            <a:ext cx="4321175" cy="4732338"/>
          </a:xfrm>
          <a:prstGeom prst="rect">
            <a:avLst/>
          </a:prstGeom>
          <a:noFill/>
          <a:ln w="9525">
            <a:noFill/>
            <a:miter lim="800000"/>
            <a:headEnd/>
            <a:tailEnd/>
          </a:ln>
        </p:spPr>
      </p:pic>
      <p:pic>
        <p:nvPicPr>
          <p:cNvPr id="29702" name="Picture 2" descr="D:\2019_NEW_AGE\! NAT\Title.png"/>
          <p:cNvPicPr>
            <a:picLocks noChangeAspect="1" noChangeArrowheads="1"/>
          </p:cNvPicPr>
          <p:nvPr/>
        </p:nvPicPr>
        <p:blipFill>
          <a:blip r:embed="rId4"/>
          <a:srcRect/>
          <a:stretch>
            <a:fillRect/>
          </a:stretch>
        </p:blipFill>
        <p:spPr bwMode="auto">
          <a:xfrm>
            <a:off x="5583238" y="0"/>
            <a:ext cx="3560762" cy="765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D:\2019_NEW_AGE\! NAT\img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2770" name="Прямоугольник 3"/>
          <p:cNvSpPr>
            <a:spLocks noChangeArrowheads="1"/>
          </p:cNvSpPr>
          <p:nvPr/>
        </p:nvSpPr>
        <p:spPr bwMode="auto">
          <a:xfrm>
            <a:off x="323850" y="333375"/>
            <a:ext cx="4535488" cy="522288"/>
          </a:xfrm>
          <a:prstGeom prst="rect">
            <a:avLst/>
          </a:prstGeom>
          <a:noFill/>
          <a:ln w="9525">
            <a:noFill/>
            <a:miter lim="800000"/>
            <a:headEnd/>
            <a:tailEnd/>
          </a:ln>
        </p:spPr>
        <p:txBody>
          <a:bodyPr>
            <a:spAutoFit/>
          </a:bodyPr>
          <a:lstStyle/>
          <a:p>
            <a:r>
              <a:rPr lang="uk-UA" sz="2800" b="1" dirty="0">
                <a:latin typeface="Calibri" pitchFamily="34" charset="0"/>
              </a:rPr>
              <a:t>Поліція діалогу. </a:t>
            </a:r>
            <a:endParaRPr lang="ru-RU" sz="2800" dirty="0">
              <a:latin typeface="Calibri" pitchFamily="34" charset="0"/>
            </a:endParaRPr>
          </a:p>
        </p:txBody>
      </p:sp>
      <p:sp>
        <p:nvSpPr>
          <p:cNvPr id="2" name="Прямоугольник 1"/>
          <p:cNvSpPr>
            <a:spLocks noChangeArrowheads="1"/>
          </p:cNvSpPr>
          <p:nvPr/>
        </p:nvSpPr>
        <p:spPr bwMode="auto">
          <a:xfrm>
            <a:off x="539750" y="5354638"/>
            <a:ext cx="8064500" cy="954107"/>
          </a:xfrm>
          <a:prstGeom prst="rect">
            <a:avLst/>
          </a:prstGeom>
          <a:noFill/>
          <a:ln w="9525">
            <a:noFill/>
            <a:miter lim="800000"/>
            <a:headEnd/>
            <a:tailEnd/>
          </a:ln>
        </p:spPr>
        <p:txBody>
          <a:bodyPr>
            <a:spAutoFit/>
          </a:bodyPr>
          <a:lstStyle/>
          <a:p>
            <a:pPr algn="just"/>
            <a:r>
              <a:rPr lang="uk-UA" sz="1400" dirty="0">
                <a:solidFill>
                  <a:schemeClr val="bg1"/>
                </a:solidFill>
                <a:latin typeface="Calibri" pitchFamily="34" charset="0"/>
              </a:rPr>
              <a:t>У великих містах України діють підрозділи діалогової поліції. Їхнє завдання – налагодження комунікації між учасниками масових заходів та деескалація можливих конфліктів. «Кінцева точка в роботі «поліції діалогу» – аби в забезпеченні публічної безпеки під час масових заходів головним була не демонстрація сили, а діалог.</a:t>
            </a:r>
            <a:endParaRPr lang="ru-RU" sz="14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Інтерактивна карта грунтів України — SuperAgronom.com"/>
          <p:cNvPicPr>
            <a:picLocks noChangeAspect="1" noChangeArrowheads="1"/>
          </p:cNvPicPr>
          <p:nvPr/>
        </p:nvPicPr>
        <p:blipFill>
          <a:blip r:embed="rId2" cstate="print">
            <a:lum bright="15000" contrast="-56000"/>
          </a:blip>
          <a:srcRect/>
          <a:stretch>
            <a:fillRect/>
          </a:stretch>
        </p:blipFill>
        <p:spPr bwMode="auto">
          <a:xfrm>
            <a:off x="0" y="728003"/>
            <a:ext cx="9144000" cy="5866228"/>
          </a:xfrm>
          <a:prstGeom prst="rect">
            <a:avLst/>
          </a:prstGeom>
          <a:noFill/>
        </p:spPr>
      </p:pic>
      <p:sp>
        <p:nvSpPr>
          <p:cNvPr id="6" name="Прямоугольник 5"/>
          <p:cNvSpPr>
            <a:spLocks noChangeArrowheads="1"/>
          </p:cNvSpPr>
          <p:nvPr/>
        </p:nvSpPr>
        <p:spPr bwMode="auto">
          <a:xfrm>
            <a:off x="0" y="263769"/>
            <a:ext cx="9144000" cy="482112"/>
          </a:xfrm>
          <a:prstGeom prst="rect">
            <a:avLst/>
          </a:prstGeom>
          <a:solidFill>
            <a:srgbClr val="000E2A">
              <a:alpha val="78824"/>
            </a:srgbClr>
          </a:solidFill>
          <a:ln w="12700" algn="ctr">
            <a:solidFill>
              <a:schemeClr val="accent1">
                <a:lumMod val="75000"/>
              </a:schemeClr>
            </a:solid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uk-UA" altLang="ru-RU" sz="2215" b="1" dirty="0" err="1">
                <a:solidFill>
                  <a:schemeClr val="bg1"/>
                </a:solidFill>
                <a:latin typeface="Times New Roman" pitchFamily="18" charset="0"/>
                <a:cs typeface="Times New Roman" pitchFamily="18" charset="0"/>
              </a:rPr>
              <a:t>Проєкт</a:t>
            </a:r>
            <a:r>
              <a:rPr lang="uk-UA" altLang="ru-RU" sz="2215" b="1" dirty="0">
                <a:solidFill>
                  <a:schemeClr val="bg1"/>
                </a:solidFill>
                <a:latin typeface="Times New Roman" pitchFamily="18" charset="0"/>
                <a:cs typeface="Times New Roman" pitchFamily="18" charset="0"/>
              </a:rPr>
              <a:t> структури підрозділів превенції</a:t>
            </a:r>
            <a:endParaRPr lang="ru-RU" altLang="ru-RU" sz="2215" b="1" dirty="0">
              <a:solidFill>
                <a:schemeClr val="bg1"/>
              </a:solidFill>
              <a:latin typeface="Times New Roman" pitchFamily="18" charset="0"/>
              <a:cs typeface="Times New Roman" pitchFamily="18" charset="0"/>
            </a:endParaRPr>
          </a:p>
        </p:txBody>
      </p:sp>
      <p:sp>
        <p:nvSpPr>
          <p:cNvPr id="7" name="Прямоугольник 6"/>
          <p:cNvSpPr/>
          <p:nvPr/>
        </p:nvSpPr>
        <p:spPr>
          <a:xfrm>
            <a:off x="7920111" y="263770"/>
            <a:ext cx="1223889" cy="43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42618">
              <a:lnSpc>
                <a:spcPts val="1662"/>
              </a:lnSpc>
              <a:defRPr/>
            </a:pPr>
            <a:r>
              <a:rPr lang="uk-UA" sz="738" b="1" dirty="0">
                <a:solidFill>
                  <a:schemeClr val="bg1"/>
                </a:solidFill>
                <a:latin typeface="Proxima Nova Rg"/>
                <a:cs typeface="Arial" charset="0"/>
              </a:rPr>
              <a:t>НАЦІОНАЛЬНА</a:t>
            </a:r>
            <a:r>
              <a:rPr lang="uk-UA" sz="1108" dirty="0">
                <a:solidFill>
                  <a:schemeClr val="bg1"/>
                </a:solidFill>
                <a:latin typeface="Proxima Nova Rg"/>
                <a:cs typeface="Arial" charset="0"/>
              </a:rPr>
              <a:t> </a:t>
            </a:r>
            <a:r>
              <a:rPr lang="uk-UA" sz="1292" b="1" dirty="0">
                <a:solidFill>
                  <a:schemeClr val="bg1"/>
                </a:solidFill>
                <a:latin typeface="Proxima Nova Bl"/>
              </a:rPr>
              <a:t>ПОЛІЦІЯ</a:t>
            </a:r>
          </a:p>
        </p:txBody>
      </p:sp>
      <p:grpSp>
        <p:nvGrpSpPr>
          <p:cNvPr id="8" name="Группа 7"/>
          <p:cNvGrpSpPr/>
          <p:nvPr/>
        </p:nvGrpSpPr>
        <p:grpSpPr>
          <a:xfrm>
            <a:off x="7659859" y="362243"/>
            <a:ext cx="365760" cy="309489"/>
            <a:chOff x="0" y="0"/>
            <a:chExt cx="549181" cy="549180"/>
          </a:xfrm>
        </p:grpSpPr>
        <p:sp>
          <p:nvSpPr>
            <p:cNvPr id="9" name="Полилиния: фигура 110"/>
            <p:cNvSpPr>
              <a:spLocks noChangeArrowheads="1"/>
            </p:cNvSpPr>
            <p:nvPr/>
          </p:nvSpPr>
          <p:spPr bwMode="auto">
            <a:xfrm>
              <a:off x="2554" y="851"/>
              <a:ext cx="544924" cy="544923"/>
            </a:xfrm>
            <a:custGeom>
              <a:avLst/>
              <a:gdLst>
                <a:gd name="T0" fmla="*/ 0 w 544923"/>
                <a:gd name="T1" fmla="*/ 0 h 544923"/>
                <a:gd name="T2" fmla="*/ 544923 w 544923"/>
                <a:gd name="T3" fmla="*/ 544923 h 544923"/>
              </a:gdLst>
              <a:ahLst/>
              <a:cxnLst/>
              <a:rect l="T0" t="T1" r="T2" b="T3"/>
              <a:pathLst>
                <a:path w="544923" h="544923">
                  <a:moveTo>
                    <a:pt x="272036" y="273739"/>
                  </a:moveTo>
                  <a:lnTo>
                    <a:pt x="272036" y="273739"/>
                  </a:lnTo>
                  <a:lnTo>
                    <a:pt x="272887" y="273739"/>
                  </a:ln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lnTo>
                    <a:pt x="272887" y="274590"/>
                  </a:lnTo>
                  <a:lnTo>
                    <a:pt x="272036" y="273739"/>
                  </a:lnTo>
                  <a:close/>
                  <a:moveTo>
                    <a:pt x="272036" y="273739"/>
                  </a:moveTo>
                  <a:lnTo>
                    <a:pt x="272036" y="273739"/>
                  </a:lnTo>
                  <a:lnTo>
                    <a:pt x="272036" y="274590"/>
                  </a:lnTo>
                  <a:lnTo>
                    <a:pt x="272036" y="273739"/>
                  </a:lnTo>
                  <a:close/>
                  <a:moveTo>
                    <a:pt x="272036" y="273739"/>
                  </a:moveTo>
                  <a:lnTo>
                    <a:pt x="272036" y="273739"/>
                  </a:lnTo>
                  <a:close/>
                  <a:moveTo>
                    <a:pt x="272036" y="275442"/>
                  </a:moveTo>
                  <a:lnTo>
                    <a:pt x="272036" y="274590"/>
                  </a:lnTo>
                  <a:lnTo>
                    <a:pt x="272036" y="275442"/>
                  </a:lnTo>
                  <a:close/>
                  <a:moveTo>
                    <a:pt x="272036" y="273739"/>
                  </a:moveTo>
                  <a:lnTo>
                    <a:pt x="272036" y="273739"/>
                  </a:lnTo>
                  <a:lnTo>
                    <a:pt x="271184" y="274590"/>
                  </a:lnTo>
                  <a:lnTo>
                    <a:pt x="272036" y="273739"/>
                  </a:lnTo>
                  <a:close/>
                  <a:moveTo>
                    <a:pt x="272036" y="273739"/>
                  </a:moveTo>
                  <a:lnTo>
                    <a:pt x="272036" y="273739"/>
                  </a:lnTo>
                  <a:close/>
                  <a:moveTo>
                    <a:pt x="272036" y="274590"/>
                  </a:moveTo>
                  <a:lnTo>
                    <a:pt x="272036" y="274590"/>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2036"/>
                  </a:moveTo>
                  <a:lnTo>
                    <a:pt x="272887" y="273739"/>
                  </a:lnTo>
                  <a:lnTo>
                    <a:pt x="272036" y="272036"/>
                  </a:lnTo>
                  <a:close/>
                  <a:moveTo>
                    <a:pt x="272036" y="273739"/>
                  </a:moveTo>
                  <a:lnTo>
                    <a:pt x="272036" y="273739"/>
                  </a:lnTo>
                  <a:lnTo>
                    <a:pt x="272036" y="272036"/>
                  </a:lnTo>
                  <a:lnTo>
                    <a:pt x="272036" y="273739"/>
                  </a:lnTo>
                  <a:close/>
                  <a:moveTo>
                    <a:pt x="272887" y="273739"/>
                  </a:moveTo>
                  <a:lnTo>
                    <a:pt x="272887" y="273739"/>
                  </a:lnTo>
                  <a:close/>
                  <a:moveTo>
                    <a:pt x="272036" y="273739"/>
                  </a:moveTo>
                  <a:lnTo>
                    <a:pt x="272036" y="273739"/>
                  </a:lnTo>
                  <a:close/>
                  <a:moveTo>
                    <a:pt x="272036" y="273739"/>
                  </a:moveTo>
                  <a:lnTo>
                    <a:pt x="272036" y="273739"/>
                  </a:lnTo>
                  <a:lnTo>
                    <a:pt x="273739" y="272887"/>
                  </a:ln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lnTo>
                    <a:pt x="270333" y="272887"/>
                  </a:ln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272036" y="273739"/>
                  </a:moveTo>
                  <a:lnTo>
                    <a:pt x="272036" y="273739"/>
                  </a:lnTo>
                  <a:close/>
                  <a:moveTo>
                    <a:pt x="510440" y="259264"/>
                  </a:moveTo>
                  <a:lnTo>
                    <a:pt x="500223" y="260116"/>
                  </a:lnTo>
                  <a:cubicBezTo>
                    <a:pt x="506183" y="256710"/>
                    <a:pt x="508737" y="253304"/>
                    <a:pt x="508737" y="253304"/>
                  </a:cubicBezTo>
                  <a:cubicBezTo>
                    <a:pt x="508737" y="253304"/>
                    <a:pt x="499371" y="244790"/>
                    <a:pt x="481491" y="246493"/>
                  </a:cubicBezTo>
                  <a:lnTo>
                    <a:pt x="470422" y="248196"/>
                  </a:lnTo>
                  <a:cubicBezTo>
                    <a:pt x="484045" y="244790"/>
                    <a:pt x="489154" y="236275"/>
                    <a:pt x="489154" y="236275"/>
                  </a:cubicBezTo>
                  <a:cubicBezTo>
                    <a:pt x="489154" y="236275"/>
                    <a:pt x="479788" y="229464"/>
                    <a:pt x="462759" y="232018"/>
                  </a:cubicBezTo>
                  <a:lnTo>
                    <a:pt x="453393" y="233721"/>
                  </a:lnTo>
                  <a:cubicBezTo>
                    <a:pt x="465313" y="229464"/>
                    <a:pt x="469571" y="220949"/>
                    <a:pt x="469571" y="220949"/>
                  </a:cubicBezTo>
                  <a:cubicBezTo>
                    <a:pt x="469571" y="220949"/>
                    <a:pt x="460205" y="214989"/>
                    <a:pt x="444879" y="219247"/>
                  </a:cubicBezTo>
                  <a:lnTo>
                    <a:pt x="437216" y="221801"/>
                  </a:lnTo>
                  <a:cubicBezTo>
                    <a:pt x="448284" y="216692"/>
                    <a:pt x="451690" y="209029"/>
                    <a:pt x="451690" y="209029"/>
                  </a:cubicBezTo>
                  <a:cubicBezTo>
                    <a:pt x="451690" y="209029"/>
                    <a:pt x="443176" y="204772"/>
                    <a:pt x="431256" y="209029"/>
                  </a:cubicBezTo>
                  <a:cubicBezTo>
                    <a:pt x="442325" y="203069"/>
                    <a:pt x="445730" y="193703"/>
                    <a:pt x="445730" y="193703"/>
                  </a:cubicBezTo>
                  <a:cubicBezTo>
                    <a:pt x="445730" y="193703"/>
                    <a:pt x="438068" y="190298"/>
                    <a:pt x="426147" y="194555"/>
                  </a:cubicBezTo>
                  <a:lnTo>
                    <a:pt x="433810" y="190298"/>
                  </a:lnTo>
                  <a:cubicBezTo>
                    <a:pt x="447433" y="182635"/>
                    <a:pt x="449987" y="171566"/>
                    <a:pt x="449987" y="171566"/>
                  </a:cubicBezTo>
                  <a:cubicBezTo>
                    <a:pt x="449987" y="171566"/>
                    <a:pt x="441473" y="169011"/>
                    <a:pt x="429553" y="174120"/>
                  </a:cubicBezTo>
                  <a:lnTo>
                    <a:pt x="438068" y="169011"/>
                  </a:lnTo>
                  <a:cubicBezTo>
                    <a:pt x="451690" y="159646"/>
                    <a:pt x="453393" y="147725"/>
                    <a:pt x="453393" y="147725"/>
                  </a:cubicBezTo>
                  <a:cubicBezTo>
                    <a:pt x="453393" y="147725"/>
                    <a:pt x="444027" y="146022"/>
                    <a:pt x="431256" y="152834"/>
                  </a:cubicBezTo>
                  <a:lnTo>
                    <a:pt x="440622" y="146022"/>
                  </a:lnTo>
                  <a:cubicBezTo>
                    <a:pt x="454245" y="134102"/>
                    <a:pt x="455096" y="121331"/>
                    <a:pt x="455096" y="121331"/>
                  </a:cubicBezTo>
                  <a:cubicBezTo>
                    <a:pt x="455096" y="121331"/>
                    <a:pt x="450839" y="120479"/>
                    <a:pt x="444027" y="123034"/>
                  </a:cubicBezTo>
                  <a:lnTo>
                    <a:pt x="451690" y="116222"/>
                  </a:lnTo>
                  <a:cubicBezTo>
                    <a:pt x="466165" y="101747"/>
                    <a:pt x="462759" y="84719"/>
                    <a:pt x="462759" y="84719"/>
                  </a:cubicBezTo>
                  <a:cubicBezTo>
                    <a:pt x="462759" y="84719"/>
                    <a:pt x="445730" y="81313"/>
                    <a:pt x="431256" y="95787"/>
                  </a:cubicBezTo>
                  <a:lnTo>
                    <a:pt x="424444" y="103450"/>
                  </a:lnTo>
                  <a:cubicBezTo>
                    <a:pt x="426147" y="96639"/>
                    <a:pt x="426147" y="92382"/>
                    <a:pt x="426147" y="92382"/>
                  </a:cubicBezTo>
                  <a:cubicBezTo>
                    <a:pt x="426147" y="92382"/>
                    <a:pt x="413375" y="93233"/>
                    <a:pt x="401455" y="106856"/>
                  </a:cubicBezTo>
                  <a:lnTo>
                    <a:pt x="394644" y="116222"/>
                  </a:lnTo>
                  <a:cubicBezTo>
                    <a:pt x="401455" y="104302"/>
                    <a:pt x="399753" y="94084"/>
                    <a:pt x="399753" y="94084"/>
                  </a:cubicBezTo>
                  <a:cubicBezTo>
                    <a:pt x="399753" y="94084"/>
                    <a:pt x="387832" y="95787"/>
                    <a:pt x="378467" y="109410"/>
                  </a:cubicBezTo>
                  <a:lnTo>
                    <a:pt x="373358" y="117925"/>
                  </a:lnTo>
                  <a:cubicBezTo>
                    <a:pt x="378467" y="106005"/>
                    <a:pt x="375912" y="97490"/>
                    <a:pt x="375912" y="97490"/>
                  </a:cubicBezTo>
                  <a:cubicBezTo>
                    <a:pt x="375912" y="97490"/>
                    <a:pt x="364843" y="100045"/>
                    <a:pt x="357180" y="113668"/>
                  </a:cubicBezTo>
                  <a:lnTo>
                    <a:pt x="352923" y="121331"/>
                  </a:lnTo>
                  <a:cubicBezTo>
                    <a:pt x="357180" y="110262"/>
                    <a:pt x="353774" y="101747"/>
                    <a:pt x="353774" y="101747"/>
                  </a:cubicBezTo>
                  <a:cubicBezTo>
                    <a:pt x="353774" y="101747"/>
                    <a:pt x="345260" y="104302"/>
                    <a:pt x="338449" y="116222"/>
                  </a:cubicBezTo>
                  <a:cubicBezTo>
                    <a:pt x="341854" y="103450"/>
                    <a:pt x="338449" y="95787"/>
                    <a:pt x="338449" y="95787"/>
                  </a:cubicBezTo>
                  <a:cubicBezTo>
                    <a:pt x="338449" y="95787"/>
                    <a:pt x="330785" y="99193"/>
                    <a:pt x="325677" y="110262"/>
                  </a:cubicBezTo>
                  <a:lnTo>
                    <a:pt x="328231" y="102599"/>
                  </a:lnTo>
                  <a:cubicBezTo>
                    <a:pt x="332488" y="87273"/>
                    <a:pt x="326528" y="77907"/>
                    <a:pt x="326528" y="77907"/>
                  </a:cubicBezTo>
                  <a:cubicBezTo>
                    <a:pt x="326528" y="77907"/>
                    <a:pt x="318014" y="82164"/>
                    <a:pt x="313757" y="94084"/>
                  </a:cubicBezTo>
                  <a:lnTo>
                    <a:pt x="315460" y="84719"/>
                  </a:lnTo>
                  <a:cubicBezTo>
                    <a:pt x="318014" y="68541"/>
                    <a:pt x="311202" y="58324"/>
                    <a:pt x="311202" y="58324"/>
                  </a:cubicBezTo>
                  <a:cubicBezTo>
                    <a:pt x="311202" y="58324"/>
                    <a:pt x="302688" y="63433"/>
                    <a:pt x="299282" y="77056"/>
                  </a:cubicBezTo>
                  <a:lnTo>
                    <a:pt x="300985" y="65987"/>
                  </a:lnTo>
                  <a:cubicBezTo>
                    <a:pt x="302688" y="48107"/>
                    <a:pt x="294173" y="38741"/>
                    <a:pt x="294173" y="38741"/>
                  </a:cubicBezTo>
                  <a:cubicBezTo>
                    <a:pt x="294173" y="38741"/>
                    <a:pt x="290767" y="41295"/>
                    <a:pt x="287362" y="47255"/>
                  </a:cubicBezTo>
                  <a:lnTo>
                    <a:pt x="288213" y="37038"/>
                  </a:lnTo>
                  <a:cubicBezTo>
                    <a:pt x="288213" y="16603"/>
                    <a:pt x="273739" y="6386"/>
                    <a:pt x="273739" y="6386"/>
                  </a:cubicBezTo>
                  <a:cubicBezTo>
                    <a:pt x="273739" y="6386"/>
                    <a:pt x="259265" y="15752"/>
                    <a:pt x="259265" y="37038"/>
                  </a:cubicBezTo>
                  <a:lnTo>
                    <a:pt x="260116" y="47255"/>
                  </a:lnTo>
                  <a:cubicBezTo>
                    <a:pt x="256710" y="41295"/>
                    <a:pt x="253304" y="38741"/>
                    <a:pt x="253304" y="38741"/>
                  </a:cubicBezTo>
                  <a:cubicBezTo>
                    <a:pt x="253304" y="38741"/>
                    <a:pt x="244790" y="48107"/>
                    <a:pt x="246493" y="65987"/>
                  </a:cubicBezTo>
                  <a:lnTo>
                    <a:pt x="248195" y="77056"/>
                  </a:lnTo>
                  <a:cubicBezTo>
                    <a:pt x="244790" y="63433"/>
                    <a:pt x="236275" y="58324"/>
                    <a:pt x="236275" y="58324"/>
                  </a:cubicBezTo>
                  <a:cubicBezTo>
                    <a:pt x="236275" y="58324"/>
                    <a:pt x="229464" y="67690"/>
                    <a:pt x="232018" y="84719"/>
                  </a:cubicBezTo>
                  <a:lnTo>
                    <a:pt x="233721" y="94084"/>
                  </a:lnTo>
                  <a:cubicBezTo>
                    <a:pt x="229464" y="82164"/>
                    <a:pt x="220950" y="77907"/>
                    <a:pt x="220950" y="77907"/>
                  </a:cubicBezTo>
                  <a:cubicBezTo>
                    <a:pt x="220950" y="77907"/>
                    <a:pt x="214989" y="87273"/>
                    <a:pt x="219247" y="102599"/>
                  </a:cubicBezTo>
                  <a:lnTo>
                    <a:pt x="221801" y="111113"/>
                  </a:lnTo>
                  <a:cubicBezTo>
                    <a:pt x="216692" y="100045"/>
                    <a:pt x="209029" y="96639"/>
                    <a:pt x="209029" y="96639"/>
                  </a:cubicBezTo>
                  <a:cubicBezTo>
                    <a:pt x="209029" y="96639"/>
                    <a:pt x="204772" y="105153"/>
                    <a:pt x="209029" y="117073"/>
                  </a:cubicBezTo>
                  <a:cubicBezTo>
                    <a:pt x="203069" y="106005"/>
                    <a:pt x="193703" y="102599"/>
                    <a:pt x="193703" y="102599"/>
                  </a:cubicBezTo>
                  <a:cubicBezTo>
                    <a:pt x="193703" y="102599"/>
                    <a:pt x="190297" y="110262"/>
                    <a:pt x="194555" y="122182"/>
                  </a:cubicBezTo>
                  <a:lnTo>
                    <a:pt x="190297" y="114519"/>
                  </a:lnTo>
                  <a:cubicBezTo>
                    <a:pt x="182635" y="100896"/>
                    <a:pt x="171565" y="98342"/>
                    <a:pt x="171565" y="98342"/>
                  </a:cubicBezTo>
                  <a:cubicBezTo>
                    <a:pt x="171565" y="98342"/>
                    <a:pt x="169011" y="106856"/>
                    <a:pt x="174120" y="118776"/>
                  </a:cubicBezTo>
                  <a:lnTo>
                    <a:pt x="169011" y="110262"/>
                  </a:lnTo>
                  <a:cubicBezTo>
                    <a:pt x="159646" y="96639"/>
                    <a:pt x="147725" y="94936"/>
                    <a:pt x="147725" y="94936"/>
                  </a:cubicBezTo>
                  <a:cubicBezTo>
                    <a:pt x="147725" y="94936"/>
                    <a:pt x="146022" y="104302"/>
                    <a:pt x="152834" y="117073"/>
                  </a:cubicBezTo>
                  <a:lnTo>
                    <a:pt x="146022" y="107708"/>
                  </a:lnTo>
                  <a:cubicBezTo>
                    <a:pt x="134102" y="94084"/>
                    <a:pt x="121331" y="93233"/>
                    <a:pt x="121331" y="93233"/>
                  </a:cubicBezTo>
                  <a:cubicBezTo>
                    <a:pt x="121331" y="93233"/>
                    <a:pt x="120479" y="97490"/>
                    <a:pt x="123034" y="104302"/>
                  </a:cubicBezTo>
                  <a:lnTo>
                    <a:pt x="116222" y="96639"/>
                  </a:lnTo>
                  <a:cubicBezTo>
                    <a:pt x="101748" y="82164"/>
                    <a:pt x="84719" y="85570"/>
                    <a:pt x="84719" y="85570"/>
                  </a:cubicBezTo>
                  <a:cubicBezTo>
                    <a:pt x="84719" y="85570"/>
                    <a:pt x="81313" y="102599"/>
                    <a:pt x="95787" y="117073"/>
                  </a:cubicBezTo>
                  <a:lnTo>
                    <a:pt x="103450" y="123885"/>
                  </a:lnTo>
                  <a:cubicBezTo>
                    <a:pt x="96639" y="122182"/>
                    <a:pt x="92381" y="122182"/>
                    <a:pt x="92381" y="122182"/>
                  </a:cubicBezTo>
                  <a:cubicBezTo>
                    <a:pt x="92381" y="122182"/>
                    <a:pt x="93233" y="134954"/>
                    <a:pt x="106856" y="146874"/>
                  </a:cubicBezTo>
                  <a:lnTo>
                    <a:pt x="116222" y="153685"/>
                  </a:lnTo>
                  <a:cubicBezTo>
                    <a:pt x="104302" y="146874"/>
                    <a:pt x="94084" y="148577"/>
                    <a:pt x="94084" y="148577"/>
                  </a:cubicBezTo>
                  <a:cubicBezTo>
                    <a:pt x="94084" y="148577"/>
                    <a:pt x="95787" y="160497"/>
                    <a:pt x="109410" y="169863"/>
                  </a:cubicBezTo>
                  <a:lnTo>
                    <a:pt x="117925" y="174972"/>
                  </a:lnTo>
                  <a:cubicBezTo>
                    <a:pt x="106005" y="169863"/>
                    <a:pt x="97490" y="172417"/>
                    <a:pt x="97490" y="172417"/>
                  </a:cubicBezTo>
                  <a:cubicBezTo>
                    <a:pt x="97490" y="172417"/>
                    <a:pt x="100045" y="183486"/>
                    <a:pt x="113667" y="191149"/>
                  </a:cubicBezTo>
                  <a:lnTo>
                    <a:pt x="121331" y="195406"/>
                  </a:lnTo>
                  <a:cubicBezTo>
                    <a:pt x="110262" y="191149"/>
                    <a:pt x="101748" y="194555"/>
                    <a:pt x="101748" y="194555"/>
                  </a:cubicBezTo>
                  <a:cubicBezTo>
                    <a:pt x="101748" y="194555"/>
                    <a:pt x="104302" y="203069"/>
                    <a:pt x="116222" y="209881"/>
                  </a:cubicBezTo>
                  <a:cubicBezTo>
                    <a:pt x="103450" y="206475"/>
                    <a:pt x="95787" y="209881"/>
                    <a:pt x="95787" y="209881"/>
                  </a:cubicBezTo>
                  <a:cubicBezTo>
                    <a:pt x="95787" y="209881"/>
                    <a:pt x="99193" y="217544"/>
                    <a:pt x="110262" y="222652"/>
                  </a:cubicBezTo>
                  <a:lnTo>
                    <a:pt x="102599" y="220098"/>
                  </a:lnTo>
                  <a:cubicBezTo>
                    <a:pt x="87273" y="215841"/>
                    <a:pt x="77907" y="221801"/>
                    <a:pt x="77907" y="221801"/>
                  </a:cubicBezTo>
                  <a:cubicBezTo>
                    <a:pt x="77907" y="221801"/>
                    <a:pt x="82164" y="229464"/>
                    <a:pt x="94084" y="234573"/>
                  </a:cubicBezTo>
                  <a:lnTo>
                    <a:pt x="84719" y="232870"/>
                  </a:lnTo>
                  <a:cubicBezTo>
                    <a:pt x="68541" y="230315"/>
                    <a:pt x="58324" y="237127"/>
                    <a:pt x="58324" y="237127"/>
                  </a:cubicBezTo>
                  <a:cubicBezTo>
                    <a:pt x="58324" y="237127"/>
                    <a:pt x="63433" y="245641"/>
                    <a:pt x="77055" y="249047"/>
                  </a:cubicBezTo>
                  <a:lnTo>
                    <a:pt x="65987" y="247344"/>
                  </a:lnTo>
                  <a:cubicBezTo>
                    <a:pt x="48106" y="245641"/>
                    <a:pt x="38741" y="254156"/>
                    <a:pt x="38741" y="254156"/>
                  </a:cubicBezTo>
                  <a:cubicBezTo>
                    <a:pt x="38741" y="254156"/>
                    <a:pt x="41295" y="257561"/>
                    <a:pt x="47255" y="260967"/>
                  </a:cubicBezTo>
                  <a:lnTo>
                    <a:pt x="37038" y="260116"/>
                  </a:lnTo>
                  <a:cubicBezTo>
                    <a:pt x="16603" y="260116"/>
                    <a:pt x="6386" y="274590"/>
                    <a:pt x="6386" y="274590"/>
                  </a:cubicBezTo>
                  <a:cubicBezTo>
                    <a:pt x="6386" y="274590"/>
                    <a:pt x="15751" y="289065"/>
                    <a:pt x="37038" y="289065"/>
                  </a:cubicBezTo>
                  <a:lnTo>
                    <a:pt x="47255" y="288213"/>
                  </a:lnTo>
                  <a:cubicBezTo>
                    <a:pt x="41295" y="291619"/>
                    <a:pt x="38741" y="295025"/>
                    <a:pt x="38741" y="295025"/>
                  </a:cubicBezTo>
                  <a:cubicBezTo>
                    <a:pt x="38741" y="295025"/>
                    <a:pt x="48106" y="303539"/>
                    <a:pt x="65987" y="301837"/>
                  </a:cubicBezTo>
                  <a:lnTo>
                    <a:pt x="77055" y="300134"/>
                  </a:lnTo>
                  <a:cubicBezTo>
                    <a:pt x="63433" y="303539"/>
                    <a:pt x="58324" y="312054"/>
                    <a:pt x="58324" y="312054"/>
                  </a:cubicBezTo>
                  <a:cubicBezTo>
                    <a:pt x="58324" y="312054"/>
                    <a:pt x="67690" y="318865"/>
                    <a:pt x="84719" y="316311"/>
                  </a:cubicBezTo>
                  <a:lnTo>
                    <a:pt x="94084" y="314608"/>
                  </a:lnTo>
                  <a:cubicBezTo>
                    <a:pt x="82164" y="318865"/>
                    <a:pt x="77907" y="327380"/>
                    <a:pt x="77907" y="327380"/>
                  </a:cubicBezTo>
                  <a:cubicBezTo>
                    <a:pt x="77907" y="327380"/>
                    <a:pt x="87273" y="333340"/>
                    <a:pt x="102599" y="329083"/>
                  </a:cubicBezTo>
                  <a:lnTo>
                    <a:pt x="110262" y="326528"/>
                  </a:lnTo>
                  <a:cubicBezTo>
                    <a:pt x="99193" y="331637"/>
                    <a:pt x="95787" y="339300"/>
                    <a:pt x="95787" y="339300"/>
                  </a:cubicBezTo>
                  <a:cubicBezTo>
                    <a:pt x="95787" y="339300"/>
                    <a:pt x="104302" y="343557"/>
                    <a:pt x="116222" y="339300"/>
                  </a:cubicBezTo>
                  <a:cubicBezTo>
                    <a:pt x="105153" y="345260"/>
                    <a:pt x="101748" y="354626"/>
                    <a:pt x="101748" y="354626"/>
                  </a:cubicBezTo>
                  <a:cubicBezTo>
                    <a:pt x="101748" y="354626"/>
                    <a:pt x="109410" y="358032"/>
                    <a:pt x="121331" y="353775"/>
                  </a:cubicBezTo>
                  <a:lnTo>
                    <a:pt x="113667" y="358032"/>
                  </a:lnTo>
                  <a:cubicBezTo>
                    <a:pt x="100045" y="365695"/>
                    <a:pt x="97490" y="376763"/>
                    <a:pt x="97490" y="376763"/>
                  </a:cubicBezTo>
                  <a:cubicBezTo>
                    <a:pt x="97490" y="376763"/>
                    <a:pt x="106005" y="379318"/>
                    <a:pt x="117925" y="374209"/>
                  </a:cubicBezTo>
                  <a:lnTo>
                    <a:pt x="109410" y="379318"/>
                  </a:lnTo>
                  <a:cubicBezTo>
                    <a:pt x="95787" y="388684"/>
                    <a:pt x="94084" y="400604"/>
                    <a:pt x="94084" y="400604"/>
                  </a:cubicBezTo>
                  <a:cubicBezTo>
                    <a:pt x="94084" y="400604"/>
                    <a:pt x="103450" y="402307"/>
                    <a:pt x="116222" y="395495"/>
                  </a:cubicBezTo>
                  <a:lnTo>
                    <a:pt x="106856" y="402307"/>
                  </a:lnTo>
                  <a:cubicBezTo>
                    <a:pt x="93233" y="414227"/>
                    <a:pt x="92381" y="426999"/>
                    <a:pt x="92381" y="426999"/>
                  </a:cubicBezTo>
                  <a:cubicBezTo>
                    <a:pt x="92381" y="426999"/>
                    <a:pt x="96639" y="427850"/>
                    <a:pt x="103450" y="425296"/>
                  </a:cubicBezTo>
                  <a:lnTo>
                    <a:pt x="95787" y="432107"/>
                  </a:lnTo>
                  <a:cubicBezTo>
                    <a:pt x="81313" y="446582"/>
                    <a:pt x="84719" y="463611"/>
                    <a:pt x="84719" y="463611"/>
                  </a:cubicBezTo>
                  <a:cubicBezTo>
                    <a:pt x="84719" y="463611"/>
                    <a:pt x="101748" y="467016"/>
                    <a:pt x="116222" y="452542"/>
                  </a:cubicBezTo>
                  <a:lnTo>
                    <a:pt x="123034" y="444879"/>
                  </a:lnTo>
                  <a:cubicBezTo>
                    <a:pt x="121331" y="451690"/>
                    <a:pt x="121331" y="455948"/>
                    <a:pt x="121331" y="455948"/>
                  </a:cubicBezTo>
                  <a:cubicBezTo>
                    <a:pt x="121331" y="455948"/>
                    <a:pt x="134102" y="455096"/>
                    <a:pt x="146022" y="441473"/>
                  </a:cubicBezTo>
                  <a:lnTo>
                    <a:pt x="152834" y="432107"/>
                  </a:lnTo>
                  <a:cubicBezTo>
                    <a:pt x="146022" y="444027"/>
                    <a:pt x="147725" y="454245"/>
                    <a:pt x="147725" y="454245"/>
                  </a:cubicBezTo>
                  <a:cubicBezTo>
                    <a:pt x="147725" y="454245"/>
                    <a:pt x="159646" y="452542"/>
                    <a:pt x="169011" y="438919"/>
                  </a:cubicBezTo>
                  <a:lnTo>
                    <a:pt x="174120" y="430404"/>
                  </a:lnTo>
                  <a:cubicBezTo>
                    <a:pt x="169011" y="442325"/>
                    <a:pt x="171565" y="450839"/>
                    <a:pt x="171565" y="450839"/>
                  </a:cubicBezTo>
                  <a:cubicBezTo>
                    <a:pt x="171565" y="450839"/>
                    <a:pt x="182635" y="448285"/>
                    <a:pt x="190297" y="434662"/>
                  </a:cubicBezTo>
                  <a:lnTo>
                    <a:pt x="194555" y="426999"/>
                  </a:lnTo>
                  <a:cubicBezTo>
                    <a:pt x="190297" y="438067"/>
                    <a:pt x="193703" y="446582"/>
                    <a:pt x="193703" y="446582"/>
                  </a:cubicBezTo>
                  <a:cubicBezTo>
                    <a:pt x="193703" y="446582"/>
                    <a:pt x="202218" y="444027"/>
                    <a:pt x="209029" y="432107"/>
                  </a:cubicBezTo>
                  <a:cubicBezTo>
                    <a:pt x="205623" y="444879"/>
                    <a:pt x="209029" y="452542"/>
                    <a:pt x="209029" y="452542"/>
                  </a:cubicBezTo>
                  <a:cubicBezTo>
                    <a:pt x="209029" y="452542"/>
                    <a:pt x="216692" y="449136"/>
                    <a:pt x="221801" y="438067"/>
                  </a:cubicBezTo>
                  <a:lnTo>
                    <a:pt x="219247" y="445730"/>
                  </a:lnTo>
                  <a:cubicBezTo>
                    <a:pt x="214989" y="461056"/>
                    <a:pt x="220950" y="470422"/>
                    <a:pt x="220950" y="470422"/>
                  </a:cubicBezTo>
                  <a:cubicBezTo>
                    <a:pt x="220950" y="470422"/>
                    <a:pt x="229464" y="466165"/>
                    <a:pt x="233721" y="454245"/>
                  </a:cubicBezTo>
                  <a:lnTo>
                    <a:pt x="232018" y="463611"/>
                  </a:lnTo>
                  <a:cubicBezTo>
                    <a:pt x="229464" y="479788"/>
                    <a:pt x="236275" y="490005"/>
                    <a:pt x="236275" y="490005"/>
                  </a:cubicBezTo>
                  <a:cubicBezTo>
                    <a:pt x="236275" y="490005"/>
                    <a:pt x="244790" y="484897"/>
                    <a:pt x="248195" y="471274"/>
                  </a:cubicBezTo>
                  <a:lnTo>
                    <a:pt x="246493" y="482342"/>
                  </a:lnTo>
                  <a:cubicBezTo>
                    <a:pt x="244790" y="500223"/>
                    <a:pt x="253304" y="509589"/>
                    <a:pt x="253304" y="509589"/>
                  </a:cubicBezTo>
                  <a:cubicBezTo>
                    <a:pt x="253304" y="509589"/>
                    <a:pt x="256710" y="507034"/>
                    <a:pt x="260116" y="501074"/>
                  </a:cubicBezTo>
                  <a:lnTo>
                    <a:pt x="259265" y="511291"/>
                  </a:lnTo>
                  <a:cubicBezTo>
                    <a:pt x="259265" y="531726"/>
                    <a:pt x="273739" y="541943"/>
                    <a:pt x="273739" y="541943"/>
                  </a:cubicBezTo>
                  <a:cubicBezTo>
                    <a:pt x="273739" y="541943"/>
                    <a:pt x="288213" y="532578"/>
                    <a:pt x="288213" y="511291"/>
                  </a:cubicBezTo>
                  <a:lnTo>
                    <a:pt x="287362" y="501074"/>
                  </a:lnTo>
                  <a:cubicBezTo>
                    <a:pt x="290767" y="507034"/>
                    <a:pt x="294173" y="509589"/>
                    <a:pt x="294173" y="509589"/>
                  </a:cubicBezTo>
                  <a:cubicBezTo>
                    <a:pt x="294173" y="509589"/>
                    <a:pt x="302688" y="500223"/>
                    <a:pt x="300985" y="482342"/>
                  </a:cubicBezTo>
                  <a:lnTo>
                    <a:pt x="299282" y="471274"/>
                  </a:lnTo>
                  <a:cubicBezTo>
                    <a:pt x="302688" y="484897"/>
                    <a:pt x="311202" y="490005"/>
                    <a:pt x="311202" y="490005"/>
                  </a:cubicBezTo>
                  <a:cubicBezTo>
                    <a:pt x="311202" y="490005"/>
                    <a:pt x="318014" y="480640"/>
                    <a:pt x="315460" y="463611"/>
                  </a:cubicBezTo>
                  <a:lnTo>
                    <a:pt x="313757" y="454245"/>
                  </a:lnTo>
                  <a:cubicBezTo>
                    <a:pt x="318014" y="466165"/>
                    <a:pt x="326528" y="471274"/>
                    <a:pt x="326528" y="471274"/>
                  </a:cubicBezTo>
                  <a:cubicBezTo>
                    <a:pt x="326528" y="471274"/>
                    <a:pt x="332488" y="461908"/>
                    <a:pt x="328231" y="446582"/>
                  </a:cubicBezTo>
                  <a:lnTo>
                    <a:pt x="325677" y="438067"/>
                  </a:lnTo>
                  <a:cubicBezTo>
                    <a:pt x="330785" y="449136"/>
                    <a:pt x="338449" y="452542"/>
                    <a:pt x="338449" y="452542"/>
                  </a:cubicBezTo>
                  <a:cubicBezTo>
                    <a:pt x="338449" y="452542"/>
                    <a:pt x="342706" y="444027"/>
                    <a:pt x="338449" y="432107"/>
                  </a:cubicBezTo>
                  <a:cubicBezTo>
                    <a:pt x="344409" y="443176"/>
                    <a:pt x="353774" y="446582"/>
                    <a:pt x="353774" y="446582"/>
                  </a:cubicBezTo>
                  <a:cubicBezTo>
                    <a:pt x="353774" y="446582"/>
                    <a:pt x="357180" y="438919"/>
                    <a:pt x="352923" y="426999"/>
                  </a:cubicBezTo>
                  <a:lnTo>
                    <a:pt x="357180" y="434662"/>
                  </a:lnTo>
                  <a:cubicBezTo>
                    <a:pt x="364843" y="448285"/>
                    <a:pt x="375912" y="450839"/>
                    <a:pt x="375912" y="450839"/>
                  </a:cubicBezTo>
                  <a:cubicBezTo>
                    <a:pt x="375912" y="450839"/>
                    <a:pt x="378467" y="442325"/>
                    <a:pt x="373358" y="430404"/>
                  </a:cubicBezTo>
                  <a:lnTo>
                    <a:pt x="378467" y="438919"/>
                  </a:lnTo>
                  <a:cubicBezTo>
                    <a:pt x="387832" y="452542"/>
                    <a:pt x="399753" y="454245"/>
                    <a:pt x="399753" y="454245"/>
                  </a:cubicBezTo>
                  <a:cubicBezTo>
                    <a:pt x="399753" y="454245"/>
                    <a:pt x="401455" y="444879"/>
                    <a:pt x="394644" y="432107"/>
                  </a:cubicBezTo>
                  <a:lnTo>
                    <a:pt x="401455" y="441473"/>
                  </a:lnTo>
                  <a:cubicBezTo>
                    <a:pt x="413375" y="455096"/>
                    <a:pt x="426147" y="455948"/>
                    <a:pt x="426147" y="455948"/>
                  </a:cubicBezTo>
                  <a:cubicBezTo>
                    <a:pt x="426147" y="455948"/>
                    <a:pt x="426998" y="451690"/>
                    <a:pt x="424444" y="444879"/>
                  </a:cubicBezTo>
                  <a:lnTo>
                    <a:pt x="431256" y="452542"/>
                  </a:lnTo>
                  <a:cubicBezTo>
                    <a:pt x="445730" y="467016"/>
                    <a:pt x="462759" y="463611"/>
                    <a:pt x="462759" y="463611"/>
                  </a:cubicBezTo>
                  <a:cubicBezTo>
                    <a:pt x="462759" y="463611"/>
                    <a:pt x="466165" y="446582"/>
                    <a:pt x="451690" y="432107"/>
                  </a:cubicBezTo>
                  <a:lnTo>
                    <a:pt x="444027" y="425296"/>
                  </a:lnTo>
                  <a:cubicBezTo>
                    <a:pt x="450839" y="426999"/>
                    <a:pt x="455096" y="426999"/>
                    <a:pt x="455096" y="426999"/>
                  </a:cubicBezTo>
                  <a:cubicBezTo>
                    <a:pt x="455096" y="426999"/>
                    <a:pt x="454245" y="414227"/>
                    <a:pt x="440622" y="402307"/>
                  </a:cubicBezTo>
                  <a:lnTo>
                    <a:pt x="431256" y="395495"/>
                  </a:lnTo>
                  <a:cubicBezTo>
                    <a:pt x="443176" y="402307"/>
                    <a:pt x="453393" y="400604"/>
                    <a:pt x="453393" y="400604"/>
                  </a:cubicBezTo>
                  <a:cubicBezTo>
                    <a:pt x="453393" y="400604"/>
                    <a:pt x="451690" y="388684"/>
                    <a:pt x="438068" y="379318"/>
                  </a:cubicBezTo>
                  <a:lnTo>
                    <a:pt x="429553" y="374209"/>
                  </a:lnTo>
                  <a:cubicBezTo>
                    <a:pt x="441473" y="379318"/>
                    <a:pt x="449987" y="376763"/>
                    <a:pt x="449987" y="376763"/>
                  </a:cubicBezTo>
                  <a:cubicBezTo>
                    <a:pt x="449987" y="376763"/>
                    <a:pt x="447433" y="365695"/>
                    <a:pt x="433810" y="358032"/>
                  </a:cubicBezTo>
                  <a:lnTo>
                    <a:pt x="426147" y="353775"/>
                  </a:lnTo>
                  <a:cubicBezTo>
                    <a:pt x="437216" y="358032"/>
                    <a:pt x="445730" y="354626"/>
                    <a:pt x="445730" y="354626"/>
                  </a:cubicBezTo>
                  <a:cubicBezTo>
                    <a:pt x="445730" y="354626"/>
                    <a:pt x="443176" y="346112"/>
                    <a:pt x="431256" y="339300"/>
                  </a:cubicBezTo>
                  <a:cubicBezTo>
                    <a:pt x="444027" y="342706"/>
                    <a:pt x="451690" y="339300"/>
                    <a:pt x="451690" y="339300"/>
                  </a:cubicBezTo>
                  <a:cubicBezTo>
                    <a:pt x="451690" y="339300"/>
                    <a:pt x="448284" y="331637"/>
                    <a:pt x="437216" y="326528"/>
                  </a:cubicBezTo>
                  <a:lnTo>
                    <a:pt x="444879" y="329083"/>
                  </a:lnTo>
                  <a:cubicBezTo>
                    <a:pt x="460205" y="333340"/>
                    <a:pt x="469571" y="327380"/>
                    <a:pt x="469571" y="327380"/>
                  </a:cubicBezTo>
                  <a:cubicBezTo>
                    <a:pt x="469571" y="327380"/>
                    <a:pt x="465313" y="319717"/>
                    <a:pt x="453393" y="314608"/>
                  </a:cubicBezTo>
                  <a:lnTo>
                    <a:pt x="462759" y="316311"/>
                  </a:lnTo>
                  <a:cubicBezTo>
                    <a:pt x="478937" y="318865"/>
                    <a:pt x="489154" y="312054"/>
                    <a:pt x="489154" y="312054"/>
                  </a:cubicBezTo>
                  <a:cubicBezTo>
                    <a:pt x="489154" y="312054"/>
                    <a:pt x="484045" y="303539"/>
                    <a:pt x="470422" y="300134"/>
                  </a:cubicBezTo>
                  <a:lnTo>
                    <a:pt x="481491" y="301837"/>
                  </a:lnTo>
                  <a:cubicBezTo>
                    <a:pt x="499371" y="303539"/>
                    <a:pt x="508737" y="295025"/>
                    <a:pt x="508737" y="295025"/>
                  </a:cubicBezTo>
                  <a:cubicBezTo>
                    <a:pt x="508737" y="295025"/>
                    <a:pt x="506183" y="291619"/>
                    <a:pt x="500223" y="288213"/>
                  </a:cubicBezTo>
                  <a:lnTo>
                    <a:pt x="510440" y="289065"/>
                  </a:lnTo>
                  <a:cubicBezTo>
                    <a:pt x="530875" y="289065"/>
                    <a:pt x="541092" y="274590"/>
                    <a:pt x="541092" y="274590"/>
                  </a:cubicBezTo>
                  <a:cubicBezTo>
                    <a:pt x="541092" y="274590"/>
                    <a:pt x="530875" y="259264"/>
                    <a:pt x="510440" y="259264"/>
                  </a:cubicBezTo>
                </a:path>
              </a:pathLst>
            </a:custGeom>
            <a:solidFill>
              <a:srgbClr val="DADADA"/>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10" name="Полилиния: фигура 111"/>
            <p:cNvSpPr>
              <a:spLocks noChangeArrowheads="1"/>
            </p:cNvSpPr>
            <p:nvPr/>
          </p:nvSpPr>
          <p:spPr bwMode="auto">
            <a:xfrm>
              <a:off x="268205" y="0"/>
              <a:ext cx="25543" cy="280976"/>
            </a:xfrm>
            <a:custGeom>
              <a:avLst/>
              <a:gdLst>
                <a:gd name="T0" fmla="*/ 6386 w 25543"/>
                <a:gd name="T1" fmla="*/ 6386 h 280976"/>
                <a:gd name="T2" fmla="*/ 6386 w 25543"/>
                <a:gd name="T3" fmla="*/ 274590 h 280976"/>
                <a:gd name="T4" fmla="*/ 20860 w 25543"/>
                <a:gd name="T5" fmla="*/ 37038 h 280976"/>
                <a:gd name="T6" fmla="*/ 6386 w 25543"/>
                <a:gd name="T7" fmla="*/ 6386 h 280976"/>
                <a:gd name="T8" fmla="*/ 0 60000 65536"/>
                <a:gd name="T9" fmla="*/ 0 60000 65536"/>
                <a:gd name="T10" fmla="*/ 0 60000 65536"/>
                <a:gd name="T11" fmla="*/ 0 60000 65536"/>
                <a:gd name="T12" fmla="*/ 0 w 25543"/>
                <a:gd name="T13" fmla="*/ 0 h 280976"/>
                <a:gd name="T14" fmla="*/ 25543 w 25543"/>
                <a:gd name="T15" fmla="*/ 280976 h 280976"/>
              </a:gdLst>
              <a:ahLst/>
              <a:cxnLst>
                <a:cxn ang="T8">
                  <a:pos x="T0" y="T1"/>
                </a:cxn>
                <a:cxn ang="T9">
                  <a:pos x="T2" y="T3"/>
                </a:cxn>
                <a:cxn ang="T10">
                  <a:pos x="T4" y="T5"/>
                </a:cxn>
                <a:cxn ang="T11">
                  <a:pos x="T6" y="T7"/>
                </a:cxn>
              </a:cxnLst>
              <a:rect l="T12" t="T13" r="T14" b="T15"/>
              <a:pathLst>
                <a:path w="25543" h="280976">
                  <a:moveTo>
                    <a:pt x="6386" y="6386"/>
                  </a:moveTo>
                  <a:lnTo>
                    <a:pt x="6386" y="274590"/>
                  </a:lnTo>
                  <a:lnTo>
                    <a:pt x="20860" y="37038"/>
                  </a:lnTo>
                  <a:cubicBezTo>
                    <a:pt x="20860" y="16603"/>
                    <a:pt x="6386" y="6386"/>
                    <a:pt x="6386"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11" name="Полилиния: фигура 112"/>
            <p:cNvSpPr>
              <a:spLocks noChangeArrowheads="1"/>
            </p:cNvSpPr>
            <p:nvPr/>
          </p:nvSpPr>
          <p:spPr bwMode="auto">
            <a:xfrm>
              <a:off x="79184" y="78835"/>
              <a:ext cx="195832" cy="195832"/>
            </a:xfrm>
            <a:custGeom>
              <a:avLst/>
              <a:gdLst>
                <a:gd name="T0" fmla="*/ 6386 w 195831"/>
                <a:gd name="T1" fmla="*/ 6735 h 195831"/>
                <a:gd name="T2" fmla="*/ 196272 w 195831"/>
                <a:gd name="T3" fmla="*/ 196620 h 195831"/>
                <a:gd name="T4" fmla="*/ 38741 w 195831"/>
                <a:gd name="T5" fmla="*/ 17803 h 195831"/>
                <a:gd name="T6" fmla="*/ 6386 w 195831"/>
                <a:gd name="T7" fmla="*/ 6735 h 195831"/>
                <a:gd name="T8" fmla="*/ 0 60000 65536"/>
                <a:gd name="T9" fmla="*/ 0 60000 65536"/>
                <a:gd name="T10" fmla="*/ 0 60000 65536"/>
                <a:gd name="T11" fmla="*/ 0 60000 65536"/>
                <a:gd name="T12" fmla="*/ 0 w 195831"/>
                <a:gd name="T13" fmla="*/ 0 h 195831"/>
                <a:gd name="T14" fmla="*/ 195831 w 195831"/>
                <a:gd name="T15" fmla="*/ 195831 h 195831"/>
              </a:gdLst>
              <a:ahLst/>
              <a:cxnLst>
                <a:cxn ang="T8">
                  <a:pos x="T0" y="T1"/>
                </a:cxn>
                <a:cxn ang="T9">
                  <a:pos x="T2" y="T3"/>
                </a:cxn>
                <a:cxn ang="T10">
                  <a:pos x="T4" y="T5"/>
                </a:cxn>
                <a:cxn ang="T11">
                  <a:pos x="T6" y="T7"/>
                </a:cxn>
              </a:cxnLst>
              <a:rect l="T12" t="T13" r="T14" b="T15"/>
              <a:pathLst>
                <a:path w="195831" h="195831">
                  <a:moveTo>
                    <a:pt x="6386" y="6735"/>
                  </a:moveTo>
                  <a:lnTo>
                    <a:pt x="196258" y="196606"/>
                  </a:lnTo>
                  <a:lnTo>
                    <a:pt x="38741" y="17803"/>
                  </a:lnTo>
                  <a:cubicBezTo>
                    <a:pt x="23415" y="3329"/>
                    <a:pt x="6386" y="6735"/>
                    <a:pt x="6386" y="6735"/>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12" name="Полилиния: фигура 113"/>
            <p:cNvSpPr>
              <a:spLocks noChangeArrowheads="1"/>
            </p:cNvSpPr>
            <p:nvPr/>
          </p:nvSpPr>
          <p:spPr bwMode="auto">
            <a:xfrm>
              <a:off x="0" y="253730"/>
              <a:ext cx="280976" cy="25543"/>
            </a:xfrm>
            <a:custGeom>
              <a:avLst/>
              <a:gdLst>
                <a:gd name="T0" fmla="*/ 6386 w 280976"/>
                <a:gd name="T1" fmla="*/ 20860 h 25543"/>
                <a:gd name="T2" fmla="*/ 274590 w 280976"/>
                <a:gd name="T3" fmla="*/ 20860 h 25543"/>
                <a:gd name="T4" fmla="*/ 37038 w 280976"/>
                <a:gd name="T5" fmla="*/ 6386 h 25543"/>
                <a:gd name="T6" fmla="*/ 6386 w 280976"/>
                <a:gd name="T7" fmla="*/ 20860 h 25543"/>
                <a:gd name="T8" fmla="*/ 0 60000 65536"/>
                <a:gd name="T9" fmla="*/ 0 60000 65536"/>
                <a:gd name="T10" fmla="*/ 0 60000 65536"/>
                <a:gd name="T11" fmla="*/ 0 60000 65536"/>
                <a:gd name="T12" fmla="*/ 0 w 280976"/>
                <a:gd name="T13" fmla="*/ 0 h 25543"/>
                <a:gd name="T14" fmla="*/ 280976 w 280976"/>
                <a:gd name="T15" fmla="*/ 25543 h 25543"/>
              </a:gdLst>
              <a:ahLst/>
              <a:cxnLst>
                <a:cxn ang="T8">
                  <a:pos x="T0" y="T1"/>
                </a:cxn>
                <a:cxn ang="T9">
                  <a:pos x="T2" y="T3"/>
                </a:cxn>
                <a:cxn ang="T10">
                  <a:pos x="T4" y="T5"/>
                </a:cxn>
                <a:cxn ang="T11">
                  <a:pos x="T6" y="T7"/>
                </a:cxn>
              </a:cxnLst>
              <a:rect l="T12" t="T13" r="T14" b="T15"/>
              <a:pathLst>
                <a:path w="280976" h="25543">
                  <a:moveTo>
                    <a:pt x="6386" y="20860"/>
                  </a:moveTo>
                  <a:lnTo>
                    <a:pt x="274590" y="20860"/>
                  </a:lnTo>
                  <a:lnTo>
                    <a:pt x="37038" y="6386"/>
                  </a:lnTo>
                  <a:cubicBezTo>
                    <a:pt x="16603" y="6386"/>
                    <a:pt x="6386" y="20860"/>
                    <a:pt x="6386" y="20860"/>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13" name="Полилиния: фигура 114"/>
            <p:cNvSpPr>
              <a:spLocks noChangeArrowheads="1"/>
            </p:cNvSpPr>
            <p:nvPr/>
          </p:nvSpPr>
          <p:spPr bwMode="auto">
            <a:xfrm>
              <a:off x="78836" y="268204"/>
              <a:ext cx="195832" cy="195832"/>
            </a:xfrm>
            <a:custGeom>
              <a:avLst/>
              <a:gdLst>
                <a:gd name="T0" fmla="*/ 6735 w 195831"/>
                <a:gd name="T1" fmla="*/ 196272 h 195831"/>
                <a:gd name="T2" fmla="*/ 196620 w 195831"/>
                <a:gd name="T3" fmla="*/ 6386 h 195831"/>
                <a:gd name="T4" fmla="*/ 17803 w 195831"/>
                <a:gd name="T5" fmla="*/ 163917 h 195831"/>
                <a:gd name="T6" fmla="*/ 6735 w 195831"/>
                <a:gd name="T7" fmla="*/ 196272 h 195831"/>
                <a:gd name="T8" fmla="*/ 0 60000 65536"/>
                <a:gd name="T9" fmla="*/ 0 60000 65536"/>
                <a:gd name="T10" fmla="*/ 0 60000 65536"/>
                <a:gd name="T11" fmla="*/ 0 60000 65536"/>
                <a:gd name="T12" fmla="*/ 0 w 195831"/>
                <a:gd name="T13" fmla="*/ 0 h 195831"/>
                <a:gd name="T14" fmla="*/ 195831 w 195831"/>
                <a:gd name="T15" fmla="*/ 195831 h 195831"/>
              </a:gdLst>
              <a:ahLst/>
              <a:cxnLst>
                <a:cxn ang="T8">
                  <a:pos x="T0" y="T1"/>
                </a:cxn>
                <a:cxn ang="T9">
                  <a:pos x="T2" y="T3"/>
                </a:cxn>
                <a:cxn ang="T10">
                  <a:pos x="T4" y="T5"/>
                </a:cxn>
                <a:cxn ang="T11">
                  <a:pos x="T6" y="T7"/>
                </a:cxn>
              </a:cxnLst>
              <a:rect l="T12" t="T13" r="T14" b="T15"/>
              <a:pathLst>
                <a:path w="195831" h="195831">
                  <a:moveTo>
                    <a:pt x="6735" y="196258"/>
                  </a:moveTo>
                  <a:lnTo>
                    <a:pt x="196606" y="6386"/>
                  </a:lnTo>
                  <a:lnTo>
                    <a:pt x="17803" y="163903"/>
                  </a:lnTo>
                  <a:cubicBezTo>
                    <a:pt x="3329" y="178377"/>
                    <a:pt x="6735" y="196258"/>
                    <a:pt x="6735" y="196258"/>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14" name="Полилиния: фигура 115"/>
            <p:cNvSpPr>
              <a:spLocks noChangeArrowheads="1"/>
            </p:cNvSpPr>
            <p:nvPr/>
          </p:nvSpPr>
          <p:spPr bwMode="auto">
            <a:xfrm>
              <a:off x="253730" y="268204"/>
              <a:ext cx="25543" cy="280976"/>
            </a:xfrm>
            <a:custGeom>
              <a:avLst/>
              <a:gdLst>
                <a:gd name="T0" fmla="*/ 20860 w 25543"/>
                <a:gd name="T1" fmla="*/ 274590 h 280976"/>
                <a:gd name="T2" fmla="*/ 20860 w 25543"/>
                <a:gd name="T3" fmla="*/ 6386 h 280976"/>
                <a:gd name="T4" fmla="*/ 6386 w 25543"/>
                <a:gd name="T5" fmla="*/ 243938 h 280976"/>
                <a:gd name="T6" fmla="*/ 20860 w 25543"/>
                <a:gd name="T7" fmla="*/ 274590 h 280976"/>
                <a:gd name="T8" fmla="*/ 0 60000 65536"/>
                <a:gd name="T9" fmla="*/ 0 60000 65536"/>
                <a:gd name="T10" fmla="*/ 0 60000 65536"/>
                <a:gd name="T11" fmla="*/ 0 60000 65536"/>
                <a:gd name="T12" fmla="*/ 0 w 25543"/>
                <a:gd name="T13" fmla="*/ 0 h 280976"/>
                <a:gd name="T14" fmla="*/ 25543 w 25543"/>
                <a:gd name="T15" fmla="*/ 280976 h 280976"/>
              </a:gdLst>
              <a:ahLst/>
              <a:cxnLst>
                <a:cxn ang="T8">
                  <a:pos x="T0" y="T1"/>
                </a:cxn>
                <a:cxn ang="T9">
                  <a:pos x="T2" y="T3"/>
                </a:cxn>
                <a:cxn ang="T10">
                  <a:pos x="T4" y="T5"/>
                </a:cxn>
                <a:cxn ang="T11">
                  <a:pos x="T6" y="T7"/>
                </a:cxn>
              </a:cxnLst>
              <a:rect l="T12" t="T13" r="T14" b="T15"/>
              <a:pathLst>
                <a:path w="25543" h="280976">
                  <a:moveTo>
                    <a:pt x="20860" y="274590"/>
                  </a:moveTo>
                  <a:lnTo>
                    <a:pt x="20860" y="6386"/>
                  </a:lnTo>
                  <a:lnTo>
                    <a:pt x="6386" y="243938"/>
                  </a:lnTo>
                  <a:cubicBezTo>
                    <a:pt x="6386" y="264373"/>
                    <a:pt x="20860" y="274590"/>
                    <a:pt x="20860" y="274590"/>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15" name="Полилиния: фигура 116"/>
            <p:cNvSpPr>
              <a:spLocks noChangeArrowheads="1"/>
            </p:cNvSpPr>
            <p:nvPr/>
          </p:nvSpPr>
          <p:spPr bwMode="auto">
            <a:xfrm>
              <a:off x="268205" y="268204"/>
              <a:ext cx="195832" cy="195832"/>
            </a:xfrm>
            <a:custGeom>
              <a:avLst/>
              <a:gdLst>
                <a:gd name="T0" fmla="*/ 196272 w 195831"/>
                <a:gd name="T1" fmla="*/ 196272 h 195831"/>
                <a:gd name="T2" fmla="*/ 6386 w 195831"/>
                <a:gd name="T3" fmla="*/ 6386 h 195831"/>
                <a:gd name="T4" fmla="*/ 163917 w 195831"/>
                <a:gd name="T5" fmla="*/ 185203 h 195831"/>
                <a:gd name="T6" fmla="*/ 196272 w 195831"/>
                <a:gd name="T7" fmla="*/ 196272 h 195831"/>
                <a:gd name="T8" fmla="*/ 0 60000 65536"/>
                <a:gd name="T9" fmla="*/ 0 60000 65536"/>
                <a:gd name="T10" fmla="*/ 0 60000 65536"/>
                <a:gd name="T11" fmla="*/ 0 60000 65536"/>
                <a:gd name="T12" fmla="*/ 0 w 195831"/>
                <a:gd name="T13" fmla="*/ 0 h 195831"/>
                <a:gd name="T14" fmla="*/ 195831 w 195831"/>
                <a:gd name="T15" fmla="*/ 195831 h 195831"/>
              </a:gdLst>
              <a:ahLst/>
              <a:cxnLst>
                <a:cxn ang="T8">
                  <a:pos x="T0" y="T1"/>
                </a:cxn>
                <a:cxn ang="T9">
                  <a:pos x="T2" y="T3"/>
                </a:cxn>
                <a:cxn ang="T10">
                  <a:pos x="T4" y="T5"/>
                </a:cxn>
                <a:cxn ang="T11">
                  <a:pos x="T6" y="T7"/>
                </a:cxn>
              </a:cxnLst>
              <a:rect l="T12" t="T13" r="T14" b="T15"/>
              <a:pathLst>
                <a:path w="195831" h="195831">
                  <a:moveTo>
                    <a:pt x="196258" y="196258"/>
                  </a:moveTo>
                  <a:lnTo>
                    <a:pt x="6386" y="6386"/>
                  </a:lnTo>
                  <a:lnTo>
                    <a:pt x="163903" y="185189"/>
                  </a:lnTo>
                  <a:cubicBezTo>
                    <a:pt x="179229" y="199663"/>
                    <a:pt x="196258" y="196258"/>
                    <a:pt x="196258" y="196258"/>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16" name="Полилиния: фигура 117"/>
            <p:cNvSpPr>
              <a:spLocks noChangeArrowheads="1"/>
            </p:cNvSpPr>
            <p:nvPr/>
          </p:nvSpPr>
          <p:spPr bwMode="auto">
            <a:xfrm>
              <a:off x="268205" y="268204"/>
              <a:ext cx="280976" cy="25543"/>
            </a:xfrm>
            <a:custGeom>
              <a:avLst/>
              <a:gdLst>
                <a:gd name="T0" fmla="*/ 274590 w 280976"/>
                <a:gd name="T1" fmla="*/ 6386 h 25543"/>
                <a:gd name="T2" fmla="*/ 6386 w 280976"/>
                <a:gd name="T3" fmla="*/ 6386 h 25543"/>
                <a:gd name="T4" fmla="*/ 243938 w 280976"/>
                <a:gd name="T5" fmla="*/ 20860 h 25543"/>
                <a:gd name="T6" fmla="*/ 274590 w 280976"/>
                <a:gd name="T7" fmla="*/ 6386 h 25543"/>
                <a:gd name="T8" fmla="*/ 0 60000 65536"/>
                <a:gd name="T9" fmla="*/ 0 60000 65536"/>
                <a:gd name="T10" fmla="*/ 0 60000 65536"/>
                <a:gd name="T11" fmla="*/ 0 60000 65536"/>
                <a:gd name="T12" fmla="*/ 0 w 280976"/>
                <a:gd name="T13" fmla="*/ 0 h 25543"/>
                <a:gd name="T14" fmla="*/ 280976 w 280976"/>
                <a:gd name="T15" fmla="*/ 25543 h 25543"/>
              </a:gdLst>
              <a:ahLst/>
              <a:cxnLst>
                <a:cxn ang="T8">
                  <a:pos x="T0" y="T1"/>
                </a:cxn>
                <a:cxn ang="T9">
                  <a:pos x="T2" y="T3"/>
                </a:cxn>
                <a:cxn ang="T10">
                  <a:pos x="T4" y="T5"/>
                </a:cxn>
                <a:cxn ang="T11">
                  <a:pos x="T6" y="T7"/>
                </a:cxn>
              </a:cxnLst>
              <a:rect l="T12" t="T13" r="T14" b="T15"/>
              <a:pathLst>
                <a:path w="280976" h="25543">
                  <a:moveTo>
                    <a:pt x="274590" y="6386"/>
                  </a:moveTo>
                  <a:lnTo>
                    <a:pt x="6386" y="6386"/>
                  </a:lnTo>
                  <a:lnTo>
                    <a:pt x="243938" y="20860"/>
                  </a:lnTo>
                  <a:cubicBezTo>
                    <a:pt x="264373" y="20860"/>
                    <a:pt x="274590" y="6386"/>
                    <a:pt x="274590"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17" name="Полилиния: фигура 118"/>
            <p:cNvSpPr>
              <a:spLocks noChangeArrowheads="1"/>
            </p:cNvSpPr>
            <p:nvPr/>
          </p:nvSpPr>
          <p:spPr bwMode="auto">
            <a:xfrm>
              <a:off x="268205" y="79184"/>
              <a:ext cx="195832" cy="195832"/>
            </a:xfrm>
            <a:custGeom>
              <a:avLst/>
              <a:gdLst>
                <a:gd name="T0" fmla="*/ 196272 w 195831"/>
                <a:gd name="T1" fmla="*/ 6386 h 195831"/>
                <a:gd name="T2" fmla="*/ 6386 w 195831"/>
                <a:gd name="T3" fmla="*/ 196272 h 195831"/>
                <a:gd name="T4" fmla="*/ 185203 w 195831"/>
                <a:gd name="T5" fmla="*/ 38741 h 195831"/>
                <a:gd name="T6" fmla="*/ 196272 w 195831"/>
                <a:gd name="T7" fmla="*/ 6386 h 195831"/>
                <a:gd name="T8" fmla="*/ 0 60000 65536"/>
                <a:gd name="T9" fmla="*/ 0 60000 65536"/>
                <a:gd name="T10" fmla="*/ 0 60000 65536"/>
                <a:gd name="T11" fmla="*/ 0 60000 65536"/>
                <a:gd name="T12" fmla="*/ 0 w 195831"/>
                <a:gd name="T13" fmla="*/ 0 h 195831"/>
                <a:gd name="T14" fmla="*/ 195831 w 195831"/>
                <a:gd name="T15" fmla="*/ 195831 h 195831"/>
              </a:gdLst>
              <a:ahLst/>
              <a:cxnLst>
                <a:cxn ang="T8">
                  <a:pos x="T0" y="T1"/>
                </a:cxn>
                <a:cxn ang="T9">
                  <a:pos x="T2" y="T3"/>
                </a:cxn>
                <a:cxn ang="T10">
                  <a:pos x="T4" y="T5"/>
                </a:cxn>
                <a:cxn ang="T11">
                  <a:pos x="T6" y="T7"/>
                </a:cxn>
              </a:cxnLst>
              <a:rect l="T12" t="T13" r="T14" b="T15"/>
              <a:pathLst>
                <a:path w="195831" h="195831">
                  <a:moveTo>
                    <a:pt x="196258" y="6386"/>
                  </a:moveTo>
                  <a:lnTo>
                    <a:pt x="6386" y="196258"/>
                  </a:lnTo>
                  <a:lnTo>
                    <a:pt x="185189" y="38741"/>
                  </a:lnTo>
                  <a:cubicBezTo>
                    <a:pt x="199663" y="23415"/>
                    <a:pt x="196258" y="6386"/>
                    <a:pt x="196258"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18" name="Полилиния: фигура 119"/>
            <p:cNvSpPr>
              <a:spLocks noChangeArrowheads="1"/>
            </p:cNvSpPr>
            <p:nvPr/>
          </p:nvSpPr>
          <p:spPr bwMode="auto">
            <a:xfrm>
              <a:off x="247770" y="32354"/>
              <a:ext cx="25543" cy="246918"/>
            </a:xfrm>
            <a:custGeom>
              <a:avLst/>
              <a:gdLst>
                <a:gd name="T0" fmla="*/ 6386 w 25543"/>
                <a:gd name="T1" fmla="*/ 6386 h 246918"/>
                <a:gd name="T2" fmla="*/ 26821 w 25543"/>
                <a:gd name="T3" fmla="*/ 243087 h 246918"/>
                <a:gd name="T4" fmla="*/ 17454 w 25543"/>
                <a:gd name="T5" fmla="*/ 32781 h 246918"/>
                <a:gd name="T6" fmla="*/ 6386 w 25543"/>
                <a:gd name="T7" fmla="*/ 6386 h 246918"/>
                <a:gd name="T8" fmla="*/ 0 60000 65536"/>
                <a:gd name="T9" fmla="*/ 0 60000 65536"/>
                <a:gd name="T10" fmla="*/ 0 60000 65536"/>
                <a:gd name="T11" fmla="*/ 0 60000 65536"/>
                <a:gd name="T12" fmla="*/ 0 w 25543"/>
                <a:gd name="T13" fmla="*/ 0 h 246918"/>
                <a:gd name="T14" fmla="*/ 25543 w 25543"/>
                <a:gd name="T15" fmla="*/ 246918 h 246918"/>
              </a:gdLst>
              <a:ahLst/>
              <a:cxnLst>
                <a:cxn ang="T8">
                  <a:pos x="T0" y="T1"/>
                </a:cxn>
                <a:cxn ang="T9">
                  <a:pos x="T2" y="T3"/>
                </a:cxn>
                <a:cxn ang="T10">
                  <a:pos x="T4" y="T5"/>
                </a:cxn>
                <a:cxn ang="T11">
                  <a:pos x="T6" y="T7"/>
                </a:cxn>
              </a:cxnLst>
              <a:rect l="T12" t="T13" r="T14" b="T15"/>
              <a:pathLst>
                <a:path w="25543" h="246918">
                  <a:moveTo>
                    <a:pt x="6386" y="6386"/>
                  </a:moveTo>
                  <a:lnTo>
                    <a:pt x="26821" y="243087"/>
                  </a:lnTo>
                  <a:lnTo>
                    <a:pt x="17454" y="32781"/>
                  </a:lnTo>
                  <a:cubicBezTo>
                    <a:pt x="16603" y="14049"/>
                    <a:pt x="6386" y="6386"/>
                    <a:pt x="6386"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19" name="Полилиния: фигура 120"/>
            <p:cNvSpPr>
              <a:spLocks noChangeArrowheads="1"/>
            </p:cNvSpPr>
            <p:nvPr/>
          </p:nvSpPr>
          <p:spPr bwMode="auto">
            <a:xfrm>
              <a:off x="86847" y="115712"/>
              <a:ext cx="187317" cy="161774"/>
            </a:xfrm>
            <a:custGeom>
              <a:avLst/>
              <a:gdLst>
                <a:gd name="T0" fmla="*/ 6386 w 187317"/>
                <a:gd name="T1" fmla="*/ 6470 h 161774"/>
                <a:gd name="T2" fmla="*/ 188595 w 187317"/>
                <a:gd name="T3" fmla="*/ 158878 h 161774"/>
                <a:gd name="T4" fmla="*/ 33632 w 187317"/>
                <a:gd name="T5" fmla="*/ 16687 h 161774"/>
                <a:gd name="T6" fmla="*/ 6386 w 187317"/>
                <a:gd name="T7" fmla="*/ 6470 h 161774"/>
                <a:gd name="T8" fmla="*/ 0 60000 65536"/>
                <a:gd name="T9" fmla="*/ 0 60000 65536"/>
                <a:gd name="T10" fmla="*/ 0 60000 65536"/>
                <a:gd name="T11" fmla="*/ 0 60000 65536"/>
                <a:gd name="T12" fmla="*/ 0 w 187317"/>
                <a:gd name="T13" fmla="*/ 0 h 161774"/>
                <a:gd name="T14" fmla="*/ 187317 w 187317"/>
                <a:gd name="T15" fmla="*/ 161774 h 161774"/>
              </a:gdLst>
              <a:ahLst/>
              <a:cxnLst>
                <a:cxn ang="T8">
                  <a:pos x="T0" y="T1"/>
                </a:cxn>
                <a:cxn ang="T9">
                  <a:pos x="T2" y="T3"/>
                </a:cxn>
                <a:cxn ang="T10">
                  <a:pos x="T4" y="T5"/>
                </a:cxn>
                <a:cxn ang="T11">
                  <a:pos x="T6" y="T7"/>
                </a:cxn>
              </a:cxnLst>
              <a:rect l="T12" t="T13" r="T14" b="T15"/>
              <a:pathLst>
                <a:path w="187317" h="161774">
                  <a:moveTo>
                    <a:pt x="6386" y="6470"/>
                  </a:moveTo>
                  <a:lnTo>
                    <a:pt x="188595" y="158878"/>
                  </a:lnTo>
                  <a:lnTo>
                    <a:pt x="33632" y="16687"/>
                  </a:lnTo>
                  <a:cubicBezTo>
                    <a:pt x="19157" y="4767"/>
                    <a:pt x="6386" y="6470"/>
                    <a:pt x="6386" y="6470"/>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20" name="Полилиния: фигура 121"/>
            <p:cNvSpPr>
              <a:spLocks noChangeArrowheads="1"/>
            </p:cNvSpPr>
            <p:nvPr/>
          </p:nvSpPr>
          <p:spPr bwMode="auto">
            <a:xfrm>
              <a:off x="32355" y="269056"/>
              <a:ext cx="246918" cy="25543"/>
            </a:xfrm>
            <a:custGeom>
              <a:avLst/>
              <a:gdLst>
                <a:gd name="T0" fmla="*/ 6386 w 246918"/>
                <a:gd name="T1" fmla="*/ 26820 h 25543"/>
                <a:gd name="T2" fmla="*/ 243087 w 246918"/>
                <a:gd name="T3" fmla="*/ 6386 h 25543"/>
                <a:gd name="T4" fmla="*/ 32780 w 246918"/>
                <a:gd name="T5" fmla="*/ 15752 h 25543"/>
                <a:gd name="T6" fmla="*/ 6386 w 246918"/>
                <a:gd name="T7" fmla="*/ 26820 h 25543"/>
                <a:gd name="T8" fmla="*/ 0 60000 65536"/>
                <a:gd name="T9" fmla="*/ 0 60000 65536"/>
                <a:gd name="T10" fmla="*/ 0 60000 65536"/>
                <a:gd name="T11" fmla="*/ 0 60000 65536"/>
                <a:gd name="T12" fmla="*/ 0 w 246918"/>
                <a:gd name="T13" fmla="*/ 0 h 25543"/>
                <a:gd name="T14" fmla="*/ 246918 w 246918"/>
                <a:gd name="T15" fmla="*/ 25543 h 25543"/>
              </a:gdLst>
              <a:ahLst/>
              <a:cxnLst>
                <a:cxn ang="T8">
                  <a:pos x="T0" y="T1"/>
                </a:cxn>
                <a:cxn ang="T9">
                  <a:pos x="T2" y="T3"/>
                </a:cxn>
                <a:cxn ang="T10">
                  <a:pos x="T4" y="T5"/>
                </a:cxn>
                <a:cxn ang="T11">
                  <a:pos x="T6" y="T7"/>
                </a:cxn>
              </a:cxnLst>
              <a:rect l="T12" t="T13" r="T14" b="T15"/>
              <a:pathLst>
                <a:path w="246918" h="25543">
                  <a:moveTo>
                    <a:pt x="6386" y="26820"/>
                  </a:moveTo>
                  <a:lnTo>
                    <a:pt x="243087" y="6386"/>
                  </a:lnTo>
                  <a:lnTo>
                    <a:pt x="32780" y="15752"/>
                  </a:lnTo>
                  <a:cubicBezTo>
                    <a:pt x="14048" y="16603"/>
                    <a:pt x="6386" y="26820"/>
                    <a:pt x="6386" y="26820"/>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21" name="Полилиния: фигура 122"/>
            <p:cNvSpPr>
              <a:spLocks noChangeArrowheads="1"/>
            </p:cNvSpPr>
            <p:nvPr/>
          </p:nvSpPr>
          <p:spPr bwMode="auto">
            <a:xfrm>
              <a:off x="115712" y="268204"/>
              <a:ext cx="161774" cy="187317"/>
            </a:xfrm>
            <a:custGeom>
              <a:avLst/>
              <a:gdLst>
                <a:gd name="T0" fmla="*/ 6470 w 161774"/>
                <a:gd name="T1" fmla="*/ 188595 h 187317"/>
                <a:gd name="T2" fmla="*/ 158878 w 161774"/>
                <a:gd name="T3" fmla="*/ 6386 h 187317"/>
                <a:gd name="T4" fmla="*/ 16687 w 161774"/>
                <a:gd name="T5" fmla="*/ 161348 h 187317"/>
                <a:gd name="T6" fmla="*/ 6470 w 161774"/>
                <a:gd name="T7" fmla="*/ 188595 h 187317"/>
                <a:gd name="T8" fmla="*/ 0 60000 65536"/>
                <a:gd name="T9" fmla="*/ 0 60000 65536"/>
                <a:gd name="T10" fmla="*/ 0 60000 65536"/>
                <a:gd name="T11" fmla="*/ 0 60000 65536"/>
                <a:gd name="T12" fmla="*/ 0 w 161774"/>
                <a:gd name="T13" fmla="*/ 0 h 187317"/>
                <a:gd name="T14" fmla="*/ 161774 w 161774"/>
                <a:gd name="T15" fmla="*/ 187317 h 187317"/>
              </a:gdLst>
              <a:ahLst/>
              <a:cxnLst>
                <a:cxn ang="T8">
                  <a:pos x="T0" y="T1"/>
                </a:cxn>
                <a:cxn ang="T9">
                  <a:pos x="T2" y="T3"/>
                </a:cxn>
                <a:cxn ang="T10">
                  <a:pos x="T4" y="T5"/>
                </a:cxn>
                <a:cxn ang="T11">
                  <a:pos x="T6" y="T7"/>
                </a:cxn>
              </a:cxnLst>
              <a:rect l="T12" t="T13" r="T14" b="T15"/>
              <a:pathLst>
                <a:path w="161774" h="187317">
                  <a:moveTo>
                    <a:pt x="6470" y="188595"/>
                  </a:moveTo>
                  <a:lnTo>
                    <a:pt x="158878" y="6386"/>
                  </a:lnTo>
                  <a:lnTo>
                    <a:pt x="16687" y="161348"/>
                  </a:lnTo>
                  <a:cubicBezTo>
                    <a:pt x="4767" y="175823"/>
                    <a:pt x="6470" y="188595"/>
                    <a:pt x="6470" y="188595"/>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22" name="Полилиния: фигура 123"/>
            <p:cNvSpPr>
              <a:spLocks noChangeArrowheads="1"/>
            </p:cNvSpPr>
            <p:nvPr/>
          </p:nvSpPr>
          <p:spPr bwMode="auto">
            <a:xfrm>
              <a:off x="269056" y="268204"/>
              <a:ext cx="25543" cy="246918"/>
            </a:xfrm>
            <a:custGeom>
              <a:avLst/>
              <a:gdLst>
                <a:gd name="T0" fmla="*/ 26821 w 25543"/>
                <a:gd name="T1" fmla="*/ 243087 h 246918"/>
                <a:gd name="T2" fmla="*/ 6386 w 25543"/>
                <a:gd name="T3" fmla="*/ 6386 h 246918"/>
                <a:gd name="T4" fmla="*/ 15751 w 25543"/>
                <a:gd name="T5" fmla="*/ 216692 h 246918"/>
                <a:gd name="T6" fmla="*/ 26821 w 25543"/>
                <a:gd name="T7" fmla="*/ 243087 h 246918"/>
                <a:gd name="T8" fmla="*/ 0 60000 65536"/>
                <a:gd name="T9" fmla="*/ 0 60000 65536"/>
                <a:gd name="T10" fmla="*/ 0 60000 65536"/>
                <a:gd name="T11" fmla="*/ 0 60000 65536"/>
                <a:gd name="T12" fmla="*/ 0 w 25543"/>
                <a:gd name="T13" fmla="*/ 0 h 246918"/>
                <a:gd name="T14" fmla="*/ 25543 w 25543"/>
                <a:gd name="T15" fmla="*/ 246918 h 246918"/>
              </a:gdLst>
              <a:ahLst/>
              <a:cxnLst>
                <a:cxn ang="T8">
                  <a:pos x="T0" y="T1"/>
                </a:cxn>
                <a:cxn ang="T9">
                  <a:pos x="T2" y="T3"/>
                </a:cxn>
                <a:cxn ang="T10">
                  <a:pos x="T4" y="T5"/>
                </a:cxn>
                <a:cxn ang="T11">
                  <a:pos x="T6" y="T7"/>
                </a:cxn>
              </a:cxnLst>
              <a:rect l="T12" t="T13" r="T14" b="T15"/>
              <a:pathLst>
                <a:path w="25543" h="246918">
                  <a:moveTo>
                    <a:pt x="26821" y="243087"/>
                  </a:moveTo>
                  <a:lnTo>
                    <a:pt x="6386" y="6386"/>
                  </a:lnTo>
                  <a:lnTo>
                    <a:pt x="15751" y="216692"/>
                  </a:lnTo>
                  <a:cubicBezTo>
                    <a:pt x="16603" y="234573"/>
                    <a:pt x="26821" y="243087"/>
                    <a:pt x="26821" y="243087"/>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23" name="Полилиния: фигура 124"/>
            <p:cNvSpPr>
              <a:spLocks noChangeArrowheads="1"/>
            </p:cNvSpPr>
            <p:nvPr/>
          </p:nvSpPr>
          <p:spPr bwMode="auto">
            <a:xfrm>
              <a:off x="268205" y="268204"/>
              <a:ext cx="187317" cy="161774"/>
            </a:xfrm>
            <a:custGeom>
              <a:avLst/>
              <a:gdLst>
                <a:gd name="T0" fmla="*/ 188594 w 187317"/>
                <a:gd name="T1" fmla="*/ 158794 h 161774"/>
                <a:gd name="T2" fmla="*/ 6386 w 187317"/>
                <a:gd name="T3" fmla="*/ 6386 h 161774"/>
                <a:gd name="T4" fmla="*/ 161348 w 187317"/>
                <a:gd name="T5" fmla="*/ 148577 h 161774"/>
                <a:gd name="T6" fmla="*/ 188594 w 187317"/>
                <a:gd name="T7" fmla="*/ 158794 h 161774"/>
                <a:gd name="T8" fmla="*/ 0 60000 65536"/>
                <a:gd name="T9" fmla="*/ 0 60000 65536"/>
                <a:gd name="T10" fmla="*/ 0 60000 65536"/>
                <a:gd name="T11" fmla="*/ 0 60000 65536"/>
                <a:gd name="T12" fmla="*/ 0 w 187317"/>
                <a:gd name="T13" fmla="*/ 0 h 161774"/>
                <a:gd name="T14" fmla="*/ 187317 w 187317"/>
                <a:gd name="T15" fmla="*/ 161774 h 161774"/>
              </a:gdLst>
              <a:ahLst/>
              <a:cxnLst>
                <a:cxn ang="T8">
                  <a:pos x="T0" y="T1"/>
                </a:cxn>
                <a:cxn ang="T9">
                  <a:pos x="T2" y="T3"/>
                </a:cxn>
                <a:cxn ang="T10">
                  <a:pos x="T4" y="T5"/>
                </a:cxn>
                <a:cxn ang="T11">
                  <a:pos x="T6" y="T7"/>
                </a:cxn>
              </a:cxnLst>
              <a:rect l="T12" t="T13" r="T14" b="T15"/>
              <a:pathLst>
                <a:path w="187317" h="161774">
                  <a:moveTo>
                    <a:pt x="188594" y="158794"/>
                  </a:moveTo>
                  <a:lnTo>
                    <a:pt x="6386" y="6386"/>
                  </a:lnTo>
                  <a:lnTo>
                    <a:pt x="161348" y="148577"/>
                  </a:lnTo>
                  <a:cubicBezTo>
                    <a:pt x="175823" y="160497"/>
                    <a:pt x="188594" y="158794"/>
                    <a:pt x="188594" y="158794"/>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24" name="Полилиния: фигура 125"/>
            <p:cNvSpPr>
              <a:spLocks noChangeArrowheads="1"/>
            </p:cNvSpPr>
            <p:nvPr/>
          </p:nvSpPr>
          <p:spPr bwMode="auto">
            <a:xfrm>
              <a:off x="268205" y="247769"/>
              <a:ext cx="246918" cy="25543"/>
            </a:xfrm>
            <a:custGeom>
              <a:avLst/>
              <a:gdLst>
                <a:gd name="T0" fmla="*/ 243087 w 246918"/>
                <a:gd name="T1" fmla="*/ 6386 h 25543"/>
                <a:gd name="T2" fmla="*/ 6386 w 246918"/>
                <a:gd name="T3" fmla="*/ 26820 h 25543"/>
                <a:gd name="T4" fmla="*/ 216692 w 246918"/>
                <a:gd name="T5" fmla="*/ 17455 h 25543"/>
                <a:gd name="T6" fmla="*/ 243087 w 246918"/>
                <a:gd name="T7" fmla="*/ 6386 h 25543"/>
                <a:gd name="T8" fmla="*/ 0 60000 65536"/>
                <a:gd name="T9" fmla="*/ 0 60000 65536"/>
                <a:gd name="T10" fmla="*/ 0 60000 65536"/>
                <a:gd name="T11" fmla="*/ 0 60000 65536"/>
                <a:gd name="T12" fmla="*/ 0 w 246918"/>
                <a:gd name="T13" fmla="*/ 0 h 25543"/>
                <a:gd name="T14" fmla="*/ 246918 w 246918"/>
                <a:gd name="T15" fmla="*/ 25543 h 25543"/>
              </a:gdLst>
              <a:ahLst/>
              <a:cxnLst>
                <a:cxn ang="T8">
                  <a:pos x="T0" y="T1"/>
                </a:cxn>
                <a:cxn ang="T9">
                  <a:pos x="T2" y="T3"/>
                </a:cxn>
                <a:cxn ang="T10">
                  <a:pos x="T4" y="T5"/>
                </a:cxn>
                <a:cxn ang="T11">
                  <a:pos x="T6" y="T7"/>
                </a:cxn>
              </a:cxnLst>
              <a:rect l="T12" t="T13" r="T14" b="T15"/>
              <a:pathLst>
                <a:path w="246918" h="25543">
                  <a:moveTo>
                    <a:pt x="243087" y="6386"/>
                  </a:moveTo>
                  <a:lnTo>
                    <a:pt x="6386" y="26820"/>
                  </a:lnTo>
                  <a:lnTo>
                    <a:pt x="216692" y="17455"/>
                  </a:lnTo>
                  <a:cubicBezTo>
                    <a:pt x="235424" y="16603"/>
                    <a:pt x="243087" y="6386"/>
                    <a:pt x="243087"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25" name="Полилиния: фигура 126"/>
            <p:cNvSpPr>
              <a:spLocks noChangeArrowheads="1"/>
            </p:cNvSpPr>
            <p:nvPr/>
          </p:nvSpPr>
          <p:spPr bwMode="auto">
            <a:xfrm>
              <a:off x="269056" y="86847"/>
              <a:ext cx="161774" cy="187317"/>
            </a:xfrm>
            <a:custGeom>
              <a:avLst/>
              <a:gdLst>
                <a:gd name="T0" fmla="*/ 158794 w 161774"/>
                <a:gd name="T1" fmla="*/ 6386 h 187317"/>
                <a:gd name="T2" fmla="*/ 6386 w 161774"/>
                <a:gd name="T3" fmla="*/ 188595 h 187317"/>
                <a:gd name="T4" fmla="*/ 148577 w 161774"/>
                <a:gd name="T5" fmla="*/ 33632 h 187317"/>
                <a:gd name="T6" fmla="*/ 158794 w 161774"/>
                <a:gd name="T7" fmla="*/ 6386 h 187317"/>
                <a:gd name="T8" fmla="*/ 0 60000 65536"/>
                <a:gd name="T9" fmla="*/ 0 60000 65536"/>
                <a:gd name="T10" fmla="*/ 0 60000 65536"/>
                <a:gd name="T11" fmla="*/ 0 60000 65536"/>
                <a:gd name="T12" fmla="*/ 0 w 161774"/>
                <a:gd name="T13" fmla="*/ 0 h 187317"/>
                <a:gd name="T14" fmla="*/ 161774 w 161774"/>
                <a:gd name="T15" fmla="*/ 187317 h 187317"/>
              </a:gdLst>
              <a:ahLst/>
              <a:cxnLst>
                <a:cxn ang="T8">
                  <a:pos x="T0" y="T1"/>
                </a:cxn>
                <a:cxn ang="T9">
                  <a:pos x="T2" y="T3"/>
                </a:cxn>
                <a:cxn ang="T10">
                  <a:pos x="T4" y="T5"/>
                </a:cxn>
                <a:cxn ang="T11">
                  <a:pos x="T6" y="T7"/>
                </a:cxn>
              </a:cxnLst>
              <a:rect l="T12" t="T13" r="T14" b="T15"/>
              <a:pathLst>
                <a:path w="161774" h="187317">
                  <a:moveTo>
                    <a:pt x="158794" y="6386"/>
                  </a:moveTo>
                  <a:lnTo>
                    <a:pt x="6386" y="188595"/>
                  </a:lnTo>
                  <a:lnTo>
                    <a:pt x="148577" y="33632"/>
                  </a:lnTo>
                  <a:cubicBezTo>
                    <a:pt x="159646" y="19157"/>
                    <a:pt x="158794" y="6386"/>
                    <a:pt x="158794"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26" name="Полилиния: фигура 127"/>
            <p:cNvSpPr>
              <a:spLocks noChangeArrowheads="1"/>
            </p:cNvSpPr>
            <p:nvPr/>
          </p:nvSpPr>
          <p:spPr bwMode="auto">
            <a:xfrm>
              <a:off x="230741" y="51938"/>
              <a:ext cx="51087" cy="221375"/>
            </a:xfrm>
            <a:custGeom>
              <a:avLst/>
              <a:gdLst>
                <a:gd name="T0" fmla="*/ 6386 w 51086"/>
                <a:gd name="T1" fmla="*/ 6386 h 221375"/>
                <a:gd name="T2" fmla="*/ 44715 w 51086"/>
                <a:gd name="T3" fmla="*/ 222652 h 221375"/>
                <a:gd name="T4" fmla="*/ 19157 w 51086"/>
                <a:gd name="T5" fmla="*/ 29375 h 221375"/>
                <a:gd name="T6" fmla="*/ 6386 w 51086"/>
                <a:gd name="T7" fmla="*/ 6386 h 221375"/>
                <a:gd name="T8" fmla="*/ 0 60000 65536"/>
                <a:gd name="T9" fmla="*/ 0 60000 65536"/>
                <a:gd name="T10" fmla="*/ 0 60000 65536"/>
                <a:gd name="T11" fmla="*/ 0 60000 65536"/>
                <a:gd name="T12" fmla="*/ 0 w 51086"/>
                <a:gd name="T13" fmla="*/ 0 h 221375"/>
                <a:gd name="T14" fmla="*/ 51086 w 51086"/>
                <a:gd name="T15" fmla="*/ 221375 h 221375"/>
              </a:gdLst>
              <a:ahLst/>
              <a:cxnLst>
                <a:cxn ang="T8">
                  <a:pos x="T0" y="T1"/>
                </a:cxn>
                <a:cxn ang="T9">
                  <a:pos x="T2" y="T3"/>
                </a:cxn>
                <a:cxn ang="T10">
                  <a:pos x="T4" y="T5"/>
                </a:cxn>
                <a:cxn ang="T11">
                  <a:pos x="T6" y="T7"/>
                </a:cxn>
              </a:cxnLst>
              <a:rect l="T12" t="T13" r="T14" b="T15"/>
              <a:pathLst>
                <a:path w="51086" h="221375">
                  <a:moveTo>
                    <a:pt x="6386" y="6386"/>
                  </a:moveTo>
                  <a:lnTo>
                    <a:pt x="44701" y="222652"/>
                  </a:lnTo>
                  <a:lnTo>
                    <a:pt x="19157" y="29375"/>
                  </a:lnTo>
                  <a:cubicBezTo>
                    <a:pt x="15751" y="13197"/>
                    <a:pt x="6386" y="6386"/>
                    <a:pt x="6386"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27" name="Полилиния: фигура 128"/>
            <p:cNvSpPr>
              <a:spLocks noChangeArrowheads="1"/>
            </p:cNvSpPr>
            <p:nvPr/>
          </p:nvSpPr>
          <p:spPr bwMode="auto">
            <a:xfrm>
              <a:off x="88550" y="142052"/>
              <a:ext cx="187317" cy="136231"/>
            </a:xfrm>
            <a:custGeom>
              <a:avLst/>
              <a:gdLst>
                <a:gd name="T0" fmla="*/ 6386 w 187317"/>
                <a:gd name="T1" fmla="*/ 6525 h 136230"/>
                <a:gd name="T2" fmla="*/ 186041 w 187317"/>
                <a:gd name="T3" fmla="*/ 132552 h 136230"/>
                <a:gd name="T4" fmla="*/ 31929 w 187317"/>
                <a:gd name="T5" fmla="*/ 13336 h 136230"/>
                <a:gd name="T6" fmla="*/ 6386 w 187317"/>
                <a:gd name="T7" fmla="*/ 6525 h 136230"/>
                <a:gd name="T8" fmla="*/ 0 60000 65536"/>
                <a:gd name="T9" fmla="*/ 0 60000 65536"/>
                <a:gd name="T10" fmla="*/ 0 60000 65536"/>
                <a:gd name="T11" fmla="*/ 0 60000 65536"/>
                <a:gd name="T12" fmla="*/ 0 w 187317"/>
                <a:gd name="T13" fmla="*/ 0 h 136230"/>
                <a:gd name="T14" fmla="*/ 187317 w 187317"/>
                <a:gd name="T15" fmla="*/ 136230 h 136230"/>
              </a:gdLst>
              <a:ahLst/>
              <a:cxnLst>
                <a:cxn ang="T8">
                  <a:pos x="T0" y="T1"/>
                </a:cxn>
                <a:cxn ang="T9">
                  <a:pos x="T2" y="T3"/>
                </a:cxn>
                <a:cxn ang="T10">
                  <a:pos x="T4" y="T5"/>
                </a:cxn>
                <a:cxn ang="T11">
                  <a:pos x="T6" y="T7"/>
                </a:cxn>
              </a:cxnLst>
              <a:rect l="T12" t="T13" r="T14" b="T15"/>
              <a:pathLst>
                <a:path w="187317" h="136230">
                  <a:moveTo>
                    <a:pt x="6386" y="6525"/>
                  </a:moveTo>
                  <a:lnTo>
                    <a:pt x="186041" y="132538"/>
                  </a:lnTo>
                  <a:lnTo>
                    <a:pt x="31929" y="13336"/>
                  </a:lnTo>
                  <a:cubicBezTo>
                    <a:pt x="18306" y="4822"/>
                    <a:pt x="6386" y="6525"/>
                    <a:pt x="6386" y="6525"/>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28" name="Полилиния: фигура 129"/>
            <p:cNvSpPr>
              <a:spLocks noChangeArrowheads="1"/>
            </p:cNvSpPr>
            <p:nvPr/>
          </p:nvSpPr>
          <p:spPr bwMode="auto">
            <a:xfrm>
              <a:off x="51938" y="268204"/>
              <a:ext cx="221375" cy="51087"/>
            </a:xfrm>
            <a:custGeom>
              <a:avLst/>
              <a:gdLst>
                <a:gd name="T0" fmla="*/ 6386 w 221375"/>
                <a:gd name="T1" fmla="*/ 44715 h 51086"/>
                <a:gd name="T2" fmla="*/ 222653 w 221375"/>
                <a:gd name="T3" fmla="*/ 6386 h 51086"/>
                <a:gd name="T4" fmla="*/ 29375 w 221375"/>
                <a:gd name="T5" fmla="*/ 31943 h 51086"/>
                <a:gd name="T6" fmla="*/ 6386 w 221375"/>
                <a:gd name="T7" fmla="*/ 44715 h 51086"/>
                <a:gd name="T8" fmla="*/ 0 60000 65536"/>
                <a:gd name="T9" fmla="*/ 0 60000 65536"/>
                <a:gd name="T10" fmla="*/ 0 60000 65536"/>
                <a:gd name="T11" fmla="*/ 0 60000 65536"/>
                <a:gd name="T12" fmla="*/ 0 w 221375"/>
                <a:gd name="T13" fmla="*/ 0 h 51086"/>
                <a:gd name="T14" fmla="*/ 221375 w 221375"/>
                <a:gd name="T15" fmla="*/ 51086 h 51086"/>
              </a:gdLst>
              <a:ahLst/>
              <a:cxnLst>
                <a:cxn ang="T8">
                  <a:pos x="T0" y="T1"/>
                </a:cxn>
                <a:cxn ang="T9">
                  <a:pos x="T2" y="T3"/>
                </a:cxn>
                <a:cxn ang="T10">
                  <a:pos x="T4" y="T5"/>
                </a:cxn>
                <a:cxn ang="T11">
                  <a:pos x="T6" y="T7"/>
                </a:cxn>
              </a:cxnLst>
              <a:rect l="T12" t="T13" r="T14" b="T15"/>
              <a:pathLst>
                <a:path w="221375" h="51086">
                  <a:moveTo>
                    <a:pt x="6386" y="44701"/>
                  </a:moveTo>
                  <a:lnTo>
                    <a:pt x="222653" y="6386"/>
                  </a:lnTo>
                  <a:lnTo>
                    <a:pt x="29375" y="31929"/>
                  </a:lnTo>
                  <a:cubicBezTo>
                    <a:pt x="13197" y="34483"/>
                    <a:pt x="6386" y="44701"/>
                    <a:pt x="6386" y="44701"/>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29" name="Полилиния: фигура 130"/>
            <p:cNvSpPr>
              <a:spLocks noChangeArrowheads="1"/>
            </p:cNvSpPr>
            <p:nvPr/>
          </p:nvSpPr>
          <p:spPr bwMode="auto">
            <a:xfrm>
              <a:off x="142052" y="269056"/>
              <a:ext cx="136231" cy="187317"/>
            </a:xfrm>
            <a:custGeom>
              <a:avLst/>
              <a:gdLst>
                <a:gd name="T0" fmla="*/ 6525 w 136230"/>
                <a:gd name="T1" fmla="*/ 186040 h 187317"/>
                <a:gd name="T2" fmla="*/ 132553 w 136230"/>
                <a:gd name="T3" fmla="*/ 6386 h 187317"/>
                <a:gd name="T4" fmla="*/ 13337 w 136230"/>
                <a:gd name="T5" fmla="*/ 160497 h 187317"/>
                <a:gd name="T6" fmla="*/ 6525 w 136230"/>
                <a:gd name="T7" fmla="*/ 186040 h 187317"/>
                <a:gd name="T8" fmla="*/ 0 60000 65536"/>
                <a:gd name="T9" fmla="*/ 0 60000 65536"/>
                <a:gd name="T10" fmla="*/ 0 60000 65536"/>
                <a:gd name="T11" fmla="*/ 0 60000 65536"/>
                <a:gd name="T12" fmla="*/ 0 w 136230"/>
                <a:gd name="T13" fmla="*/ 0 h 187317"/>
                <a:gd name="T14" fmla="*/ 136230 w 136230"/>
                <a:gd name="T15" fmla="*/ 187317 h 187317"/>
              </a:gdLst>
              <a:ahLst/>
              <a:cxnLst>
                <a:cxn ang="T8">
                  <a:pos x="T0" y="T1"/>
                </a:cxn>
                <a:cxn ang="T9">
                  <a:pos x="T2" y="T3"/>
                </a:cxn>
                <a:cxn ang="T10">
                  <a:pos x="T4" y="T5"/>
                </a:cxn>
                <a:cxn ang="T11">
                  <a:pos x="T6" y="T7"/>
                </a:cxn>
              </a:cxnLst>
              <a:rect l="T12" t="T13" r="T14" b="T15"/>
              <a:pathLst>
                <a:path w="136230" h="187317">
                  <a:moveTo>
                    <a:pt x="6525" y="186040"/>
                  </a:moveTo>
                  <a:lnTo>
                    <a:pt x="132539" y="6386"/>
                  </a:lnTo>
                  <a:lnTo>
                    <a:pt x="13337" y="160497"/>
                  </a:lnTo>
                  <a:cubicBezTo>
                    <a:pt x="4822" y="174120"/>
                    <a:pt x="6525" y="186040"/>
                    <a:pt x="6525" y="186040"/>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30" name="Полилиния: фигура 131"/>
            <p:cNvSpPr>
              <a:spLocks noChangeArrowheads="1"/>
            </p:cNvSpPr>
            <p:nvPr/>
          </p:nvSpPr>
          <p:spPr bwMode="auto">
            <a:xfrm>
              <a:off x="268205" y="268204"/>
              <a:ext cx="51087" cy="221375"/>
            </a:xfrm>
            <a:custGeom>
              <a:avLst/>
              <a:gdLst>
                <a:gd name="T0" fmla="*/ 44715 w 51086"/>
                <a:gd name="T1" fmla="*/ 222652 h 221375"/>
                <a:gd name="T2" fmla="*/ 6386 w 51086"/>
                <a:gd name="T3" fmla="*/ 6386 h 221375"/>
                <a:gd name="T4" fmla="*/ 31943 w 51086"/>
                <a:gd name="T5" fmla="*/ 199663 h 221375"/>
                <a:gd name="T6" fmla="*/ 44715 w 51086"/>
                <a:gd name="T7" fmla="*/ 222652 h 221375"/>
                <a:gd name="T8" fmla="*/ 0 60000 65536"/>
                <a:gd name="T9" fmla="*/ 0 60000 65536"/>
                <a:gd name="T10" fmla="*/ 0 60000 65536"/>
                <a:gd name="T11" fmla="*/ 0 60000 65536"/>
                <a:gd name="T12" fmla="*/ 0 w 51086"/>
                <a:gd name="T13" fmla="*/ 0 h 221375"/>
                <a:gd name="T14" fmla="*/ 51086 w 51086"/>
                <a:gd name="T15" fmla="*/ 221375 h 221375"/>
              </a:gdLst>
              <a:ahLst/>
              <a:cxnLst>
                <a:cxn ang="T8">
                  <a:pos x="T0" y="T1"/>
                </a:cxn>
                <a:cxn ang="T9">
                  <a:pos x="T2" y="T3"/>
                </a:cxn>
                <a:cxn ang="T10">
                  <a:pos x="T4" y="T5"/>
                </a:cxn>
                <a:cxn ang="T11">
                  <a:pos x="T6" y="T7"/>
                </a:cxn>
              </a:cxnLst>
              <a:rect l="T12" t="T13" r="T14" b="T15"/>
              <a:pathLst>
                <a:path w="51086" h="221375">
                  <a:moveTo>
                    <a:pt x="44701" y="222652"/>
                  </a:moveTo>
                  <a:lnTo>
                    <a:pt x="6386" y="6386"/>
                  </a:lnTo>
                  <a:lnTo>
                    <a:pt x="31929" y="199663"/>
                  </a:lnTo>
                  <a:cubicBezTo>
                    <a:pt x="34483" y="216692"/>
                    <a:pt x="44701" y="222652"/>
                    <a:pt x="44701" y="222652"/>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31" name="Полилиния: фигура 132"/>
            <p:cNvSpPr>
              <a:spLocks noChangeArrowheads="1"/>
            </p:cNvSpPr>
            <p:nvPr/>
          </p:nvSpPr>
          <p:spPr bwMode="auto">
            <a:xfrm>
              <a:off x="269056" y="268204"/>
              <a:ext cx="187317" cy="136231"/>
            </a:xfrm>
            <a:custGeom>
              <a:avLst/>
              <a:gdLst>
                <a:gd name="T0" fmla="*/ 186040 w 187317"/>
                <a:gd name="T1" fmla="*/ 132413 h 136230"/>
                <a:gd name="T2" fmla="*/ 6386 w 187317"/>
                <a:gd name="T3" fmla="*/ 6386 h 136230"/>
                <a:gd name="T4" fmla="*/ 160497 w 187317"/>
                <a:gd name="T5" fmla="*/ 125602 h 136230"/>
                <a:gd name="T6" fmla="*/ 186040 w 187317"/>
                <a:gd name="T7" fmla="*/ 132413 h 136230"/>
                <a:gd name="T8" fmla="*/ 0 60000 65536"/>
                <a:gd name="T9" fmla="*/ 0 60000 65536"/>
                <a:gd name="T10" fmla="*/ 0 60000 65536"/>
                <a:gd name="T11" fmla="*/ 0 60000 65536"/>
                <a:gd name="T12" fmla="*/ 0 w 187317"/>
                <a:gd name="T13" fmla="*/ 0 h 136230"/>
                <a:gd name="T14" fmla="*/ 187317 w 187317"/>
                <a:gd name="T15" fmla="*/ 136230 h 136230"/>
              </a:gdLst>
              <a:ahLst/>
              <a:cxnLst>
                <a:cxn ang="T8">
                  <a:pos x="T0" y="T1"/>
                </a:cxn>
                <a:cxn ang="T9">
                  <a:pos x="T2" y="T3"/>
                </a:cxn>
                <a:cxn ang="T10">
                  <a:pos x="T4" y="T5"/>
                </a:cxn>
                <a:cxn ang="T11">
                  <a:pos x="T6" y="T7"/>
                </a:cxn>
              </a:cxnLst>
              <a:rect l="T12" t="T13" r="T14" b="T15"/>
              <a:pathLst>
                <a:path w="187317" h="136230">
                  <a:moveTo>
                    <a:pt x="186040" y="132399"/>
                  </a:moveTo>
                  <a:lnTo>
                    <a:pt x="6386" y="6386"/>
                  </a:lnTo>
                  <a:lnTo>
                    <a:pt x="160497" y="125588"/>
                  </a:lnTo>
                  <a:cubicBezTo>
                    <a:pt x="174120" y="134954"/>
                    <a:pt x="186040" y="132399"/>
                    <a:pt x="186040" y="132399"/>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32" name="Полилиния: фигура 133"/>
            <p:cNvSpPr>
              <a:spLocks noChangeArrowheads="1"/>
            </p:cNvSpPr>
            <p:nvPr/>
          </p:nvSpPr>
          <p:spPr bwMode="auto">
            <a:xfrm>
              <a:off x="268205" y="229889"/>
              <a:ext cx="221375" cy="51087"/>
            </a:xfrm>
            <a:custGeom>
              <a:avLst/>
              <a:gdLst>
                <a:gd name="T0" fmla="*/ 222652 w 221375"/>
                <a:gd name="T1" fmla="*/ 6386 h 51086"/>
                <a:gd name="T2" fmla="*/ 6386 w 221375"/>
                <a:gd name="T3" fmla="*/ 44715 h 51086"/>
                <a:gd name="T4" fmla="*/ 199663 w 221375"/>
                <a:gd name="T5" fmla="*/ 19157 h 51086"/>
                <a:gd name="T6" fmla="*/ 222652 w 221375"/>
                <a:gd name="T7" fmla="*/ 6386 h 51086"/>
                <a:gd name="T8" fmla="*/ 0 60000 65536"/>
                <a:gd name="T9" fmla="*/ 0 60000 65536"/>
                <a:gd name="T10" fmla="*/ 0 60000 65536"/>
                <a:gd name="T11" fmla="*/ 0 60000 65536"/>
                <a:gd name="T12" fmla="*/ 0 w 221375"/>
                <a:gd name="T13" fmla="*/ 0 h 51086"/>
                <a:gd name="T14" fmla="*/ 221375 w 221375"/>
                <a:gd name="T15" fmla="*/ 51086 h 51086"/>
              </a:gdLst>
              <a:ahLst/>
              <a:cxnLst>
                <a:cxn ang="T8">
                  <a:pos x="T0" y="T1"/>
                </a:cxn>
                <a:cxn ang="T9">
                  <a:pos x="T2" y="T3"/>
                </a:cxn>
                <a:cxn ang="T10">
                  <a:pos x="T4" y="T5"/>
                </a:cxn>
                <a:cxn ang="T11">
                  <a:pos x="T6" y="T7"/>
                </a:cxn>
              </a:cxnLst>
              <a:rect l="T12" t="T13" r="T14" b="T15"/>
              <a:pathLst>
                <a:path w="221375" h="51086">
                  <a:moveTo>
                    <a:pt x="222652" y="6386"/>
                  </a:moveTo>
                  <a:lnTo>
                    <a:pt x="6386" y="44701"/>
                  </a:lnTo>
                  <a:lnTo>
                    <a:pt x="199663" y="19157"/>
                  </a:lnTo>
                  <a:cubicBezTo>
                    <a:pt x="216692" y="16603"/>
                    <a:pt x="222652" y="6386"/>
                    <a:pt x="222652"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33" name="Полилиния: фигура 134"/>
            <p:cNvSpPr>
              <a:spLocks noChangeArrowheads="1"/>
            </p:cNvSpPr>
            <p:nvPr/>
          </p:nvSpPr>
          <p:spPr bwMode="auto">
            <a:xfrm>
              <a:off x="268205" y="88550"/>
              <a:ext cx="136231" cy="187317"/>
            </a:xfrm>
            <a:custGeom>
              <a:avLst/>
              <a:gdLst>
                <a:gd name="T0" fmla="*/ 132413 w 136230"/>
                <a:gd name="T1" fmla="*/ 6386 h 187317"/>
                <a:gd name="T2" fmla="*/ 6386 w 136230"/>
                <a:gd name="T3" fmla="*/ 186040 h 187317"/>
                <a:gd name="T4" fmla="*/ 125602 w 136230"/>
                <a:gd name="T5" fmla="*/ 31929 h 187317"/>
                <a:gd name="T6" fmla="*/ 132413 w 136230"/>
                <a:gd name="T7" fmla="*/ 6386 h 187317"/>
                <a:gd name="T8" fmla="*/ 0 60000 65536"/>
                <a:gd name="T9" fmla="*/ 0 60000 65536"/>
                <a:gd name="T10" fmla="*/ 0 60000 65536"/>
                <a:gd name="T11" fmla="*/ 0 60000 65536"/>
                <a:gd name="T12" fmla="*/ 0 w 136230"/>
                <a:gd name="T13" fmla="*/ 0 h 187317"/>
                <a:gd name="T14" fmla="*/ 136230 w 136230"/>
                <a:gd name="T15" fmla="*/ 187317 h 187317"/>
              </a:gdLst>
              <a:ahLst/>
              <a:cxnLst>
                <a:cxn ang="T8">
                  <a:pos x="T0" y="T1"/>
                </a:cxn>
                <a:cxn ang="T9">
                  <a:pos x="T2" y="T3"/>
                </a:cxn>
                <a:cxn ang="T10">
                  <a:pos x="T4" y="T5"/>
                </a:cxn>
                <a:cxn ang="T11">
                  <a:pos x="T6" y="T7"/>
                </a:cxn>
              </a:cxnLst>
              <a:rect l="T12" t="T13" r="T14" b="T15"/>
              <a:pathLst>
                <a:path w="136230" h="187317">
                  <a:moveTo>
                    <a:pt x="132399" y="6386"/>
                  </a:moveTo>
                  <a:lnTo>
                    <a:pt x="6386" y="186040"/>
                  </a:lnTo>
                  <a:lnTo>
                    <a:pt x="125588" y="31929"/>
                  </a:lnTo>
                  <a:cubicBezTo>
                    <a:pt x="134954" y="18306"/>
                    <a:pt x="132399" y="6386"/>
                    <a:pt x="132399"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34" name="Полилиния: фигура 135"/>
            <p:cNvSpPr>
              <a:spLocks noChangeArrowheads="1"/>
            </p:cNvSpPr>
            <p:nvPr/>
          </p:nvSpPr>
          <p:spPr bwMode="auto">
            <a:xfrm>
              <a:off x="215415" y="70669"/>
              <a:ext cx="59601" cy="204346"/>
            </a:xfrm>
            <a:custGeom>
              <a:avLst/>
              <a:gdLst>
                <a:gd name="T0" fmla="*/ 6386 w 59601"/>
                <a:gd name="T1" fmla="*/ 6386 h 204346"/>
                <a:gd name="T2" fmla="*/ 59175 w 59601"/>
                <a:gd name="T3" fmla="*/ 203921 h 204346"/>
                <a:gd name="T4" fmla="*/ 20009 w 59601"/>
                <a:gd name="T5" fmla="*/ 26820 h 204346"/>
                <a:gd name="T6" fmla="*/ 6386 w 59601"/>
                <a:gd name="T7" fmla="*/ 6386 h 204346"/>
                <a:gd name="T8" fmla="*/ 0 60000 65536"/>
                <a:gd name="T9" fmla="*/ 0 60000 65536"/>
                <a:gd name="T10" fmla="*/ 0 60000 65536"/>
                <a:gd name="T11" fmla="*/ 0 60000 65536"/>
                <a:gd name="T12" fmla="*/ 0 w 59601"/>
                <a:gd name="T13" fmla="*/ 0 h 204346"/>
                <a:gd name="T14" fmla="*/ 59601 w 59601"/>
                <a:gd name="T15" fmla="*/ 204346 h 204346"/>
              </a:gdLst>
              <a:ahLst/>
              <a:cxnLst>
                <a:cxn ang="T8">
                  <a:pos x="T0" y="T1"/>
                </a:cxn>
                <a:cxn ang="T9">
                  <a:pos x="T2" y="T3"/>
                </a:cxn>
                <a:cxn ang="T10">
                  <a:pos x="T4" y="T5"/>
                </a:cxn>
                <a:cxn ang="T11">
                  <a:pos x="T6" y="T7"/>
                </a:cxn>
              </a:cxnLst>
              <a:rect l="T12" t="T13" r="T14" b="T15"/>
              <a:pathLst>
                <a:path w="59601" h="204346">
                  <a:moveTo>
                    <a:pt x="6386" y="6386"/>
                  </a:moveTo>
                  <a:lnTo>
                    <a:pt x="59175" y="203921"/>
                  </a:lnTo>
                  <a:lnTo>
                    <a:pt x="20009" y="26820"/>
                  </a:lnTo>
                  <a:cubicBezTo>
                    <a:pt x="16603" y="12346"/>
                    <a:pt x="6386" y="6386"/>
                    <a:pt x="6386"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35" name="Полилиния: фигура 136"/>
            <p:cNvSpPr>
              <a:spLocks noChangeArrowheads="1"/>
            </p:cNvSpPr>
            <p:nvPr/>
          </p:nvSpPr>
          <p:spPr bwMode="auto">
            <a:xfrm>
              <a:off x="91956" y="165562"/>
              <a:ext cx="187317" cy="110688"/>
            </a:xfrm>
            <a:custGeom>
              <a:avLst/>
              <a:gdLst>
                <a:gd name="T0" fmla="*/ 6386 w 187317"/>
                <a:gd name="T1" fmla="*/ 6855 h 110687"/>
                <a:gd name="T2" fmla="*/ 183486 w 187317"/>
                <a:gd name="T3" fmla="*/ 109042 h 110687"/>
                <a:gd name="T4" fmla="*/ 31077 w 187317"/>
                <a:gd name="T5" fmla="*/ 11112 h 110687"/>
                <a:gd name="T6" fmla="*/ 6386 w 187317"/>
                <a:gd name="T7" fmla="*/ 6855 h 110687"/>
                <a:gd name="T8" fmla="*/ 0 60000 65536"/>
                <a:gd name="T9" fmla="*/ 0 60000 65536"/>
                <a:gd name="T10" fmla="*/ 0 60000 65536"/>
                <a:gd name="T11" fmla="*/ 0 60000 65536"/>
                <a:gd name="T12" fmla="*/ 0 w 187317"/>
                <a:gd name="T13" fmla="*/ 0 h 110687"/>
                <a:gd name="T14" fmla="*/ 187317 w 187317"/>
                <a:gd name="T15" fmla="*/ 110687 h 110687"/>
              </a:gdLst>
              <a:ahLst/>
              <a:cxnLst>
                <a:cxn ang="T8">
                  <a:pos x="T0" y="T1"/>
                </a:cxn>
                <a:cxn ang="T9">
                  <a:pos x="T2" y="T3"/>
                </a:cxn>
                <a:cxn ang="T10">
                  <a:pos x="T4" y="T5"/>
                </a:cxn>
                <a:cxn ang="T11">
                  <a:pos x="T6" y="T7"/>
                </a:cxn>
              </a:cxnLst>
              <a:rect l="T12" t="T13" r="T14" b="T15"/>
              <a:pathLst>
                <a:path w="187317" h="110687">
                  <a:moveTo>
                    <a:pt x="6386" y="6855"/>
                  </a:moveTo>
                  <a:lnTo>
                    <a:pt x="183486" y="109028"/>
                  </a:lnTo>
                  <a:lnTo>
                    <a:pt x="31077" y="11112"/>
                  </a:lnTo>
                  <a:cubicBezTo>
                    <a:pt x="16603" y="4301"/>
                    <a:pt x="6386" y="6855"/>
                    <a:pt x="6386" y="6855"/>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36" name="Полилиния: фигура 137"/>
            <p:cNvSpPr>
              <a:spLocks noChangeArrowheads="1"/>
            </p:cNvSpPr>
            <p:nvPr/>
          </p:nvSpPr>
          <p:spPr bwMode="auto">
            <a:xfrm>
              <a:off x="71521" y="268204"/>
              <a:ext cx="204346" cy="59601"/>
            </a:xfrm>
            <a:custGeom>
              <a:avLst/>
              <a:gdLst>
                <a:gd name="T0" fmla="*/ 6386 w 204346"/>
                <a:gd name="T1" fmla="*/ 59175 h 59601"/>
                <a:gd name="T2" fmla="*/ 203921 w 204346"/>
                <a:gd name="T3" fmla="*/ 6386 h 59601"/>
                <a:gd name="T4" fmla="*/ 26821 w 204346"/>
                <a:gd name="T5" fmla="*/ 45552 h 59601"/>
                <a:gd name="T6" fmla="*/ 6386 w 204346"/>
                <a:gd name="T7" fmla="*/ 59175 h 59601"/>
                <a:gd name="T8" fmla="*/ 0 60000 65536"/>
                <a:gd name="T9" fmla="*/ 0 60000 65536"/>
                <a:gd name="T10" fmla="*/ 0 60000 65536"/>
                <a:gd name="T11" fmla="*/ 0 60000 65536"/>
                <a:gd name="T12" fmla="*/ 0 w 204346"/>
                <a:gd name="T13" fmla="*/ 0 h 59601"/>
                <a:gd name="T14" fmla="*/ 204346 w 204346"/>
                <a:gd name="T15" fmla="*/ 59601 h 59601"/>
              </a:gdLst>
              <a:ahLst/>
              <a:cxnLst>
                <a:cxn ang="T8">
                  <a:pos x="T0" y="T1"/>
                </a:cxn>
                <a:cxn ang="T9">
                  <a:pos x="T2" y="T3"/>
                </a:cxn>
                <a:cxn ang="T10">
                  <a:pos x="T4" y="T5"/>
                </a:cxn>
                <a:cxn ang="T11">
                  <a:pos x="T6" y="T7"/>
                </a:cxn>
              </a:cxnLst>
              <a:rect l="T12" t="T13" r="T14" b="T15"/>
              <a:pathLst>
                <a:path w="204346" h="59601">
                  <a:moveTo>
                    <a:pt x="6386" y="59175"/>
                  </a:moveTo>
                  <a:lnTo>
                    <a:pt x="203921" y="6386"/>
                  </a:lnTo>
                  <a:lnTo>
                    <a:pt x="26821" y="45552"/>
                  </a:lnTo>
                  <a:cubicBezTo>
                    <a:pt x="11495" y="49809"/>
                    <a:pt x="6386" y="59175"/>
                    <a:pt x="6386" y="59175"/>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37" name="Полилиния: фигура 138"/>
            <p:cNvSpPr>
              <a:spLocks noChangeArrowheads="1"/>
            </p:cNvSpPr>
            <p:nvPr/>
          </p:nvSpPr>
          <p:spPr bwMode="auto">
            <a:xfrm>
              <a:off x="165623" y="268204"/>
              <a:ext cx="110688" cy="187317"/>
            </a:xfrm>
            <a:custGeom>
              <a:avLst/>
              <a:gdLst>
                <a:gd name="T0" fmla="*/ 6795 w 110687"/>
                <a:gd name="T1" fmla="*/ 183486 h 187317"/>
                <a:gd name="T2" fmla="*/ 108982 w 110687"/>
                <a:gd name="T3" fmla="*/ 6386 h 187317"/>
                <a:gd name="T4" fmla="*/ 11903 w 110687"/>
                <a:gd name="T5" fmla="*/ 159646 h 187317"/>
                <a:gd name="T6" fmla="*/ 6795 w 110687"/>
                <a:gd name="T7" fmla="*/ 183486 h 187317"/>
                <a:gd name="T8" fmla="*/ 0 60000 65536"/>
                <a:gd name="T9" fmla="*/ 0 60000 65536"/>
                <a:gd name="T10" fmla="*/ 0 60000 65536"/>
                <a:gd name="T11" fmla="*/ 0 60000 65536"/>
                <a:gd name="T12" fmla="*/ 0 w 110687"/>
                <a:gd name="T13" fmla="*/ 0 h 187317"/>
                <a:gd name="T14" fmla="*/ 110687 w 110687"/>
                <a:gd name="T15" fmla="*/ 187317 h 187317"/>
              </a:gdLst>
              <a:ahLst/>
              <a:cxnLst>
                <a:cxn ang="T8">
                  <a:pos x="T0" y="T1"/>
                </a:cxn>
                <a:cxn ang="T9">
                  <a:pos x="T2" y="T3"/>
                </a:cxn>
                <a:cxn ang="T10">
                  <a:pos x="T4" y="T5"/>
                </a:cxn>
                <a:cxn ang="T11">
                  <a:pos x="T6" y="T7"/>
                </a:cxn>
              </a:cxnLst>
              <a:rect l="T12" t="T13" r="T14" b="T15"/>
              <a:pathLst>
                <a:path w="110687" h="187317">
                  <a:moveTo>
                    <a:pt x="6795" y="183486"/>
                  </a:moveTo>
                  <a:lnTo>
                    <a:pt x="108968" y="6386"/>
                  </a:lnTo>
                  <a:lnTo>
                    <a:pt x="11903" y="159646"/>
                  </a:lnTo>
                  <a:cubicBezTo>
                    <a:pt x="4240" y="172417"/>
                    <a:pt x="6795" y="183486"/>
                    <a:pt x="6795" y="1834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38" name="Полилиния: фигура 139"/>
            <p:cNvSpPr>
              <a:spLocks noChangeArrowheads="1"/>
            </p:cNvSpPr>
            <p:nvPr/>
          </p:nvSpPr>
          <p:spPr bwMode="auto">
            <a:xfrm>
              <a:off x="268205" y="268204"/>
              <a:ext cx="59601" cy="204346"/>
            </a:xfrm>
            <a:custGeom>
              <a:avLst/>
              <a:gdLst>
                <a:gd name="T0" fmla="*/ 59175 w 59601"/>
                <a:gd name="T1" fmla="*/ 203921 h 204346"/>
                <a:gd name="T2" fmla="*/ 6386 w 59601"/>
                <a:gd name="T3" fmla="*/ 6386 h 204346"/>
                <a:gd name="T4" fmla="*/ 45552 w 59601"/>
                <a:gd name="T5" fmla="*/ 183486 h 204346"/>
                <a:gd name="T6" fmla="*/ 59175 w 59601"/>
                <a:gd name="T7" fmla="*/ 203921 h 204346"/>
                <a:gd name="T8" fmla="*/ 0 60000 65536"/>
                <a:gd name="T9" fmla="*/ 0 60000 65536"/>
                <a:gd name="T10" fmla="*/ 0 60000 65536"/>
                <a:gd name="T11" fmla="*/ 0 60000 65536"/>
                <a:gd name="T12" fmla="*/ 0 w 59601"/>
                <a:gd name="T13" fmla="*/ 0 h 204346"/>
                <a:gd name="T14" fmla="*/ 59601 w 59601"/>
                <a:gd name="T15" fmla="*/ 204346 h 204346"/>
              </a:gdLst>
              <a:ahLst/>
              <a:cxnLst>
                <a:cxn ang="T8">
                  <a:pos x="T0" y="T1"/>
                </a:cxn>
                <a:cxn ang="T9">
                  <a:pos x="T2" y="T3"/>
                </a:cxn>
                <a:cxn ang="T10">
                  <a:pos x="T4" y="T5"/>
                </a:cxn>
                <a:cxn ang="T11">
                  <a:pos x="T6" y="T7"/>
                </a:cxn>
              </a:cxnLst>
              <a:rect l="T12" t="T13" r="T14" b="T15"/>
              <a:pathLst>
                <a:path w="59601" h="204346">
                  <a:moveTo>
                    <a:pt x="59175" y="203921"/>
                  </a:moveTo>
                  <a:lnTo>
                    <a:pt x="6386" y="6386"/>
                  </a:lnTo>
                  <a:lnTo>
                    <a:pt x="45552" y="183486"/>
                  </a:lnTo>
                  <a:cubicBezTo>
                    <a:pt x="49809" y="198812"/>
                    <a:pt x="59175" y="203921"/>
                    <a:pt x="59175" y="203921"/>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39" name="Полилиния: фигура 140"/>
            <p:cNvSpPr>
              <a:spLocks noChangeArrowheads="1"/>
            </p:cNvSpPr>
            <p:nvPr/>
          </p:nvSpPr>
          <p:spPr bwMode="auto">
            <a:xfrm>
              <a:off x="268205" y="268204"/>
              <a:ext cx="187317" cy="110688"/>
            </a:xfrm>
            <a:custGeom>
              <a:avLst/>
              <a:gdLst>
                <a:gd name="T0" fmla="*/ 183486 w 187317"/>
                <a:gd name="T1" fmla="*/ 108573 h 110687"/>
                <a:gd name="T2" fmla="*/ 6386 w 187317"/>
                <a:gd name="T3" fmla="*/ 6386 h 110687"/>
                <a:gd name="T4" fmla="*/ 158794 w 187317"/>
                <a:gd name="T5" fmla="*/ 104316 h 110687"/>
                <a:gd name="T6" fmla="*/ 183486 w 187317"/>
                <a:gd name="T7" fmla="*/ 108573 h 110687"/>
                <a:gd name="T8" fmla="*/ 0 60000 65536"/>
                <a:gd name="T9" fmla="*/ 0 60000 65536"/>
                <a:gd name="T10" fmla="*/ 0 60000 65536"/>
                <a:gd name="T11" fmla="*/ 0 60000 65536"/>
                <a:gd name="T12" fmla="*/ 0 w 187317"/>
                <a:gd name="T13" fmla="*/ 0 h 110687"/>
                <a:gd name="T14" fmla="*/ 187317 w 187317"/>
                <a:gd name="T15" fmla="*/ 110687 h 110687"/>
              </a:gdLst>
              <a:ahLst/>
              <a:cxnLst>
                <a:cxn ang="T8">
                  <a:pos x="T0" y="T1"/>
                </a:cxn>
                <a:cxn ang="T9">
                  <a:pos x="T2" y="T3"/>
                </a:cxn>
                <a:cxn ang="T10">
                  <a:pos x="T4" y="T5"/>
                </a:cxn>
                <a:cxn ang="T11">
                  <a:pos x="T6" y="T7"/>
                </a:cxn>
              </a:cxnLst>
              <a:rect l="T12" t="T13" r="T14" b="T15"/>
              <a:pathLst>
                <a:path w="187317" h="110687">
                  <a:moveTo>
                    <a:pt x="183486" y="108559"/>
                  </a:moveTo>
                  <a:lnTo>
                    <a:pt x="6386" y="6386"/>
                  </a:lnTo>
                  <a:lnTo>
                    <a:pt x="158794" y="104302"/>
                  </a:lnTo>
                  <a:cubicBezTo>
                    <a:pt x="173268" y="111965"/>
                    <a:pt x="183486" y="108559"/>
                    <a:pt x="183486" y="108559"/>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40" name="Полилиния: фигура 141"/>
            <p:cNvSpPr>
              <a:spLocks noChangeArrowheads="1"/>
            </p:cNvSpPr>
            <p:nvPr/>
          </p:nvSpPr>
          <p:spPr bwMode="auto">
            <a:xfrm>
              <a:off x="268205" y="215415"/>
              <a:ext cx="204346" cy="59601"/>
            </a:xfrm>
            <a:custGeom>
              <a:avLst/>
              <a:gdLst>
                <a:gd name="T0" fmla="*/ 203920 w 204346"/>
                <a:gd name="T1" fmla="*/ 6386 h 59601"/>
                <a:gd name="T2" fmla="*/ 6386 w 204346"/>
                <a:gd name="T3" fmla="*/ 59175 h 59601"/>
                <a:gd name="T4" fmla="*/ 183486 w 204346"/>
                <a:gd name="T5" fmla="*/ 20009 h 59601"/>
                <a:gd name="T6" fmla="*/ 203920 w 204346"/>
                <a:gd name="T7" fmla="*/ 6386 h 59601"/>
                <a:gd name="T8" fmla="*/ 0 60000 65536"/>
                <a:gd name="T9" fmla="*/ 0 60000 65536"/>
                <a:gd name="T10" fmla="*/ 0 60000 65536"/>
                <a:gd name="T11" fmla="*/ 0 60000 65536"/>
                <a:gd name="T12" fmla="*/ 0 w 204346"/>
                <a:gd name="T13" fmla="*/ 0 h 59601"/>
                <a:gd name="T14" fmla="*/ 204346 w 204346"/>
                <a:gd name="T15" fmla="*/ 59601 h 59601"/>
              </a:gdLst>
              <a:ahLst/>
              <a:cxnLst>
                <a:cxn ang="T8">
                  <a:pos x="T0" y="T1"/>
                </a:cxn>
                <a:cxn ang="T9">
                  <a:pos x="T2" y="T3"/>
                </a:cxn>
                <a:cxn ang="T10">
                  <a:pos x="T4" y="T5"/>
                </a:cxn>
                <a:cxn ang="T11">
                  <a:pos x="T6" y="T7"/>
                </a:cxn>
              </a:cxnLst>
              <a:rect l="T12" t="T13" r="T14" b="T15"/>
              <a:pathLst>
                <a:path w="204346" h="59601">
                  <a:moveTo>
                    <a:pt x="203920" y="6386"/>
                  </a:moveTo>
                  <a:lnTo>
                    <a:pt x="6386" y="59175"/>
                  </a:lnTo>
                  <a:lnTo>
                    <a:pt x="183486" y="20009"/>
                  </a:lnTo>
                  <a:cubicBezTo>
                    <a:pt x="198812" y="16603"/>
                    <a:pt x="203920" y="6386"/>
                    <a:pt x="203920"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41" name="Полилиния: фигура 142"/>
            <p:cNvSpPr>
              <a:spLocks noChangeArrowheads="1"/>
            </p:cNvSpPr>
            <p:nvPr/>
          </p:nvSpPr>
          <p:spPr bwMode="auto">
            <a:xfrm>
              <a:off x="268205" y="91104"/>
              <a:ext cx="110688" cy="187317"/>
            </a:xfrm>
            <a:custGeom>
              <a:avLst/>
              <a:gdLst>
                <a:gd name="T0" fmla="*/ 108573 w 110687"/>
                <a:gd name="T1" fmla="*/ 6386 h 187317"/>
                <a:gd name="T2" fmla="*/ 6386 w 110687"/>
                <a:gd name="T3" fmla="*/ 183486 h 187317"/>
                <a:gd name="T4" fmla="*/ 104316 w 110687"/>
                <a:gd name="T5" fmla="*/ 31078 h 187317"/>
                <a:gd name="T6" fmla="*/ 108573 w 110687"/>
                <a:gd name="T7" fmla="*/ 6386 h 187317"/>
                <a:gd name="T8" fmla="*/ 0 60000 65536"/>
                <a:gd name="T9" fmla="*/ 0 60000 65536"/>
                <a:gd name="T10" fmla="*/ 0 60000 65536"/>
                <a:gd name="T11" fmla="*/ 0 60000 65536"/>
                <a:gd name="T12" fmla="*/ 0 w 110687"/>
                <a:gd name="T13" fmla="*/ 0 h 187317"/>
                <a:gd name="T14" fmla="*/ 110687 w 110687"/>
                <a:gd name="T15" fmla="*/ 187317 h 187317"/>
              </a:gdLst>
              <a:ahLst/>
              <a:cxnLst>
                <a:cxn ang="T8">
                  <a:pos x="T0" y="T1"/>
                </a:cxn>
                <a:cxn ang="T9">
                  <a:pos x="T2" y="T3"/>
                </a:cxn>
                <a:cxn ang="T10">
                  <a:pos x="T4" y="T5"/>
                </a:cxn>
                <a:cxn ang="T11">
                  <a:pos x="T6" y="T7"/>
                </a:cxn>
              </a:cxnLst>
              <a:rect l="T12" t="T13" r="T14" b="T15"/>
              <a:pathLst>
                <a:path w="110687" h="187317">
                  <a:moveTo>
                    <a:pt x="108559" y="6386"/>
                  </a:moveTo>
                  <a:lnTo>
                    <a:pt x="6386" y="183486"/>
                  </a:lnTo>
                  <a:lnTo>
                    <a:pt x="104302" y="31078"/>
                  </a:lnTo>
                  <a:cubicBezTo>
                    <a:pt x="111964" y="17455"/>
                    <a:pt x="108559" y="6386"/>
                    <a:pt x="108559"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42" name="Полилиния: фигура 143"/>
            <p:cNvSpPr>
              <a:spLocks noChangeArrowheads="1"/>
            </p:cNvSpPr>
            <p:nvPr/>
          </p:nvSpPr>
          <p:spPr bwMode="auto">
            <a:xfrm>
              <a:off x="203495" y="89401"/>
              <a:ext cx="76630" cy="187317"/>
            </a:xfrm>
            <a:custGeom>
              <a:avLst/>
              <a:gdLst>
                <a:gd name="T0" fmla="*/ 6386 w 76629"/>
                <a:gd name="T1" fmla="*/ 6386 h 187317"/>
                <a:gd name="T2" fmla="*/ 71961 w 76629"/>
                <a:gd name="T3" fmla="*/ 185189 h 187317"/>
                <a:gd name="T4" fmla="*/ 20860 w 76629"/>
                <a:gd name="T5" fmla="*/ 23415 h 187317"/>
                <a:gd name="T6" fmla="*/ 6386 w 76629"/>
                <a:gd name="T7" fmla="*/ 6386 h 187317"/>
                <a:gd name="T8" fmla="*/ 0 60000 65536"/>
                <a:gd name="T9" fmla="*/ 0 60000 65536"/>
                <a:gd name="T10" fmla="*/ 0 60000 65536"/>
                <a:gd name="T11" fmla="*/ 0 60000 65536"/>
                <a:gd name="T12" fmla="*/ 0 w 76629"/>
                <a:gd name="T13" fmla="*/ 0 h 187317"/>
                <a:gd name="T14" fmla="*/ 76629 w 76629"/>
                <a:gd name="T15" fmla="*/ 187317 h 187317"/>
              </a:gdLst>
              <a:ahLst/>
              <a:cxnLst>
                <a:cxn ang="T8">
                  <a:pos x="T0" y="T1"/>
                </a:cxn>
                <a:cxn ang="T9">
                  <a:pos x="T2" y="T3"/>
                </a:cxn>
                <a:cxn ang="T10">
                  <a:pos x="T4" y="T5"/>
                </a:cxn>
                <a:cxn ang="T11">
                  <a:pos x="T6" y="T7"/>
                </a:cxn>
              </a:cxnLst>
              <a:rect l="T12" t="T13" r="T14" b="T15"/>
              <a:pathLst>
                <a:path w="76629" h="187317">
                  <a:moveTo>
                    <a:pt x="6386" y="6386"/>
                  </a:moveTo>
                  <a:lnTo>
                    <a:pt x="71947" y="185189"/>
                  </a:lnTo>
                  <a:lnTo>
                    <a:pt x="20860" y="23415"/>
                  </a:lnTo>
                  <a:cubicBezTo>
                    <a:pt x="15752" y="10643"/>
                    <a:pt x="6386" y="6386"/>
                    <a:pt x="6386"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43" name="Полилиния: фигура 144"/>
            <p:cNvSpPr>
              <a:spLocks noChangeArrowheads="1"/>
            </p:cNvSpPr>
            <p:nvPr/>
          </p:nvSpPr>
          <p:spPr bwMode="auto">
            <a:xfrm>
              <a:off x="95361" y="186854"/>
              <a:ext cx="178803" cy="93659"/>
            </a:xfrm>
            <a:custGeom>
              <a:avLst/>
              <a:gdLst>
                <a:gd name="T0" fmla="*/ 6386 w 178803"/>
                <a:gd name="T1" fmla="*/ 7700 h 93658"/>
                <a:gd name="T2" fmla="*/ 179229 w 178803"/>
                <a:gd name="T3" fmla="*/ 88601 h 93658"/>
                <a:gd name="T4" fmla="*/ 29375 w 178803"/>
                <a:gd name="T5" fmla="*/ 10254 h 93658"/>
                <a:gd name="T6" fmla="*/ 6386 w 178803"/>
                <a:gd name="T7" fmla="*/ 7700 h 93658"/>
                <a:gd name="T8" fmla="*/ 0 60000 65536"/>
                <a:gd name="T9" fmla="*/ 0 60000 65536"/>
                <a:gd name="T10" fmla="*/ 0 60000 65536"/>
                <a:gd name="T11" fmla="*/ 0 60000 65536"/>
                <a:gd name="T12" fmla="*/ 0 w 178803"/>
                <a:gd name="T13" fmla="*/ 0 h 93658"/>
                <a:gd name="T14" fmla="*/ 178803 w 178803"/>
                <a:gd name="T15" fmla="*/ 93658 h 93658"/>
              </a:gdLst>
              <a:ahLst/>
              <a:cxnLst>
                <a:cxn ang="T8">
                  <a:pos x="T0" y="T1"/>
                </a:cxn>
                <a:cxn ang="T9">
                  <a:pos x="T2" y="T3"/>
                </a:cxn>
                <a:cxn ang="T10">
                  <a:pos x="T4" y="T5"/>
                </a:cxn>
                <a:cxn ang="T11">
                  <a:pos x="T6" y="T7"/>
                </a:cxn>
              </a:cxnLst>
              <a:rect l="T12" t="T13" r="T14" b="T15"/>
              <a:pathLst>
                <a:path w="178803" h="93658">
                  <a:moveTo>
                    <a:pt x="6386" y="7700"/>
                  </a:moveTo>
                  <a:lnTo>
                    <a:pt x="179229" y="88587"/>
                  </a:lnTo>
                  <a:lnTo>
                    <a:pt x="29375" y="10254"/>
                  </a:lnTo>
                  <a:cubicBezTo>
                    <a:pt x="16603" y="3443"/>
                    <a:pt x="6386" y="7700"/>
                    <a:pt x="6386" y="7700"/>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44" name="Полилиния: фигура 145"/>
            <p:cNvSpPr>
              <a:spLocks noChangeArrowheads="1"/>
            </p:cNvSpPr>
            <p:nvPr/>
          </p:nvSpPr>
          <p:spPr bwMode="auto">
            <a:xfrm>
              <a:off x="89402" y="268204"/>
              <a:ext cx="187317" cy="76630"/>
            </a:xfrm>
            <a:custGeom>
              <a:avLst/>
              <a:gdLst>
                <a:gd name="T0" fmla="*/ 6386 w 187317"/>
                <a:gd name="T1" fmla="*/ 71961 h 76629"/>
                <a:gd name="T2" fmla="*/ 185189 w 187317"/>
                <a:gd name="T3" fmla="*/ 6386 h 76629"/>
                <a:gd name="T4" fmla="*/ 23415 w 187317"/>
                <a:gd name="T5" fmla="*/ 57486 h 76629"/>
                <a:gd name="T6" fmla="*/ 6386 w 187317"/>
                <a:gd name="T7" fmla="*/ 71961 h 76629"/>
                <a:gd name="T8" fmla="*/ 0 60000 65536"/>
                <a:gd name="T9" fmla="*/ 0 60000 65536"/>
                <a:gd name="T10" fmla="*/ 0 60000 65536"/>
                <a:gd name="T11" fmla="*/ 0 60000 65536"/>
                <a:gd name="T12" fmla="*/ 0 w 187317"/>
                <a:gd name="T13" fmla="*/ 0 h 76629"/>
                <a:gd name="T14" fmla="*/ 187317 w 187317"/>
                <a:gd name="T15" fmla="*/ 76629 h 76629"/>
              </a:gdLst>
              <a:ahLst/>
              <a:cxnLst>
                <a:cxn ang="T8">
                  <a:pos x="T0" y="T1"/>
                </a:cxn>
                <a:cxn ang="T9">
                  <a:pos x="T2" y="T3"/>
                </a:cxn>
                <a:cxn ang="T10">
                  <a:pos x="T4" y="T5"/>
                </a:cxn>
                <a:cxn ang="T11">
                  <a:pos x="T6" y="T7"/>
                </a:cxn>
              </a:cxnLst>
              <a:rect l="T12" t="T13" r="T14" b="T15"/>
              <a:pathLst>
                <a:path w="187317" h="76629">
                  <a:moveTo>
                    <a:pt x="6386" y="71947"/>
                  </a:moveTo>
                  <a:lnTo>
                    <a:pt x="185189" y="6386"/>
                  </a:lnTo>
                  <a:lnTo>
                    <a:pt x="23415" y="57472"/>
                  </a:lnTo>
                  <a:cubicBezTo>
                    <a:pt x="10643" y="62581"/>
                    <a:pt x="6386" y="71947"/>
                    <a:pt x="6386" y="71947"/>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45" name="Полилиния: фигура 146"/>
            <p:cNvSpPr>
              <a:spLocks noChangeArrowheads="1"/>
            </p:cNvSpPr>
            <p:nvPr/>
          </p:nvSpPr>
          <p:spPr bwMode="auto">
            <a:xfrm>
              <a:off x="186855" y="268204"/>
              <a:ext cx="93659" cy="178803"/>
            </a:xfrm>
            <a:custGeom>
              <a:avLst/>
              <a:gdLst>
                <a:gd name="T0" fmla="*/ 7700 w 93658"/>
                <a:gd name="T1" fmla="*/ 179229 h 178803"/>
                <a:gd name="T2" fmla="*/ 88601 w 93658"/>
                <a:gd name="T3" fmla="*/ 6386 h 178803"/>
                <a:gd name="T4" fmla="*/ 10254 w 93658"/>
                <a:gd name="T5" fmla="*/ 156240 h 178803"/>
                <a:gd name="T6" fmla="*/ 7700 w 93658"/>
                <a:gd name="T7" fmla="*/ 179229 h 178803"/>
                <a:gd name="T8" fmla="*/ 0 60000 65536"/>
                <a:gd name="T9" fmla="*/ 0 60000 65536"/>
                <a:gd name="T10" fmla="*/ 0 60000 65536"/>
                <a:gd name="T11" fmla="*/ 0 60000 65536"/>
                <a:gd name="T12" fmla="*/ 0 w 93658"/>
                <a:gd name="T13" fmla="*/ 0 h 178803"/>
                <a:gd name="T14" fmla="*/ 93658 w 93658"/>
                <a:gd name="T15" fmla="*/ 178803 h 178803"/>
              </a:gdLst>
              <a:ahLst/>
              <a:cxnLst>
                <a:cxn ang="T8">
                  <a:pos x="T0" y="T1"/>
                </a:cxn>
                <a:cxn ang="T9">
                  <a:pos x="T2" y="T3"/>
                </a:cxn>
                <a:cxn ang="T10">
                  <a:pos x="T4" y="T5"/>
                </a:cxn>
                <a:cxn ang="T11">
                  <a:pos x="T6" y="T7"/>
                </a:cxn>
              </a:cxnLst>
              <a:rect l="T12" t="T13" r="T14" b="T15"/>
              <a:pathLst>
                <a:path w="93658" h="178803">
                  <a:moveTo>
                    <a:pt x="7700" y="179229"/>
                  </a:moveTo>
                  <a:lnTo>
                    <a:pt x="88587" y="6386"/>
                  </a:lnTo>
                  <a:lnTo>
                    <a:pt x="10254" y="156240"/>
                  </a:lnTo>
                  <a:cubicBezTo>
                    <a:pt x="3443" y="169863"/>
                    <a:pt x="7700" y="179229"/>
                    <a:pt x="7700" y="179229"/>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46" name="Полилиния: фигура 147"/>
            <p:cNvSpPr>
              <a:spLocks noChangeArrowheads="1"/>
            </p:cNvSpPr>
            <p:nvPr/>
          </p:nvSpPr>
          <p:spPr bwMode="auto">
            <a:xfrm>
              <a:off x="268205" y="269056"/>
              <a:ext cx="76630" cy="187317"/>
            </a:xfrm>
            <a:custGeom>
              <a:avLst/>
              <a:gdLst>
                <a:gd name="T0" fmla="*/ 71961 w 76629"/>
                <a:gd name="T1" fmla="*/ 185189 h 187317"/>
                <a:gd name="T2" fmla="*/ 6386 w 76629"/>
                <a:gd name="T3" fmla="*/ 6386 h 187317"/>
                <a:gd name="T4" fmla="*/ 57486 w 76629"/>
                <a:gd name="T5" fmla="*/ 168160 h 187317"/>
                <a:gd name="T6" fmla="*/ 71961 w 76629"/>
                <a:gd name="T7" fmla="*/ 185189 h 187317"/>
                <a:gd name="T8" fmla="*/ 0 60000 65536"/>
                <a:gd name="T9" fmla="*/ 0 60000 65536"/>
                <a:gd name="T10" fmla="*/ 0 60000 65536"/>
                <a:gd name="T11" fmla="*/ 0 60000 65536"/>
                <a:gd name="T12" fmla="*/ 0 w 76629"/>
                <a:gd name="T13" fmla="*/ 0 h 187317"/>
                <a:gd name="T14" fmla="*/ 76629 w 76629"/>
                <a:gd name="T15" fmla="*/ 187317 h 187317"/>
              </a:gdLst>
              <a:ahLst/>
              <a:cxnLst>
                <a:cxn ang="T8">
                  <a:pos x="T0" y="T1"/>
                </a:cxn>
                <a:cxn ang="T9">
                  <a:pos x="T2" y="T3"/>
                </a:cxn>
                <a:cxn ang="T10">
                  <a:pos x="T4" y="T5"/>
                </a:cxn>
                <a:cxn ang="T11">
                  <a:pos x="T6" y="T7"/>
                </a:cxn>
              </a:cxnLst>
              <a:rect l="T12" t="T13" r="T14" b="T15"/>
              <a:pathLst>
                <a:path w="76629" h="187317">
                  <a:moveTo>
                    <a:pt x="71947" y="185189"/>
                  </a:moveTo>
                  <a:lnTo>
                    <a:pt x="6386" y="6386"/>
                  </a:lnTo>
                  <a:lnTo>
                    <a:pt x="57472" y="168160"/>
                  </a:lnTo>
                  <a:cubicBezTo>
                    <a:pt x="62581" y="180932"/>
                    <a:pt x="71947" y="185189"/>
                    <a:pt x="71947" y="185189"/>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47" name="Полилиния: фигура 148"/>
            <p:cNvSpPr>
              <a:spLocks noChangeArrowheads="1"/>
            </p:cNvSpPr>
            <p:nvPr/>
          </p:nvSpPr>
          <p:spPr bwMode="auto">
            <a:xfrm>
              <a:off x="268205" y="268204"/>
              <a:ext cx="178803" cy="93659"/>
            </a:xfrm>
            <a:custGeom>
              <a:avLst/>
              <a:gdLst>
                <a:gd name="T0" fmla="*/ 179229 w 178803"/>
                <a:gd name="T1" fmla="*/ 87287 h 93658"/>
                <a:gd name="T2" fmla="*/ 6386 w 178803"/>
                <a:gd name="T3" fmla="*/ 6386 h 93658"/>
                <a:gd name="T4" fmla="*/ 156240 w 178803"/>
                <a:gd name="T5" fmla="*/ 84733 h 93658"/>
                <a:gd name="T6" fmla="*/ 179229 w 178803"/>
                <a:gd name="T7" fmla="*/ 87287 h 93658"/>
                <a:gd name="T8" fmla="*/ 0 60000 65536"/>
                <a:gd name="T9" fmla="*/ 0 60000 65536"/>
                <a:gd name="T10" fmla="*/ 0 60000 65536"/>
                <a:gd name="T11" fmla="*/ 0 60000 65536"/>
                <a:gd name="T12" fmla="*/ 0 w 178803"/>
                <a:gd name="T13" fmla="*/ 0 h 93658"/>
                <a:gd name="T14" fmla="*/ 178803 w 178803"/>
                <a:gd name="T15" fmla="*/ 93658 h 93658"/>
              </a:gdLst>
              <a:ahLst/>
              <a:cxnLst>
                <a:cxn ang="T8">
                  <a:pos x="T0" y="T1"/>
                </a:cxn>
                <a:cxn ang="T9">
                  <a:pos x="T2" y="T3"/>
                </a:cxn>
                <a:cxn ang="T10">
                  <a:pos x="T4" y="T5"/>
                </a:cxn>
                <a:cxn ang="T11">
                  <a:pos x="T6" y="T7"/>
                </a:cxn>
              </a:cxnLst>
              <a:rect l="T12" t="T13" r="T14" b="T15"/>
              <a:pathLst>
                <a:path w="178803" h="93658">
                  <a:moveTo>
                    <a:pt x="179229" y="87273"/>
                  </a:moveTo>
                  <a:lnTo>
                    <a:pt x="6386" y="6386"/>
                  </a:lnTo>
                  <a:lnTo>
                    <a:pt x="156240" y="84719"/>
                  </a:lnTo>
                  <a:cubicBezTo>
                    <a:pt x="169862" y="90679"/>
                    <a:pt x="179229" y="87273"/>
                    <a:pt x="179229" y="87273"/>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48" name="Полилиния: фигура 149"/>
            <p:cNvSpPr>
              <a:spLocks noChangeArrowheads="1"/>
            </p:cNvSpPr>
            <p:nvPr/>
          </p:nvSpPr>
          <p:spPr bwMode="auto">
            <a:xfrm>
              <a:off x="269056" y="203494"/>
              <a:ext cx="187317" cy="76630"/>
            </a:xfrm>
            <a:custGeom>
              <a:avLst/>
              <a:gdLst>
                <a:gd name="T0" fmla="*/ 185189 w 187317"/>
                <a:gd name="T1" fmla="*/ 6386 h 76629"/>
                <a:gd name="T2" fmla="*/ 6386 w 187317"/>
                <a:gd name="T3" fmla="*/ 71961 h 76629"/>
                <a:gd name="T4" fmla="*/ 168160 w 187317"/>
                <a:gd name="T5" fmla="*/ 20860 h 76629"/>
                <a:gd name="T6" fmla="*/ 185189 w 187317"/>
                <a:gd name="T7" fmla="*/ 6386 h 76629"/>
                <a:gd name="T8" fmla="*/ 0 60000 65536"/>
                <a:gd name="T9" fmla="*/ 0 60000 65536"/>
                <a:gd name="T10" fmla="*/ 0 60000 65536"/>
                <a:gd name="T11" fmla="*/ 0 60000 65536"/>
                <a:gd name="T12" fmla="*/ 0 w 187317"/>
                <a:gd name="T13" fmla="*/ 0 h 76629"/>
                <a:gd name="T14" fmla="*/ 187317 w 187317"/>
                <a:gd name="T15" fmla="*/ 76629 h 76629"/>
              </a:gdLst>
              <a:ahLst/>
              <a:cxnLst>
                <a:cxn ang="T8">
                  <a:pos x="T0" y="T1"/>
                </a:cxn>
                <a:cxn ang="T9">
                  <a:pos x="T2" y="T3"/>
                </a:cxn>
                <a:cxn ang="T10">
                  <a:pos x="T4" y="T5"/>
                </a:cxn>
                <a:cxn ang="T11">
                  <a:pos x="T6" y="T7"/>
                </a:cxn>
              </a:cxnLst>
              <a:rect l="T12" t="T13" r="T14" b="T15"/>
              <a:pathLst>
                <a:path w="187317" h="76629">
                  <a:moveTo>
                    <a:pt x="185189" y="6386"/>
                  </a:moveTo>
                  <a:lnTo>
                    <a:pt x="6386" y="71947"/>
                  </a:lnTo>
                  <a:lnTo>
                    <a:pt x="168160" y="20860"/>
                  </a:lnTo>
                  <a:cubicBezTo>
                    <a:pt x="180932" y="15752"/>
                    <a:pt x="185189" y="6386"/>
                    <a:pt x="185189"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49" name="Полилиния: фигура 150"/>
            <p:cNvSpPr>
              <a:spLocks noChangeArrowheads="1"/>
            </p:cNvSpPr>
            <p:nvPr/>
          </p:nvSpPr>
          <p:spPr bwMode="auto">
            <a:xfrm>
              <a:off x="268205" y="95361"/>
              <a:ext cx="93659" cy="178803"/>
            </a:xfrm>
            <a:custGeom>
              <a:avLst/>
              <a:gdLst>
                <a:gd name="T0" fmla="*/ 87287 w 93658"/>
                <a:gd name="T1" fmla="*/ 6386 h 178803"/>
                <a:gd name="T2" fmla="*/ 6386 w 93658"/>
                <a:gd name="T3" fmla="*/ 179229 h 178803"/>
                <a:gd name="T4" fmla="*/ 84732 w 93658"/>
                <a:gd name="T5" fmla="*/ 29375 h 178803"/>
                <a:gd name="T6" fmla="*/ 87287 w 93658"/>
                <a:gd name="T7" fmla="*/ 6386 h 178803"/>
                <a:gd name="T8" fmla="*/ 0 60000 65536"/>
                <a:gd name="T9" fmla="*/ 0 60000 65536"/>
                <a:gd name="T10" fmla="*/ 0 60000 65536"/>
                <a:gd name="T11" fmla="*/ 0 60000 65536"/>
                <a:gd name="T12" fmla="*/ 0 w 93658"/>
                <a:gd name="T13" fmla="*/ 0 h 178803"/>
                <a:gd name="T14" fmla="*/ 93658 w 93658"/>
                <a:gd name="T15" fmla="*/ 178803 h 178803"/>
              </a:gdLst>
              <a:ahLst/>
              <a:cxnLst>
                <a:cxn ang="T8">
                  <a:pos x="T0" y="T1"/>
                </a:cxn>
                <a:cxn ang="T9">
                  <a:pos x="T2" y="T3"/>
                </a:cxn>
                <a:cxn ang="T10">
                  <a:pos x="T4" y="T5"/>
                </a:cxn>
                <a:cxn ang="T11">
                  <a:pos x="T6" y="T7"/>
                </a:cxn>
              </a:cxnLst>
              <a:rect l="T12" t="T13" r="T14" b="T15"/>
              <a:pathLst>
                <a:path w="93658" h="178803">
                  <a:moveTo>
                    <a:pt x="87273" y="6386"/>
                  </a:moveTo>
                  <a:lnTo>
                    <a:pt x="6386" y="179229"/>
                  </a:lnTo>
                  <a:lnTo>
                    <a:pt x="84718" y="29375"/>
                  </a:lnTo>
                  <a:cubicBezTo>
                    <a:pt x="90678" y="16603"/>
                    <a:pt x="87273" y="6386"/>
                    <a:pt x="87273"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50" name="Полилиния: фигура 151"/>
            <p:cNvSpPr>
              <a:spLocks noChangeArrowheads="1"/>
            </p:cNvSpPr>
            <p:nvPr/>
          </p:nvSpPr>
          <p:spPr bwMode="auto">
            <a:xfrm>
              <a:off x="268205" y="89401"/>
              <a:ext cx="76630" cy="187317"/>
            </a:xfrm>
            <a:custGeom>
              <a:avLst/>
              <a:gdLst>
                <a:gd name="T0" fmla="*/ 71961 w 76629"/>
                <a:gd name="T1" fmla="*/ 6386 h 187317"/>
                <a:gd name="T2" fmla="*/ 6386 w 76629"/>
                <a:gd name="T3" fmla="*/ 185189 h 187317"/>
                <a:gd name="T4" fmla="*/ 71109 w 76629"/>
                <a:gd name="T5" fmla="*/ 28523 h 187317"/>
                <a:gd name="T6" fmla="*/ 71961 w 76629"/>
                <a:gd name="T7" fmla="*/ 6386 h 187317"/>
                <a:gd name="T8" fmla="*/ 0 60000 65536"/>
                <a:gd name="T9" fmla="*/ 0 60000 65536"/>
                <a:gd name="T10" fmla="*/ 0 60000 65536"/>
                <a:gd name="T11" fmla="*/ 0 60000 65536"/>
                <a:gd name="T12" fmla="*/ 0 w 76629"/>
                <a:gd name="T13" fmla="*/ 0 h 187317"/>
                <a:gd name="T14" fmla="*/ 76629 w 76629"/>
                <a:gd name="T15" fmla="*/ 187317 h 187317"/>
              </a:gdLst>
              <a:ahLst/>
              <a:cxnLst>
                <a:cxn ang="T8">
                  <a:pos x="T0" y="T1"/>
                </a:cxn>
                <a:cxn ang="T9">
                  <a:pos x="T2" y="T3"/>
                </a:cxn>
                <a:cxn ang="T10">
                  <a:pos x="T4" y="T5"/>
                </a:cxn>
                <a:cxn ang="T11">
                  <a:pos x="T6" y="T7"/>
                </a:cxn>
              </a:cxnLst>
              <a:rect l="T12" t="T13" r="T14" b="T15"/>
              <a:pathLst>
                <a:path w="76629" h="187317">
                  <a:moveTo>
                    <a:pt x="71947" y="6386"/>
                  </a:moveTo>
                  <a:lnTo>
                    <a:pt x="6386" y="185189"/>
                  </a:lnTo>
                  <a:lnTo>
                    <a:pt x="71095" y="28523"/>
                  </a:lnTo>
                  <a:cubicBezTo>
                    <a:pt x="76204" y="15752"/>
                    <a:pt x="71947" y="6386"/>
                    <a:pt x="71947"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51" name="Полилиния: фигура 152"/>
            <p:cNvSpPr>
              <a:spLocks noChangeArrowheads="1"/>
            </p:cNvSpPr>
            <p:nvPr/>
          </p:nvSpPr>
          <p:spPr bwMode="auto">
            <a:xfrm>
              <a:off x="188169" y="95361"/>
              <a:ext cx="93659" cy="178803"/>
            </a:xfrm>
            <a:custGeom>
              <a:avLst/>
              <a:gdLst>
                <a:gd name="T0" fmla="*/ 6386 w 93658"/>
                <a:gd name="T1" fmla="*/ 6386 h 178803"/>
                <a:gd name="T2" fmla="*/ 87287 w 93658"/>
                <a:gd name="T3" fmla="*/ 179229 h 178803"/>
                <a:gd name="T4" fmla="*/ 22563 w 93658"/>
                <a:gd name="T5" fmla="*/ 22563 h 178803"/>
                <a:gd name="T6" fmla="*/ 6386 w 93658"/>
                <a:gd name="T7" fmla="*/ 6386 h 178803"/>
                <a:gd name="T8" fmla="*/ 0 60000 65536"/>
                <a:gd name="T9" fmla="*/ 0 60000 65536"/>
                <a:gd name="T10" fmla="*/ 0 60000 65536"/>
                <a:gd name="T11" fmla="*/ 0 60000 65536"/>
                <a:gd name="T12" fmla="*/ 0 w 93658"/>
                <a:gd name="T13" fmla="*/ 0 h 178803"/>
                <a:gd name="T14" fmla="*/ 93658 w 93658"/>
                <a:gd name="T15" fmla="*/ 178803 h 178803"/>
              </a:gdLst>
              <a:ahLst/>
              <a:cxnLst>
                <a:cxn ang="T8">
                  <a:pos x="T0" y="T1"/>
                </a:cxn>
                <a:cxn ang="T9">
                  <a:pos x="T2" y="T3"/>
                </a:cxn>
                <a:cxn ang="T10">
                  <a:pos x="T4" y="T5"/>
                </a:cxn>
                <a:cxn ang="T11">
                  <a:pos x="T6" y="T7"/>
                </a:cxn>
              </a:cxnLst>
              <a:rect l="T12" t="T13" r="T14" b="T15"/>
              <a:pathLst>
                <a:path w="93658" h="178803">
                  <a:moveTo>
                    <a:pt x="6386" y="6386"/>
                  </a:moveTo>
                  <a:lnTo>
                    <a:pt x="87273" y="179229"/>
                  </a:lnTo>
                  <a:lnTo>
                    <a:pt x="22563" y="22563"/>
                  </a:lnTo>
                  <a:cubicBezTo>
                    <a:pt x="15751" y="9792"/>
                    <a:pt x="6386" y="6386"/>
                    <a:pt x="6386"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52" name="Полилиния: фигура 153"/>
            <p:cNvSpPr>
              <a:spLocks noChangeArrowheads="1"/>
            </p:cNvSpPr>
            <p:nvPr/>
          </p:nvSpPr>
          <p:spPr bwMode="auto">
            <a:xfrm>
              <a:off x="89402" y="201457"/>
              <a:ext cx="187317" cy="76630"/>
            </a:xfrm>
            <a:custGeom>
              <a:avLst/>
              <a:gdLst>
                <a:gd name="T0" fmla="*/ 6386 w 187317"/>
                <a:gd name="T1" fmla="*/ 8424 h 76629"/>
                <a:gd name="T2" fmla="*/ 185189 w 187317"/>
                <a:gd name="T3" fmla="*/ 73999 h 76629"/>
                <a:gd name="T4" fmla="*/ 29374 w 187317"/>
                <a:gd name="T5" fmla="*/ 9275 h 76629"/>
                <a:gd name="T6" fmla="*/ 6386 w 187317"/>
                <a:gd name="T7" fmla="*/ 8424 h 76629"/>
                <a:gd name="T8" fmla="*/ 0 60000 65536"/>
                <a:gd name="T9" fmla="*/ 0 60000 65536"/>
                <a:gd name="T10" fmla="*/ 0 60000 65536"/>
                <a:gd name="T11" fmla="*/ 0 60000 65536"/>
                <a:gd name="T12" fmla="*/ 0 w 187317"/>
                <a:gd name="T13" fmla="*/ 0 h 76629"/>
                <a:gd name="T14" fmla="*/ 187317 w 187317"/>
                <a:gd name="T15" fmla="*/ 76629 h 76629"/>
              </a:gdLst>
              <a:ahLst/>
              <a:cxnLst>
                <a:cxn ang="T8">
                  <a:pos x="T0" y="T1"/>
                </a:cxn>
                <a:cxn ang="T9">
                  <a:pos x="T2" y="T3"/>
                </a:cxn>
                <a:cxn ang="T10">
                  <a:pos x="T4" y="T5"/>
                </a:cxn>
                <a:cxn ang="T11">
                  <a:pos x="T6" y="T7"/>
                </a:cxn>
              </a:cxnLst>
              <a:rect l="T12" t="T13" r="T14" b="T15"/>
              <a:pathLst>
                <a:path w="187317" h="76629">
                  <a:moveTo>
                    <a:pt x="6386" y="8424"/>
                  </a:moveTo>
                  <a:lnTo>
                    <a:pt x="185189" y="73985"/>
                  </a:lnTo>
                  <a:lnTo>
                    <a:pt x="29374" y="9275"/>
                  </a:lnTo>
                  <a:cubicBezTo>
                    <a:pt x="15751" y="3315"/>
                    <a:pt x="6386" y="8424"/>
                    <a:pt x="6386" y="8424"/>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53" name="Полилиния: фигура 154"/>
            <p:cNvSpPr>
              <a:spLocks noChangeArrowheads="1"/>
            </p:cNvSpPr>
            <p:nvPr/>
          </p:nvSpPr>
          <p:spPr bwMode="auto">
            <a:xfrm>
              <a:off x="95361" y="268204"/>
              <a:ext cx="178803" cy="93659"/>
            </a:xfrm>
            <a:custGeom>
              <a:avLst/>
              <a:gdLst>
                <a:gd name="T0" fmla="*/ 6386 w 178803"/>
                <a:gd name="T1" fmla="*/ 87287 h 93658"/>
                <a:gd name="T2" fmla="*/ 179229 w 178803"/>
                <a:gd name="T3" fmla="*/ 6386 h 93658"/>
                <a:gd name="T4" fmla="*/ 22563 w 178803"/>
                <a:gd name="T5" fmla="*/ 71109 h 93658"/>
                <a:gd name="T6" fmla="*/ 6386 w 178803"/>
                <a:gd name="T7" fmla="*/ 87287 h 93658"/>
                <a:gd name="T8" fmla="*/ 0 60000 65536"/>
                <a:gd name="T9" fmla="*/ 0 60000 65536"/>
                <a:gd name="T10" fmla="*/ 0 60000 65536"/>
                <a:gd name="T11" fmla="*/ 0 60000 65536"/>
                <a:gd name="T12" fmla="*/ 0 w 178803"/>
                <a:gd name="T13" fmla="*/ 0 h 93658"/>
                <a:gd name="T14" fmla="*/ 178803 w 178803"/>
                <a:gd name="T15" fmla="*/ 93658 h 93658"/>
              </a:gdLst>
              <a:ahLst/>
              <a:cxnLst>
                <a:cxn ang="T8">
                  <a:pos x="T0" y="T1"/>
                </a:cxn>
                <a:cxn ang="T9">
                  <a:pos x="T2" y="T3"/>
                </a:cxn>
                <a:cxn ang="T10">
                  <a:pos x="T4" y="T5"/>
                </a:cxn>
                <a:cxn ang="T11">
                  <a:pos x="T6" y="T7"/>
                </a:cxn>
              </a:cxnLst>
              <a:rect l="T12" t="T13" r="T14" b="T15"/>
              <a:pathLst>
                <a:path w="178803" h="93658">
                  <a:moveTo>
                    <a:pt x="6386" y="87273"/>
                  </a:moveTo>
                  <a:lnTo>
                    <a:pt x="179229" y="6386"/>
                  </a:lnTo>
                  <a:lnTo>
                    <a:pt x="22563" y="71095"/>
                  </a:lnTo>
                  <a:cubicBezTo>
                    <a:pt x="9792" y="77056"/>
                    <a:pt x="6386" y="87273"/>
                    <a:pt x="6386" y="87273"/>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54" name="Полилиния: фигура 155"/>
            <p:cNvSpPr>
              <a:spLocks noChangeArrowheads="1"/>
            </p:cNvSpPr>
            <p:nvPr/>
          </p:nvSpPr>
          <p:spPr bwMode="auto">
            <a:xfrm>
              <a:off x="201457" y="269056"/>
              <a:ext cx="76630" cy="187317"/>
            </a:xfrm>
            <a:custGeom>
              <a:avLst/>
              <a:gdLst>
                <a:gd name="T0" fmla="*/ 8423 w 76629"/>
                <a:gd name="T1" fmla="*/ 185189 h 187317"/>
                <a:gd name="T2" fmla="*/ 73999 w 76629"/>
                <a:gd name="T3" fmla="*/ 6386 h 187317"/>
                <a:gd name="T4" fmla="*/ 9275 w 76629"/>
                <a:gd name="T5" fmla="*/ 162200 h 187317"/>
                <a:gd name="T6" fmla="*/ 8423 w 76629"/>
                <a:gd name="T7" fmla="*/ 185189 h 187317"/>
                <a:gd name="T8" fmla="*/ 0 60000 65536"/>
                <a:gd name="T9" fmla="*/ 0 60000 65536"/>
                <a:gd name="T10" fmla="*/ 0 60000 65536"/>
                <a:gd name="T11" fmla="*/ 0 60000 65536"/>
                <a:gd name="T12" fmla="*/ 0 w 76629"/>
                <a:gd name="T13" fmla="*/ 0 h 187317"/>
                <a:gd name="T14" fmla="*/ 76629 w 76629"/>
                <a:gd name="T15" fmla="*/ 187317 h 187317"/>
              </a:gdLst>
              <a:ahLst/>
              <a:cxnLst>
                <a:cxn ang="T8">
                  <a:pos x="T0" y="T1"/>
                </a:cxn>
                <a:cxn ang="T9">
                  <a:pos x="T2" y="T3"/>
                </a:cxn>
                <a:cxn ang="T10">
                  <a:pos x="T4" y="T5"/>
                </a:cxn>
                <a:cxn ang="T11">
                  <a:pos x="T6" y="T7"/>
                </a:cxn>
              </a:cxnLst>
              <a:rect l="T12" t="T13" r="T14" b="T15"/>
              <a:pathLst>
                <a:path w="76629" h="187317">
                  <a:moveTo>
                    <a:pt x="8423" y="185189"/>
                  </a:moveTo>
                  <a:lnTo>
                    <a:pt x="73985" y="6386"/>
                  </a:lnTo>
                  <a:lnTo>
                    <a:pt x="9275" y="162200"/>
                  </a:lnTo>
                  <a:cubicBezTo>
                    <a:pt x="3315" y="175823"/>
                    <a:pt x="8423" y="185189"/>
                    <a:pt x="8423" y="185189"/>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55" name="Полилиния: фигура 156"/>
            <p:cNvSpPr>
              <a:spLocks noChangeArrowheads="1"/>
            </p:cNvSpPr>
            <p:nvPr/>
          </p:nvSpPr>
          <p:spPr bwMode="auto">
            <a:xfrm>
              <a:off x="268205" y="268204"/>
              <a:ext cx="93659" cy="178803"/>
            </a:xfrm>
            <a:custGeom>
              <a:avLst/>
              <a:gdLst>
                <a:gd name="T0" fmla="*/ 87287 w 93658"/>
                <a:gd name="T1" fmla="*/ 179229 h 178803"/>
                <a:gd name="T2" fmla="*/ 6386 w 93658"/>
                <a:gd name="T3" fmla="*/ 6386 h 178803"/>
                <a:gd name="T4" fmla="*/ 71109 w 93658"/>
                <a:gd name="T5" fmla="*/ 163051 h 178803"/>
                <a:gd name="T6" fmla="*/ 87287 w 93658"/>
                <a:gd name="T7" fmla="*/ 179229 h 178803"/>
                <a:gd name="T8" fmla="*/ 0 60000 65536"/>
                <a:gd name="T9" fmla="*/ 0 60000 65536"/>
                <a:gd name="T10" fmla="*/ 0 60000 65536"/>
                <a:gd name="T11" fmla="*/ 0 60000 65536"/>
                <a:gd name="T12" fmla="*/ 0 w 93658"/>
                <a:gd name="T13" fmla="*/ 0 h 178803"/>
                <a:gd name="T14" fmla="*/ 93658 w 93658"/>
                <a:gd name="T15" fmla="*/ 178803 h 178803"/>
              </a:gdLst>
              <a:ahLst/>
              <a:cxnLst>
                <a:cxn ang="T8">
                  <a:pos x="T0" y="T1"/>
                </a:cxn>
                <a:cxn ang="T9">
                  <a:pos x="T2" y="T3"/>
                </a:cxn>
                <a:cxn ang="T10">
                  <a:pos x="T4" y="T5"/>
                </a:cxn>
                <a:cxn ang="T11">
                  <a:pos x="T6" y="T7"/>
                </a:cxn>
              </a:cxnLst>
              <a:rect l="T12" t="T13" r="T14" b="T15"/>
              <a:pathLst>
                <a:path w="93658" h="178803">
                  <a:moveTo>
                    <a:pt x="87273" y="179229"/>
                  </a:moveTo>
                  <a:lnTo>
                    <a:pt x="6386" y="6386"/>
                  </a:lnTo>
                  <a:lnTo>
                    <a:pt x="71095" y="163051"/>
                  </a:lnTo>
                  <a:cubicBezTo>
                    <a:pt x="77055" y="175823"/>
                    <a:pt x="87273" y="179229"/>
                    <a:pt x="87273" y="179229"/>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56" name="Полилиния: фигура 157"/>
            <p:cNvSpPr>
              <a:spLocks noChangeArrowheads="1"/>
            </p:cNvSpPr>
            <p:nvPr/>
          </p:nvSpPr>
          <p:spPr bwMode="auto">
            <a:xfrm>
              <a:off x="269056" y="268204"/>
              <a:ext cx="187317" cy="76630"/>
            </a:xfrm>
            <a:custGeom>
              <a:avLst/>
              <a:gdLst>
                <a:gd name="T0" fmla="*/ 185189 w 187317"/>
                <a:gd name="T1" fmla="*/ 71961 h 76629"/>
                <a:gd name="T2" fmla="*/ 6386 w 187317"/>
                <a:gd name="T3" fmla="*/ 6386 h 76629"/>
                <a:gd name="T4" fmla="*/ 162200 w 187317"/>
                <a:gd name="T5" fmla="*/ 71109 h 76629"/>
                <a:gd name="T6" fmla="*/ 185189 w 187317"/>
                <a:gd name="T7" fmla="*/ 71961 h 76629"/>
                <a:gd name="T8" fmla="*/ 0 60000 65536"/>
                <a:gd name="T9" fmla="*/ 0 60000 65536"/>
                <a:gd name="T10" fmla="*/ 0 60000 65536"/>
                <a:gd name="T11" fmla="*/ 0 60000 65536"/>
                <a:gd name="T12" fmla="*/ 0 w 187317"/>
                <a:gd name="T13" fmla="*/ 0 h 76629"/>
                <a:gd name="T14" fmla="*/ 187317 w 187317"/>
                <a:gd name="T15" fmla="*/ 76629 h 76629"/>
              </a:gdLst>
              <a:ahLst/>
              <a:cxnLst>
                <a:cxn ang="T8">
                  <a:pos x="T0" y="T1"/>
                </a:cxn>
                <a:cxn ang="T9">
                  <a:pos x="T2" y="T3"/>
                </a:cxn>
                <a:cxn ang="T10">
                  <a:pos x="T4" y="T5"/>
                </a:cxn>
                <a:cxn ang="T11">
                  <a:pos x="T6" y="T7"/>
                </a:cxn>
              </a:cxnLst>
              <a:rect l="T12" t="T13" r="T14" b="T15"/>
              <a:pathLst>
                <a:path w="187317" h="76629">
                  <a:moveTo>
                    <a:pt x="185189" y="71947"/>
                  </a:moveTo>
                  <a:lnTo>
                    <a:pt x="6386" y="6386"/>
                  </a:lnTo>
                  <a:lnTo>
                    <a:pt x="162200" y="71095"/>
                  </a:lnTo>
                  <a:cubicBezTo>
                    <a:pt x="175823" y="76204"/>
                    <a:pt x="185189" y="71947"/>
                    <a:pt x="185189" y="71947"/>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57" name="Полилиния: фигура 158"/>
            <p:cNvSpPr>
              <a:spLocks noChangeArrowheads="1"/>
            </p:cNvSpPr>
            <p:nvPr/>
          </p:nvSpPr>
          <p:spPr bwMode="auto">
            <a:xfrm>
              <a:off x="268205" y="188168"/>
              <a:ext cx="178803" cy="93659"/>
            </a:xfrm>
            <a:custGeom>
              <a:avLst/>
              <a:gdLst>
                <a:gd name="T0" fmla="*/ 179229 w 178803"/>
                <a:gd name="T1" fmla="*/ 6386 h 93658"/>
                <a:gd name="T2" fmla="*/ 6386 w 178803"/>
                <a:gd name="T3" fmla="*/ 87287 h 93658"/>
                <a:gd name="T4" fmla="*/ 163051 w 178803"/>
                <a:gd name="T5" fmla="*/ 22563 h 93658"/>
                <a:gd name="T6" fmla="*/ 179229 w 178803"/>
                <a:gd name="T7" fmla="*/ 6386 h 93658"/>
                <a:gd name="T8" fmla="*/ 0 60000 65536"/>
                <a:gd name="T9" fmla="*/ 0 60000 65536"/>
                <a:gd name="T10" fmla="*/ 0 60000 65536"/>
                <a:gd name="T11" fmla="*/ 0 60000 65536"/>
                <a:gd name="T12" fmla="*/ 0 w 178803"/>
                <a:gd name="T13" fmla="*/ 0 h 93658"/>
                <a:gd name="T14" fmla="*/ 178803 w 178803"/>
                <a:gd name="T15" fmla="*/ 93658 h 93658"/>
              </a:gdLst>
              <a:ahLst/>
              <a:cxnLst>
                <a:cxn ang="T8">
                  <a:pos x="T0" y="T1"/>
                </a:cxn>
                <a:cxn ang="T9">
                  <a:pos x="T2" y="T3"/>
                </a:cxn>
                <a:cxn ang="T10">
                  <a:pos x="T4" y="T5"/>
                </a:cxn>
                <a:cxn ang="T11">
                  <a:pos x="T6" y="T7"/>
                </a:cxn>
              </a:cxnLst>
              <a:rect l="T12" t="T13" r="T14" b="T15"/>
              <a:pathLst>
                <a:path w="178803" h="93658">
                  <a:moveTo>
                    <a:pt x="179229" y="6386"/>
                  </a:moveTo>
                  <a:lnTo>
                    <a:pt x="6386" y="87273"/>
                  </a:lnTo>
                  <a:lnTo>
                    <a:pt x="163051" y="22563"/>
                  </a:lnTo>
                  <a:cubicBezTo>
                    <a:pt x="175823" y="15752"/>
                    <a:pt x="179229" y="6386"/>
                    <a:pt x="179229"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58" name="Полилиния: фигура 159"/>
            <p:cNvSpPr>
              <a:spLocks noChangeArrowheads="1"/>
            </p:cNvSpPr>
            <p:nvPr/>
          </p:nvSpPr>
          <p:spPr bwMode="auto">
            <a:xfrm>
              <a:off x="268205" y="70669"/>
              <a:ext cx="68115" cy="204346"/>
            </a:xfrm>
            <a:custGeom>
              <a:avLst/>
              <a:gdLst>
                <a:gd name="T0" fmla="*/ 59175 w 68115"/>
                <a:gd name="T1" fmla="*/ 6386 h 204346"/>
                <a:gd name="T2" fmla="*/ 6386 w 68115"/>
                <a:gd name="T3" fmla="*/ 203921 h 204346"/>
                <a:gd name="T4" fmla="*/ 60878 w 68115"/>
                <a:gd name="T5" fmla="*/ 31078 h 204346"/>
                <a:gd name="T6" fmla="*/ 59175 w 68115"/>
                <a:gd name="T7" fmla="*/ 6386 h 204346"/>
                <a:gd name="T8" fmla="*/ 0 60000 65536"/>
                <a:gd name="T9" fmla="*/ 0 60000 65536"/>
                <a:gd name="T10" fmla="*/ 0 60000 65536"/>
                <a:gd name="T11" fmla="*/ 0 60000 65536"/>
                <a:gd name="T12" fmla="*/ 0 w 68115"/>
                <a:gd name="T13" fmla="*/ 0 h 204346"/>
                <a:gd name="T14" fmla="*/ 68115 w 68115"/>
                <a:gd name="T15" fmla="*/ 204346 h 204346"/>
              </a:gdLst>
              <a:ahLst/>
              <a:cxnLst>
                <a:cxn ang="T8">
                  <a:pos x="T0" y="T1"/>
                </a:cxn>
                <a:cxn ang="T9">
                  <a:pos x="T2" y="T3"/>
                </a:cxn>
                <a:cxn ang="T10">
                  <a:pos x="T4" y="T5"/>
                </a:cxn>
                <a:cxn ang="T11">
                  <a:pos x="T6" y="T7"/>
                </a:cxn>
              </a:cxnLst>
              <a:rect l="T12" t="T13" r="T14" b="T15"/>
              <a:pathLst>
                <a:path w="68115" h="204346">
                  <a:moveTo>
                    <a:pt x="59175" y="6386"/>
                  </a:moveTo>
                  <a:lnTo>
                    <a:pt x="6386" y="203921"/>
                  </a:lnTo>
                  <a:lnTo>
                    <a:pt x="60878" y="31078"/>
                  </a:lnTo>
                  <a:cubicBezTo>
                    <a:pt x="65135" y="16603"/>
                    <a:pt x="59175" y="6386"/>
                    <a:pt x="59175"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59" name="Полилиния: фигура 160"/>
            <p:cNvSpPr>
              <a:spLocks noChangeArrowheads="1"/>
            </p:cNvSpPr>
            <p:nvPr/>
          </p:nvSpPr>
          <p:spPr bwMode="auto">
            <a:xfrm>
              <a:off x="166032" y="91104"/>
              <a:ext cx="110688" cy="187317"/>
            </a:xfrm>
            <a:custGeom>
              <a:avLst/>
              <a:gdLst>
                <a:gd name="T0" fmla="*/ 6386 w 110687"/>
                <a:gd name="T1" fmla="*/ 6386 h 187317"/>
                <a:gd name="T2" fmla="*/ 108573 w 110687"/>
                <a:gd name="T3" fmla="*/ 183486 h 187317"/>
                <a:gd name="T4" fmla="*/ 25117 w 110687"/>
                <a:gd name="T5" fmla="*/ 22563 h 187317"/>
                <a:gd name="T6" fmla="*/ 6386 w 110687"/>
                <a:gd name="T7" fmla="*/ 6386 h 187317"/>
                <a:gd name="T8" fmla="*/ 0 60000 65536"/>
                <a:gd name="T9" fmla="*/ 0 60000 65536"/>
                <a:gd name="T10" fmla="*/ 0 60000 65536"/>
                <a:gd name="T11" fmla="*/ 0 60000 65536"/>
                <a:gd name="T12" fmla="*/ 0 w 110687"/>
                <a:gd name="T13" fmla="*/ 0 h 187317"/>
                <a:gd name="T14" fmla="*/ 110687 w 110687"/>
                <a:gd name="T15" fmla="*/ 187317 h 187317"/>
              </a:gdLst>
              <a:ahLst/>
              <a:cxnLst>
                <a:cxn ang="T8">
                  <a:pos x="T0" y="T1"/>
                </a:cxn>
                <a:cxn ang="T9">
                  <a:pos x="T2" y="T3"/>
                </a:cxn>
                <a:cxn ang="T10">
                  <a:pos x="T4" y="T5"/>
                </a:cxn>
                <a:cxn ang="T11">
                  <a:pos x="T6" y="T7"/>
                </a:cxn>
              </a:cxnLst>
              <a:rect l="T12" t="T13" r="T14" b="T15"/>
              <a:pathLst>
                <a:path w="110687" h="187317">
                  <a:moveTo>
                    <a:pt x="6386" y="6386"/>
                  </a:moveTo>
                  <a:lnTo>
                    <a:pt x="108559" y="183486"/>
                  </a:lnTo>
                  <a:lnTo>
                    <a:pt x="25117" y="22563"/>
                  </a:lnTo>
                  <a:cubicBezTo>
                    <a:pt x="17454" y="9792"/>
                    <a:pt x="6386" y="6386"/>
                    <a:pt x="6386"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60" name="Полилиния: фигура 161"/>
            <p:cNvSpPr>
              <a:spLocks noChangeArrowheads="1"/>
            </p:cNvSpPr>
            <p:nvPr/>
          </p:nvSpPr>
          <p:spPr bwMode="auto">
            <a:xfrm>
              <a:off x="71521" y="212179"/>
              <a:ext cx="204346" cy="68115"/>
            </a:xfrm>
            <a:custGeom>
              <a:avLst/>
              <a:gdLst>
                <a:gd name="T0" fmla="*/ 6386 w 204346"/>
                <a:gd name="T1" fmla="*/ 9622 h 68115"/>
                <a:gd name="T2" fmla="*/ 203921 w 204346"/>
                <a:gd name="T3" fmla="*/ 62411 h 68115"/>
                <a:gd name="T4" fmla="*/ 31078 w 204346"/>
                <a:gd name="T5" fmla="*/ 7919 h 68115"/>
                <a:gd name="T6" fmla="*/ 6386 w 204346"/>
                <a:gd name="T7" fmla="*/ 9622 h 68115"/>
                <a:gd name="T8" fmla="*/ 0 60000 65536"/>
                <a:gd name="T9" fmla="*/ 0 60000 65536"/>
                <a:gd name="T10" fmla="*/ 0 60000 65536"/>
                <a:gd name="T11" fmla="*/ 0 60000 65536"/>
                <a:gd name="T12" fmla="*/ 0 w 204346"/>
                <a:gd name="T13" fmla="*/ 0 h 68115"/>
                <a:gd name="T14" fmla="*/ 204346 w 204346"/>
                <a:gd name="T15" fmla="*/ 68115 h 68115"/>
              </a:gdLst>
              <a:ahLst/>
              <a:cxnLst>
                <a:cxn ang="T8">
                  <a:pos x="T0" y="T1"/>
                </a:cxn>
                <a:cxn ang="T9">
                  <a:pos x="T2" y="T3"/>
                </a:cxn>
                <a:cxn ang="T10">
                  <a:pos x="T4" y="T5"/>
                </a:cxn>
                <a:cxn ang="T11">
                  <a:pos x="T6" y="T7"/>
                </a:cxn>
              </a:cxnLst>
              <a:rect l="T12" t="T13" r="T14" b="T15"/>
              <a:pathLst>
                <a:path w="204346" h="68115">
                  <a:moveTo>
                    <a:pt x="6386" y="9622"/>
                  </a:moveTo>
                  <a:lnTo>
                    <a:pt x="203921" y="62411"/>
                  </a:lnTo>
                  <a:lnTo>
                    <a:pt x="31078" y="7919"/>
                  </a:lnTo>
                  <a:cubicBezTo>
                    <a:pt x="15752" y="3662"/>
                    <a:pt x="6386" y="9622"/>
                    <a:pt x="6386" y="9622"/>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61" name="Полилиния: фигура 162"/>
            <p:cNvSpPr>
              <a:spLocks noChangeArrowheads="1"/>
            </p:cNvSpPr>
            <p:nvPr/>
          </p:nvSpPr>
          <p:spPr bwMode="auto">
            <a:xfrm>
              <a:off x="91956" y="268204"/>
              <a:ext cx="187317" cy="110688"/>
            </a:xfrm>
            <a:custGeom>
              <a:avLst/>
              <a:gdLst>
                <a:gd name="T0" fmla="*/ 6386 w 187317"/>
                <a:gd name="T1" fmla="*/ 108573 h 110687"/>
                <a:gd name="T2" fmla="*/ 183486 w 187317"/>
                <a:gd name="T3" fmla="*/ 6386 h 110687"/>
                <a:gd name="T4" fmla="*/ 22563 w 187317"/>
                <a:gd name="T5" fmla="*/ 89841 h 110687"/>
                <a:gd name="T6" fmla="*/ 6386 w 187317"/>
                <a:gd name="T7" fmla="*/ 108573 h 110687"/>
                <a:gd name="T8" fmla="*/ 0 60000 65536"/>
                <a:gd name="T9" fmla="*/ 0 60000 65536"/>
                <a:gd name="T10" fmla="*/ 0 60000 65536"/>
                <a:gd name="T11" fmla="*/ 0 60000 65536"/>
                <a:gd name="T12" fmla="*/ 0 w 187317"/>
                <a:gd name="T13" fmla="*/ 0 h 110687"/>
                <a:gd name="T14" fmla="*/ 187317 w 187317"/>
                <a:gd name="T15" fmla="*/ 110687 h 110687"/>
              </a:gdLst>
              <a:ahLst/>
              <a:cxnLst>
                <a:cxn ang="T8">
                  <a:pos x="T0" y="T1"/>
                </a:cxn>
                <a:cxn ang="T9">
                  <a:pos x="T2" y="T3"/>
                </a:cxn>
                <a:cxn ang="T10">
                  <a:pos x="T4" y="T5"/>
                </a:cxn>
                <a:cxn ang="T11">
                  <a:pos x="T6" y="T7"/>
                </a:cxn>
              </a:cxnLst>
              <a:rect l="T12" t="T13" r="T14" b="T15"/>
              <a:pathLst>
                <a:path w="187317" h="110687">
                  <a:moveTo>
                    <a:pt x="6386" y="108559"/>
                  </a:moveTo>
                  <a:lnTo>
                    <a:pt x="183486" y="6386"/>
                  </a:lnTo>
                  <a:lnTo>
                    <a:pt x="22563" y="89827"/>
                  </a:lnTo>
                  <a:cubicBezTo>
                    <a:pt x="8940" y="97490"/>
                    <a:pt x="6386" y="108559"/>
                    <a:pt x="6386" y="108559"/>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62" name="Полилиния: фигура 163"/>
            <p:cNvSpPr>
              <a:spLocks noChangeArrowheads="1"/>
            </p:cNvSpPr>
            <p:nvPr/>
          </p:nvSpPr>
          <p:spPr bwMode="auto">
            <a:xfrm>
              <a:off x="212179" y="268204"/>
              <a:ext cx="68115" cy="204346"/>
            </a:xfrm>
            <a:custGeom>
              <a:avLst/>
              <a:gdLst>
                <a:gd name="T0" fmla="*/ 9622 w 68115"/>
                <a:gd name="T1" fmla="*/ 203921 h 204346"/>
                <a:gd name="T2" fmla="*/ 62411 w 68115"/>
                <a:gd name="T3" fmla="*/ 6386 h 204346"/>
                <a:gd name="T4" fmla="*/ 7919 w 68115"/>
                <a:gd name="T5" fmla="*/ 179229 h 204346"/>
                <a:gd name="T6" fmla="*/ 9622 w 68115"/>
                <a:gd name="T7" fmla="*/ 203921 h 204346"/>
                <a:gd name="T8" fmla="*/ 0 60000 65536"/>
                <a:gd name="T9" fmla="*/ 0 60000 65536"/>
                <a:gd name="T10" fmla="*/ 0 60000 65536"/>
                <a:gd name="T11" fmla="*/ 0 60000 65536"/>
                <a:gd name="T12" fmla="*/ 0 w 68115"/>
                <a:gd name="T13" fmla="*/ 0 h 204346"/>
                <a:gd name="T14" fmla="*/ 68115 w 68115"/>
                <a:gd name="T15" fmla="*/ 204346 h 204346"/>
              </a:gdLst>
              <a:ahLst/>
              <a:cxnLst>
                <a:cxn ang="T8">
                  <a:pos x="T0" y="T1"/>
                </a:cxn>
                <a:cxn ang="T9">
                  <a:pos x="T2" y="T3"/>
                </a:cxn>
                <a:cxn ang="T10">
                  <a:pos x="T4" y="T5"/>
                </a:cxn>
                <a:cxn ang="T11">
                  <a:pos x="T6" y="T7"/>
                </a:cxn>
              </a:cxnLst>
              <a:rect l="T12" t="T13" r="T14" b="T15"/>
              <a:pathLst>
                <a:path w="68115" h="204346">
                  <a:moveTo>
                    <a:pt x="9622" y="203921"/>
                  </a:moveTo>
                  <a:lnTo>
                    <a:pt x="62411" y="6386"/>
                  </a:lnTo>
                  <a:lnTo>
                    <a:pt x="7919" y="179229"/>
                  </a:lnTo>
                  <a:cubicBezTo>
                    <a:pt x="3662" y="194555"/>
                    <a:pt x="9622" y="203921"/>
                    <a:pt x="9622" y="203921"/>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63" name="Полилиния: фигура 164"/>
            <p:cNvSpPr>
              <a:spLocks noChangeArrowheads="1"/>
            </p:cNvSpPr>
            <p:nvPr/>
          </p:nvSpPr>
          <p:spPr bwMode="auto">
            <a:xfrm>
              <a:off x="268205" y="268204"/>
              <a:ext cx="110688" cy="187317"/>
            </a:xfrm>
            <a:custGeom>
              <a:avLst/>
              <a:gdLst>
                <a:gd name="T0" fmla="*/ 108573 w 110687"/>
                <a:gd name="T1" fmla="*/ 183486 h 187317"/>
                <a:gd name="T2" fmla="*/ 6386 w 110687"/>
                <a:gd name="T3" fmla="*/ 6386 h 187317"/>
                <a:gd name="T4" fmla="*/ 89841 w 110687"/>
                <a:gd name="T5" fmla="*/ 167309 h 187317"/>
                <a:gd name="T6" fmla="*/ 108573 w 110687"/>
                <a:gd name="T7" fmla="*/ 183486 h 187317"/>
                <a:gd name="T8" fmla="*/ 0 60000 65536"/>
                <a:gd name="T9" fmla="*/ 0 60000 65536"/>
                <a:gd name="T10" fmla="*/ 0 60000 65536"/>
                <a:gd name="T11" fmla="*/ 0 60000 65536"/>
                <a:gd name="T12" fmla="*/ 0 w 110687"/>
                <a:gd name="T13" fmla="*/ 0 h 187317"/>
                <a:gd name="T14" fmla="*/ 110687 w 110687"/>
                <a:gd name="T15" fmla="*/ 187317 h 187317"/>
              </a:gdLst>
              <a:ahLst/>
              <a:cxnLst>
                <a:cxn ang="T8">
                  <a:pos x="T0" y="T1"/>
                </a:cxn>
                <a:cxn ang="T9">
                  <a:pos x="T2" y="T3"/>
                </a:cxn>
                <a:cxn ang="T10">
                  <a:pos x="T4" y="T5"/>
                </a:cxn>
                <a:cxn ang="T11">
                  <a:pos x="T6" y="T7"/>
                </a:cxn>
              </a:cxnLst>
              <a:rect l="T12" t="T13" r="T14" b="T15"/>
              <a:pathLst>
                <a:path w="110687" h="187317">
                  <a:moveTo>
                    <a:pt x="108559" y="183486"/>
                  </a:moveTo>
                  <a:lnTo>
                    <a:pt x="6386" y="6386"/>
                  </a:lnTo>
                  <a:lnTo>
                    <a:pt x="89827" y="167309"/>
                  </a:lnTo>
                  <a:cubicBezTo>
                    <a:pt x="98342" y="180932"/>
                    <a:pt x="108559" y="183486"/>
                    <a:pt x="108559" y="1834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64" name="Полилиния: фигура 165"/>
            <p:cNvSpPr>
              <a:spLocks noChangeArrowheads="1"/>
            </p:cNvSpPr>
            <p:nvPr/>
          </p:nvSpPr>
          <p:spPr bwMode="auto">
            <a:xfrm>
              <a:off x="268205" y="268204"/>
              <a:ext cx="204346" cy="68115"/>
            </a:xfrm>
            <a:custGeom>
              <a:avLst/>
              <a:gdLst>
                <a:gd name="T0" fmla="*/ 203920 w 204346"/>
                <a:gd name="T1" fmla="*/ 59175 h 68115"/>
                <a:gd name="T2" fmla="*/ 6386 w 204346"/>
                <a:gd name="T3" fmla="*/ 6386 h 68115"/>
                <a:gd name="T4" fmla="*/ 179229 w 204346"/>
                <a:gd name="T5" fmla="*/ 60878 h 68115"/>
                <a:gd name="T6" fmla="*/ 203920 w 204346"/>
                <a:gd name="T7" fmla="*/ 59175 h 68115"/>
                <a:gd name="T8" fmla="*/ 0 60000 65536"/>
                <a:gd name="T9" fmla="*/ 0 60000 65536"/>
                <a:gd name="T10" fmla="*/ 0 60000 65536"/>
                <a:gd name="T11" fmla="*/ 0 60000 65536"/>
                <a:gd name="T12" fmla="*/ 0 w 204346"/>
                <a:gd name="T13" fmla="*/ 0 h 68115"/>
                <a:gd name="T14" fmla="*/ 204346 w 204346"/>
                <a:gd name="T15" fmla="*/ 68115 h 68115"/>
              </a:gdLst>
              <a:ahLst/>
              <a:cxnLst>
                <a:cxn ang="T8">
                  <a:pos x="T0" y="T1"/>
                </a:cxn>
                <a:cxn ang="T9">
                  <a:pos x="T2" y="T3"/>
                </a:cxn>
                <a:cxn ang="T10">
                  <a:pos x="T4" y="T5"/>
                </a:cxn>
                <a:cxn ang="T11">
                  <a:pos x="T6" y="T7"/>
                </a:cxn>
              </a:cxnLst>
              <a:rect l="T12" t="T13" r="T14" b="T15"/>
              <a:pathLst>
                <a:path w="204346" h="68115">
                  <a:moveTo>
                    <a:pt x="203920" y="59175"/>
                  </a:moveTo>
                  <a:lnTo>
                    <a:pt x="6386" y="6386"/>
                  </a:lnTo>
                  <a:lnTo>
                    <a:pt x="179229" y="60878"/>
                  </a:lnTo>
                  <a:cubicBezTo>
                    <a:pt x="194555" y="65135"/>
                    <a:pt x="203920" y="59175"/>
                    <a:pt x="203920" y="59175"/>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65" name="Полилиния: фигура 166"/>
            <p:cNvSpPr>
              <a:spLocks noChangeArrowheads="1"/>
            </p:cNvSpPr>
            <p:nvPr/>
          </p:nvSpPr>
          <p:spPr bwMode="auto">
            <a:xfrm>
              <a:off x="268205" y="166031"/>
              <a:ext cx="187317" cy="110688"/>
            </a:xfrm>
            <a:custGeom>
              <a:avLst/>
              <a:gdLst>
                <a:gd name="T0" fmla="*/ 183486 w 187317"/>
                <a:gd name="T1" fmla="*/ 6386 h 110687"/>
                <a:gd name="T2" fmla="*/ 6386 w 187317"/>
                <a:gd name="T3" fmla="*/ 108573 h 110687"/>
                <a:gd name="T4" fmla="*/ 167308 w 187317"/>
                <a:gd name="T5" fmla="*/ 25118 h 110687"/>
                <a:gd name="T6" fmla="*/ 183486 w 187317"/>
                <a:gd name="T7" fmla="*/ 6386 h 110687"/>
                <a:gd name="T8" fmla="*/ 0 60000 65536"/>
                <a:gd name="T9" fmla="*/ 0 60000 65536"/>
                <a:gd name="T10" fmla="*/ 0 60000 65536"/>
                <a:gd name="T11" fmla="*/ 0 60000 65536"/>
                <a:gd name="T12" fmla="*/ 0 w 187317"/>
                <a:gd name="T13" fmla="*/ 0 h 110687"/>
                <a:gd name="T14" fmla="*/ 187317 w 187317"/>
                <a:gd name="T15" fmla="*/ 110687 h 110687"/>
              </a:gdLst>
              <a:ahLst/>
              <a:cxnLst>
                <a:cxn ang="T8">
                  <a:pos x="T0" y="T1"/>
                </a:cxn>
                <a:cxn ang="T9">
                  <a:pos x="T2" y="T3"/>
                </a:cxn>
                <a:cxn ang="T10">
                  <a:pos x="T4" y="T5"/>
                </a:cxn>
                <a:cxn ang="T11">
                  <a:pos x="T6" y="T7"/>
                </a:cxn>
              </a:cxnLst>
              <a:rect l="T12" t="T13" r="T14" b="T15"/>
              <a:pathLst>
                <a:path w="187317" h="110687">
                  <a:moveTo>
                    <a:pt x="183486" y="6386"/>
                  </a:moveTo>
                  <a:lnTo>
                    <a:pt x="6386" y="108559"/>
                  </a:lnTo>
                  <a:lnTo>
                    <a:pt x="167308" y="25118"/>
                  </a:lnTo>
                  <a:cubicBezTo>
                    <a:pt x="180932" y="17455"/>
                    <a:pt x="183486" y="6386"/>
                    <a:pt x="183486"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66" name="Полилиния: фигура 167"/>
            <p:cNvSpPr>
              <a:spLocks noChangeArrowheads="1"/>
            </p:cNvSpPr>
            <p:nvPr/>
          </p:nvSpPr>
          <p:spPr bwMode="auto">
            <a:xfrm>
              <a:off x="268205" y="51938"/>
              <a:ext cx="51087" cy="221375"/>
            </a:xfrm>
            <a:custGeom>
              <a:avLst/>
              <a:gdLst>
                <a:gd name="T0" fmla="*/ 44715 w 51086"/>
                <a:gd name="T1" fmla="*/ 6386 h 221375"/>
                <a:gd name="T2" fmla="*/ 6386 w 51086"/>
                <a:gd name="T3" fmla="*/ 222652 h 221375"/>
                <a:gd name="T4" fmla="*/ 48972 w 51086"/>
                <a:gd name="T5" fmla="*/ 32781 h 221375"/>
                <a:gd name="T6" fmla="*/ 44715 w 51086"/>
                <a:gd name="T7" fmla="*/ 6386 h 221375"/>
                <a:gd name="T8" fmla="*/ 0 60000 65536"/>
                <a:gd name="T9" fmla="*/ 0 60000 65536"/>
                <a:gd name="T10" fmla="*/ 0 60000 65536"/>
                <a:gd name="T11" fmla="*/ 0 60000 65536"/>
                <a:gd name="T12" fmla="*/ 0 w 51086"/>
                <a:gd name="T13" fmla="*/ 0 h 221375"/>
                <a:gd name="T14" fmla="*/ 51086 w 51086"/>
                <a:gd name="T15" fmla="*/ 221375 h 221375"/>
              </a:gdLst>
              <a:ahLst/>
              <a:cxnLst>
                <a:cxn ang="T8">
                  <a:pos x="T0" y="T1"/>
                </a:cxn>
                <a:cxn ang="T9">
                  <a:pos x="T2" y="T3"/>
                </a:cxn>
                <a:cxn ang="T10">
                  <a:pos x="T4" y="T5"/>
                </a:cxn>
                <a:cxn ang="T11">
                  <a:pos x="T6" y="T7"/>
                </a:cxn>
              </a:cxnLst>
              <a:rect l="T12" t="T13" r="T14" b="T15"/>
              <a:pathLst>
                <a:path w="51086" h="221375">
                  <a:moveTo>
                    <a:pt x="44701" y="6386"/>
                  </a:moveTo>
                  <a:lnTo>
                    <a:pt x="6386" y="222652"/>
                  </a:lnTo>
                  <a:lnTo>
                    <a:pt x="48958" y="32781"/>
                  </a:lnTo>
                  <a:cubicBezTo>
                    <a:pt x="51512" y="16603"/>
                    <a:pt x="44701" y="6386"/>
                    <a:pt x="44701"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67" name="Полилиния: фигура 168"/>
            <p:cNvSpPr>
              <a:spLocks noChangeArrowheads="1"/>
            </p:cNvSpPr>
            <p:nvPr/>
          </p:nvSpPr>
          <p:spPr bwMode="auto">
            <a:xfrm>
              <a:off x="142191" y="88550"/>
              <a:ext cx="136231" cy="187317"/>
            </a:xfrm>
            <a:custGeom>
              <a:avLst/>
              <a:gdLst>
                <a:gd name="T0" fmla="*/ 6386 w 136230"/>
                <a:gd name="T1" fmla="*/ 6386 h 187317"/>
                <a:gd name="T2" fmla="*/ 132414 w 136230"/>
                <a:gd name="T3" fmla="*/ 186040 h 187317"/>
                <a:gd name="T4" fmla="*/ 27672 w 136230"/>
                <a:gd name="T5" fmla="*/ 21712 h 187317"/>
                <a:gd name="T6" fmla="*/ 6386 w 136230"/>
                <a:gd name="T7" fmla="*/ 6386 h 187317"/>
                <a:gd name="T8" fmla="*/ 0 60000 65536"/>
                <a:gd name="T9" fmla="*/ 0 60000 65536"/>
                <a:gd name="T10" fmla="*/ 0 60000 65536"/>
                <a:gd name="T11" fmla="*/ 0 60000 65536"/>
                <a:gd name="T12" fmla="*/ 0 w 136230"/>
                <a:gd name="T13" fmla="*/ 0 h 187317"/>
                <a:gd name="T14" fmla="*/ 136230 w 136230"/>
                <a:gd name="T15" fmla="*/ 187317 h 187317"/>
              </a:gdLst>
              <a:ahLst/>
              <a:cxnLst>
                <a:cxn ang="T8">
                  <a:pos x="T0" y="T1"/>
                </a:cxn>
                <a:cxn ang="T9">
                  <a:pos x="T2" y="T3"/>
                </a:cxn>
                <a:cxn ang="T10">
                  <a:pos x="T4" y="T5"/>
                </a:cxn>
                <a:cxn ang="T11">
                  <a:pos x="T6" y="T7"/>
                </a:cxn>
              </a:cxnLst>
              <a:rect l="T12" t="T13" r="T14" b="T15"/>
              <a:pathLst>
                <a:path w="136230" h="187317">
                  <a:moveTo>
                    <a:pt x="6386" y="6386"/>
                  </a:moveTo>
                  <a:lnTo>
                    <a:pt x="132400" y="186040"/>
                  </a:lnTo>
                  <a:lnTo>
                    <a:pt x="27672" y="21712"/>
                  </a:lnTo>
                  <a:cubicBezTo>
                    <a:pt x="18306" y="8089"/>
                    <a:pt x="6386" y="6386"/>
                    <a:pt x="6386"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68" name="Полилиния: фигура 169"/>
            <p:cNvSpPr>
              <a:spLocks noChangeArrowheads="1"/>
            </p:cNvSpPr>
            <p:nvPr/>
          </p:nvSpPr>
          <p:spPr bwMode="auto">
            <a:xfrm>
              <a:off x="51938" y="225059"/>
              <a:ext cx="221375" cy="51087"/>
            </a:xfrm>
            <a:custGeom>
              <a:avLst/>
              <a:gdLst>
                <a:gd name="T0" fmla="*/ 6386 w 221375"/>
                <a:gd name="T1" fmla="*/ 11216 h 51086"/>
                <a:gd name="T2" fmla="*/ 222653 w 221375"/>
                <a:gd name="T3" fmla="*/ 49545 h 51086"/>
                <a:gd name="T4" fmla="*/ 32780 w 221375"/>
                <a:gd name="T5" fmla="*/ 6959 h 51086"/>
                <a:gd name="T6" fmla="*/ 6386 w 221375"/>
                <a:gd name="T7" fmla="*/ 11216 h 51086"/>
                <a:gd name="T8" fmla="*/ 0 60000 65536"/>
                <a:gd name="T9" fmla="*/ 0 60000 65536"/>
                <a:gd name="T10" fmla="*/ 0 60000 65536"/>
                <a:gd name="T11" fmla="*/ 0 60000 65536"/>
                <a:gd name="T12" fmla="*/ 0 w 221375"/>
                <a:gd name="T13" fmla="*/ 0 h 51086"/>
                <a:gd name="T14" fmla="*/ 221375 w 221375"/>
                <a:gd name="T15" fmla="*/ 51086 h 51086"/>
              </a:gdLst>
              <a:ahLst/>
              <a:cxnLst>
                <a:cxn ang="T8">
                  <a:pos x="T0" y="T1"/>
                </a:cxn>
                <a:cxn ang="T9">
                  <a:pos x="T2" y="T3"/>
                </a:cxn>
                <a:cxn ang="T10">
                  <a:pos x="T4" y="T5"/>
                </a:cxn>
                <a:cxn ang="T11">
                  <a:pos x="T6" y="T7"/>
                </a:cxn>
              </a:cxnLst>
              <a:rect l="T12" t="T13" r="T14" b="T15"/>
              <a:pathLst>
                <a:path w="221375" h="51086">
                  <a:moveTo>
                    <a:pt x="6386" y="11216"/>
                  </a:moveTo>
                  <a:lnTo>
                    <a:pt x="222653" y="49531"/>
                  </a:lnTo>
                  <a:lnTo>
                    <a:pt x="32780" y="6959"/>
                  </a:lnTo>
                  <a:cubicBezTo>
                    <a:pt x="16603" y="4405"/>
                    <a:pt x="6386" y="11216"/>
                    <a:pt x="6386" y="1121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69" name="Полилиния: фигура 170"/>
            <p:cNvSpPr>
              <a:spLocks noChangeArrowheads="1"/>
            </p:cNvSpPr>
            <p:nvPr/>
          </p:nvSpPr>
          <p:spPr bwMode="auto">
            <a:xfrm>
              <a:off x="88550" y="268204"/>
              <a:ext cx="187317" cy="136231"/>
            </a:xfrm>
            <a:custGeom>
              <a:avLst/>
              <a:gdLst>
                <a:gd name="T0" fmla="*/ 6386 w 187317"/>
                <a:gd name="T1" fmla="*/ 132413 h 136230"/>
                <a:gd name="T2" fmla="*/ 186041 w 187317"/>
                <a:gd name="T3" fmla="*/ 6386 h 136230"/>
                <a:gd name="T4" fmla="*/ 21712 w 187317"/>
                <a:gd name="T5" fmla="*/ 111127 h 136230"/>
                <a:gd name="T6" fmla="*/ 6386 w 187317"/>
                <a:gd name="T7" fmla="*/ 132413 h 136230"/>
                <a:gd name="T8" fmla="*/ 0 60000 65536"/>
                <a:gd name="T9" fmla="*/ 0 60000 65536"/>
                <a:gd name="T10" fmla="*/ 0 60000 65536"/>
                <a:gd name="T11" fmla="*/ 0 60000 65536"/>
                <a:gd name="T12" fmla="*/ 0 w 187317"/>
                <a:gd name="T13" fmla="*/ 0 h 136230"/>
                <a:gd name="T14" fmla="*/ 187317 w 187317"/>
                <a:gd name="T15" fmla="*/ 136230 h 136230"/>
              </a:gdLst>
              <a:ahLst/>
              <a:cxnLst>
                <a:cxn ang="T8">
                  <a:pos x="T0" y="T1"/>
                </a:cxn>
                <a:cxn ang="T9">
                  <a:pos x="T2" y="T3"/>
                </a:cxn>
                <a:cxn ang="T10">
                  <a:pos x="T4" y="T5"/>
                </a:cxn>
                <a:cxn ang="T11">
                  <a:pos x="T6" y="T7"/>
                </a:cxn>
              </a:cxnLst>
              <a:rect l="T12" t="T13" r="T14" b="T15"/>
              <a:pathLst>
                <a:path w="187317" h="136230">
                  <a:moveTo>
                    <a:pt x="6386" y="132399"/>
                  </a:moveTo>
                  <a:lnTo>
                    <a:pt x="186041" y="6386"/>
                  </a:lnTo>
                  <a:lnTo>
                    <a:pt x="21712" y="111113"/>
                  </a:lnTo>
                  <a:cubicBezTo>
                    <a:pt x="8089" y="120479"/>
                    <a:pt x="6386" y="132399"/>
                    <a:pt x="6386" y="132399"/>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70" name="Полилиния: фигура 171"/>
            <p:cNvSpPr>
              <a:spLocks noChangeArrowheads="1"/>
            </p:cNvSpPr>
            <p:nvPr/>
          </p:nvSpPr>
          <p:spPr bwMode="auto">
            <a:xfrm>
              <a:off x="225611" y="268204"/>
              <a:ext cx="51087" cy="221375"/>
            </a:xfrm>
            <a:custGeom>
              <a:avLst/>
              <a:gdLst>
                <a:gd name="T0" fmla="*/ 11516 w 51086"/>
                <a:gd name="T1" fmla="*/ 222652 h 221375"/>
                <a:gd name="T2" fmla="*/ 49845 w 51086"/>
                <a:gd name="T3" fmla="*/ 6386 h 221375"/>
                <a:gd name="T4" fmla="*/ 7258 w 51086"/>
                <a:gd name="T5" fmla="*/ 196258 h 221375"/>
                <a:gd name="T6" fmla="*/ 11516 w 51086"/>
                <a:gd name="T7" fmla="*/ 222652 h 221375"/>
                <a:gd name="T8" fmla="*/ 0 60000 65536"/>
                <a:gd name="T9" fmla="*/ 0 60000 65536"/>
                <a:gd name="T10" fmla="*/ 0 60000 65536"/>
                <a:gd name="T11" fmla="*/ 0 60000 65536"/>
                <a:gd name="T12" fmla="*/ 0 w 51086"/>
                <a:gd name="T13" fmla="*/ 0 h 221375"/>
                <a:gd name="T14" fmla="*/ 51086 w 51086"/>
                <a:gd name="T15" fmla="*/ 221375 h 221375"/>
              </a:gdLst>
              <a:ahLst/>
              <a:cxnLst>
                <a:cxn ang="T8">
                  <a:pos x="T0" y="T1"/>
                </a:cxn>
                <a:cxn ang="T9">
                  <a:pos x="T2" y="T3"/>
                </a:cxn>
                <a:cxn ang="T10">
                  <a:pos x="T4" y="T5"/>
                </a:cxn>
                <a:cxn ang="T11">
                  <a:pos x="T6" y="T7"/>
                </a:cxn>
              </a:cxnLst>
              <a:rect l="T12" t="T13" r="T14" b="T15"/>
              <a:pathLst>
                <a:path w="51086" h="221375">
                  <a:moveTo>
                    <a:pt x="11516" y="222652"/>
                  </a:moveTo>
                  <a:lnTo>
                    <a:pt x="49831" y="6386"/>
                  </a:lnTo>
                  <a:lnTo>
                    <a:pt x="7258" y="196258"/>
                  </a:lnTo>
                  <a:cubicBezTo>
                    <a:pt x="3852" y="213286"/>
                    <a:pt x="11516" y="222652"/>
                    <a:pt x="11516" y="222652"/>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71" name="Полилиния: фигура 172"/>
            <p:cNvSpPr>
              <a:spLocks noChangeArrowheads="1"/>
            </p:cNvSpPr>
            <p:nvPr/>
          </p:nvSpPr>
          <p:spPr bwMode="auto">
            <a:xfrm>
              <a:off x="268205" y="269056"/>
              <a:ext cx="136231" cy="187317"/>
            </a:xfrm>
            <a:custGeom>
              <a:avLst/>
              <a:gdLst>
                <a:gd name="T0" fmla="*/ 132413 w 136230"/>
                <a:gd name="T1" fmla="*/ 186040 h 187317"/>
                <a:gd name="T2" fmla="*/ 6386 w 136230"/>
                <a:gd name="T3" fmla="*/ 6386 h 187317"/>
                <a:gd name="T4" fmla="*/ 111127 w 136230"/>
                <a:gd name="T5" fmla="*/ 170714 h 187317"/>
                <a:gd name="T6" fmla="*/ 132413 w 136230"/>
                <a:gd name="T7" fmla="*/ 186040 h 187317"/>
                <a:gd name="T8" fmla="*/ 0 60000 65536"/>
                <a:gd name="T9" fmla="*/ 0 60000 65536"/>
                <a:gd name="T10" fmla="*/ 0 60000 65536"/>
                <a:gd name="T11" fmla="*/ 0 60000 65536"/>
                <a:gd name="T12" fmla="*/ 0 w 136230"/>
                <a:gd name="T13" fmla="*/ 0 h 187317"/>
                <a:gd name="T14" fmla="*/ 136230 w 136230"/>
                <a:gd name="T15" fmla="*/ 187317 h 187317"/>
              </a:gdLst>
              <a:ahLst/>
              <a:cxnLst>
                <a:cxn ang="T8">
                  <a:pos x="T0" y="T1"/>
                </a:cxn>
                <a:cxn ang="T9">
                  <a:pos x="T2" y="T3"/>
                </a:cxn>
                <a:cxn ang="T10">
                  <a:pos x="T4" y="T5"/>
                </a:cxn>
                <a:cxn ang="T11">
                  <a:pos x="T6" y="T7"/>
                </a:cxn>
              </a:cxnLst>
              <a:rect l="T12" t="T13" r="T14" b="T15"/>
              <a:pathLst>
                <a:path w="136230" h="187317">
                  <a:moveTo>
                    <a:pt x="132399" y="186040"/>
                  </a:moveTo>
                  <a:lnTo>
                    <a:pt x="6386" y="6386"/>
                  </a:lnTo>
                  <a:lnTo>
                    <a:pt x="111113" y="170714"/>
                  </a:lnTo>
                  <a:cubicBezTo>
                    <a:pt x="120479" y="183486"/>
                    <a:pt x="132399" y="186040"/>
                    <a:pt x="132399" y="186040"/>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72" name="Полилиния: фигура 173"/>
            <p:cNvSpPr>
              <a:spLocks noChangeArrowheads="1"/>
            </p:cNvSpPr>
            <p:nvPr/>
          </p:nvSpPr>
          <p:spPr bwMode="auto">
            <a:xfrm>
              <a:off x="268205" y="268204"/>
              <a:ext cx="221375" cy="51087"/>
            </a:xfrm>
            <a:custGeom>
              <a:avLst/>
              <a:gdLst>
                <a:gd name="T0" fmla="*/ 222652 w 221375"/>
                <a:gd name="T1" fmla="*/ 44715 h 51086"/>
                <a:gd name="T2" fmla="*/ 6386 w 221375"/>
                <a:gd name="T3" fmla="*/ 6386 h 51086"/>
                <a:gd name="T4" fmla="*/ 196258 w 221375"/>
                <a:gd name="T5" fmla="*/ 48972 h 51086"/>
                <a:gd name="T6" fmla="*/ 222652 w 221375"/>
                <a:gd name="T7" fmla="*/ 44715 h 51086"/>
                <a:gd name="T8" fmla="*/ 0 60000 65536"/>
                <a:gd name="T9" fmla="*/ 0 60000 65536"/>
                <a:gd name="T10" fmla="*/ 0 60000 65536"/>
                <a:gd name="T11" fmla="*/ 0 60000 65536"/>
                <a:gd name="T12" fmla="*/ 0 w 221375"/>
                <a:gd name="T13" fmla="*/ 0 h 51086"/>
                <a:gd name="T14" fmla="*/ 221375 w 221375"/>
                <a:gd name="T15" fmla="*/ 51086 h 51086"/>
              </a:gdLst>
              <a:ahLst/>
              <a:cxnLst>
                <a:cxn ang="T8">
                  <a:pos x="T0" y="T1"/>
                </a:cxn>
                <a:cxn ang="T9">
                  <a:pos x="T2" y="T3"/>
                </a:cxn>
                <a:cxn ang="T10">
                  <a:pos x="T4" y="T5"/>
                </a:cxn>
                <a:cxn ang="T11">
                  <a:pos x="T6" y="T7"/>
                </a:cxn>
              </a:cxnLst>
              <a:rect l="T12" t="T13" r="T14" b="T15"/>
              <a:pathLst>
                <a:path w="221375" h="51086">
                  <a:moveTo>
                    <a:pt x="222652" y="44701"/>
                  </a:moveTo>
                  <a:lnTo>
                    <a:pt x="6386" y="6386"/>
                  </a:lnTo>
                  <a:lnTo>
                    <a:pt x="196258" y="48958"/>
                  </a:lnTo>
                  <a:cubicBezTo>
                    <a:pt x="213286" y="51512"/>
                    <a:pt x="222652" y="44701"/>
                    <a:pt x="222652" y="44701"/>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73" name="Полилиния: фигура 174"/>
            <p:cNvSpPr>
              <a:spLocks noChangeArrowheads="1"/>
            </p:cNvSpPr>
            <p:nvPr/>
          </p:nvSpPr>
          <p:spPr bwMode="auto">
            <a:xfrm>
              <a:off x="269056" y="142191"/>
              <a:ext cx="187317" cy="136231"/>
            </a:xfrm>
            <a:custGeom>
              <a:avLst/>
              <a:gdLst>
                <a:gd name="T0" fmla="*/ 186040 w 187317"/>
                <a:gd name="T1" fmla="*/ 6386 h 136230"/>
                <a:gd name="T2" fmla="*/ 6386 w 187317"/>
                <a:gd name="T3" fmla="*/ 132413 h 136230"/>
                <a:gd name="T4" fmla="*/ 170714 w 187317"/>
                <a:gd name="T5" fmla="*/ 27672 h 136230"/>
                <a:gd name="T6" fmla="*/ 186040 w 187317"/>
                <a:gd name="T7" fmla="*/ 6386 h 136230"/>
                <a:gd name="T8" fmla="*/ 0 60000 65536"/>
                <a:gd name="T9" fmla="*/ 0 60000 65536"/>
                <a:gd name="T10" fmla="*/ 0 60000 65536"/>
                <a:gd name="T11" fmla="*/ 0 60000 65536"/>
                <a:gd name="T12" fmla="*/ 0 w 187317"/>
                <a:gd name="T13" fmla="*/ 0 h 136230"/>
                <a:gd name="T14" fmla="*/ 187317 w 187317"/>
                <a:gd name="T15" fmla="*/ 136230 h 136230"/>
              </a:gdLst>
              <a:ahLst/>
              <a:cxnLst>
                <a:cxn ang="T8">
                  <a:pos x="T0" y="T1"/>
                </a:cxn>
                <a:cxn ang="T9">
                  <a:pos x="T2" y="T3"/>
                </a:cxn>
                <a:cxn ang="T10">
                  <a:pos x="T4" y="T5"/>
                </a:cxn>
                <a:cxn ang="T11">
                  <a:pos x="T6" y="T7"/>
                </a:cxn>
              </a:cxnLst>
              <a:rect l="T12" t="T13" r="T14" b="T15"/>
              <a:pathLst>
                <a:path w="187317" h="136230">
                  <a:moveTo>
                    <a:pt x="186040" y="6386"/>
                  </a:moveTo>
                  <a:lnTo>
                    <a:pt x="6386" y="132399"/>
                  </a:lnTo>
                  <a:lnTo>
                    <a:pt x="170714" y="27672"/>
                  </a:lnTo>
                  <a:cubicBezTo>
                    <a:pt x="184338" y="18306"/>
                    <a:pt x="186040" y="6386"/>
                    <a:pt x="186040"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74" name="Полилиния: фигура 175"/>
            <p:cNvSpPr>
              <a:spLocks noChangeArrowheads="1"/>
            </p:cNvSpPr>
            <p:nvPr/>
          </p:nvSpPr>
          <p:spPr bwMode="auto">
            <a:xfrm>
              <a:off x="269056" y="32354"/>
              <a:ext cx="34058" cy="246918"/>
            </a:xfrm>
            <a:custGeom>
              <a:avLst/>
              <a:gdLst>
                <a:gd name="T0" fmla="*/ 26835 w 34057"/>
                <a:gd name="T1" fmla="*/ 6386 h 246918"/>
                <a:gd name="T2" fmla="*/ 6386 w 34057"/>
                <a:gd name="T3" fmla="*/ 243087 h 246918"/>
                <a:gd name="T4" fmla="*/ 34497 w 34057"/>
                <a:gd name="T5" fmla="*/ 34483 h 246918"/>
                <a:gd name="T6" fmla="*/ 26835 w 34057"/>
                <a:gd name="T7" fmla="*/ 6386 h 246918"/>
                <a:gd name="T8" fmla="*/ 0 60000 65536"/>
                <a:gd name="T9" fmla="*/ 0 60000 65536"/>
                <a:gd name="T10" fmla="*/ 0 60000 65536"/>
                <a:gd name="T11" fmla="*/ 0 60000 65536"/>
                <a:gd name="T12" fmla="*/ 0 w 34057"/>
                <a:gd name="T13" fmla="*/ 0 h 246918"/>
                <a:gd name="T14" fmla="*/ 34057 w 34057"/>
                <a:gd name="T15" fmla="*/ 246918 h 246918"/>
              </a:gdLst>
              <a:ahLst/>
              <a:cxnLst>
                <a:cxn ang="T8">
                  <a:pos x="T0" y="T1"/>
                </a:cxn>
                <a:cxn ang="T9">
                  <a:pos x="T2" y="T3"/>
                </a:cxn>
                <a:cxn ang="T10">
                  <a:pos x="T4" y="T5"/>
                </a:cxn>
                <a:cxn ang="T11">
                  <a:pos x="T6" y="T7"/>
                </a:cxn>
              </a:cxnLst>
              <a:rect l="T12" t="T13" r="T14" b="T15"/>
              <a:pathLst>
                <a:path w="34057" h="246918">
                  <a:moveTo>
                    <a:pt x="26821" y="6386"/>
                  </a:moveTo>
                  <a:lnTo>
                    <a:pt x="6386" y="243087"/>
                  </a:lnTo>
                  <a:lnTo>
                    <a:pt x="34483" y="34483"/>
                  </a:lnTo>
                  <a:cubicBezTo>
                    <a:pt x="35335" y="15752"/>
                    <a:pt x="26821" y="6386"/>
                    <a:pt x="26821"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75" name="Полилиния: фигура 176"/>
            <p:cNvSpPr>
              <a:spLocks noChangeArrowheads="1"/>
            </p:cNvSpPr>
            <p:nvPr/>
          </p:nvSpPr>
          <p:spPr bwMode="auto">
            <a:xfrm>
              <a:off x="115796" y="86847"/>
              <a:ext cx="161774" cy="187317"/>
            </a:xfrm>
            <a:custGeom>
              <a:avLst/>
              <a:gdLst>
                <a:gd name="T0" fmla="*/ 6386 w 161774"/>
                <a:gd name="T1" fmla="*/ 6386 h 187317"/>
                <a:gd name="T2" fmla="*/ 158794 w 161774"/>
                <a:gd name="T3" fmla="*/ 188595 h 187317"/>
                <a:gd name="T4" fmla="*/ 31078 w 161774"/>
                <a:gd name="T5" fmla="*/ 21712 h 187317"/>
                <a:gd name="T6" fmla="*/ 6386 w 161774"/>
                <a:gd name="T7" fmla="*/ 6386 h 187317"/>
                <a:gd name="T8" fmla="*/ 0 60000 65536"/>
                <a:gd name="T9" fmla="*/ 0 60000 65536"/>
                <a:gd name="T10" fmla="*/ 0 60000 65536"/>
                <a:gd name="T11" fmla="*/ 0 60000 65536"/>
                <a:gd name="T12" fmla="*/ 0 w 161774"/>
                <a:gd name="T13" fmla="*/ 0 h 187317"/>
                <a:gd name="T14" fmla="*/ 161774 w 161774"/>
                <a:gd name="T15" fmla="*/ 187317 h 187317"/>
              </a:gdLst>
              <a:ahLst/>
              <a:cxnLst>
                <a:cxn ang="T8">
                  <a:pos x="T0" y="T1"/>
                </a:cxn>
                <a:cxn ang="T9">
                  <a:pos x="T2" y="T3"/>
                </a:cxn>
                <a:cxn ang="T10">
                  <a:pos x="T4" y="T5"/>
                </a:cxn>
                <a:cxn ang="T11">
                  <a:pos x="T6" y="T7"/>
                </a:cxn>
              </a:cxnLst>
              <a:rect l="T12" t="T13" r="T14" b="T15"/>
              <a:pathLst>
                <a:path w="161774" h="187317">
                  <a:moveTo>
                    <a:pt x="6386" y="6386"/>
                  </a:moveTo>
                  <a:lnTo>
                    <a:pt x="158794" y="188595"/>
                  </a:lnTo>
                  <a:lnTo>
                    <a:pt x="31078" y="21712"/>
                  </a:lnTo>
                  <a:cubicBezTo>
                    <a:pt x="19157" y="7237"/>
                    <a:pt x="6386" y="6386"/>
                    <a:pt x="6386"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76" name="Полилиния: фигура 177"/>
            <p:cNvSpPr>
              <a:spLocks noChangeArrowheads="1"/>
            </p:cNvSpPr>
            <p:nvPr/>
          </p:nvSpPr>
          <p:spPr bwMode="auto">
            <a:xfrm>
              <a:off x="32355" y="240047"/>
              <a:ext cx="246918" cy="34058"/>
            </a:xfrm>
            <a:custGeom>
              <a:avLst/>
              <a:gdLst>
                <a:gd name="T0" fmla="*/ 6386 w 246918"/>
                <a:gd name="T1" fmla="*/ 14109 h 34057"/>
                <a:gd name="T2" fmla="*/ 243087 w 246918"/>
                <a:gd name="T3" fmla="*/ 34557 h 34057"/>
                <a:gd name="T4" fmla="*/ 34483 w 246918"/>
                <a:gd name="T5" fmla="*/ 6446 h 34057"/>
                <a:gd name="T6" fmla="*/ 6386 w 246918"/>
                <a:gd name="T7" fmla="*/ 14109 h 34057"/>
                <a:gd name="T8" fmla="*/ 0 60000 65536"/>
                <a:gd name="T9" fmla="*/ 0 60000 65536"/>
                <a:gd name="T10" fmla="*/ 0 60000 65536"/>
                <a:gd name="T11" fmla="*/ 0 60000 65536"/>
                <a:gd name="T12" fmla="*/ 0 w 246918"/>
                <a:gd name="T13" fmla="*/ 0 h 34057"/>
                <a:gd name="T14" fmla="*/ 246918 w 246918"/>
                <a:gd name="T15" fmla="*/ 34057 h 34057"/>
              </a:gdLst>
              <a:ahLst/>
              <a:cxnLst>
                <a:cxn ang="T8">
                  <a:pos x="T0" y="T1"/>
                </a:cxn>
                <a:cxn ang="T9">
                  <a:pos x="T2" y="T3"/>
                </a:cxn>
                <a:cxn ang="T10">
                  <a:pos x="T4" y="T5"/>
                </a:cxn>
                <a:cxn ang="T11">
                  <a:pos x="T6" y="T7"/>
                </a:cxn>
              </a:cxnLst>
              <a:rect l="T12" t="T13" r="T14" b="T15"/>
              <a:pathLst>
                <a:path w="246918" h="34057">
                  <a:moveTo>
                    <a:pt x="6386" y="14109"/>
                  </a:moveTo>
                  <a:lnTo>
                    <a:pt x="243087" y="34543"/>
                  </a:lnTo>
                  <a:lnTo>
                    <a:pt x="34483" y="6446"/>
                  </a:lnTo>
                  <a:cubicBezTo>
                    <a:pt x="15751" y="5594"/>
                    <a:pt x="6386" y="14109"/>
                    <a:pt x="6386" y="14109"/>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77" name="Полилиния: фигура 178"/>
            <p:cNvSpPr>
              <a:spLocks noChangeArrowheads="1"/>
            </p:cNvSpPr>
            <p:nvPr/>
          </p:nvSpPr>
          <p:spPr bwMode="auto">
            <a:xfrm>
              <a:off x="86847" y="268204"/>
              <a:ext cx="187317" cy="161774"/>
            </a:xfrm>
            <a:custGeom>
              <a:avLst/>
              <a:gdLst>
                <a:gd name="T0" fmla="*/ 6386 w 187317"/>
                <a:gd name="T1" fmla="*/ 158794 h 161774"/>
                <a:gd name="T2" fmla="*/ 188595 w 187317"/>
                <a:gd name="T3" fmla="*/ 6386 h 161774"/>
                <a:gd name="T4" fmla="*/ 21712 w 187317"/>
                <a:gd name="T5" fmla="*/ 134102 h 161774"/>
                <a:gd name="T6" fmla="*/ 6386 w 187317"/>
                <a:gd name="T7" fmla="*/ 158794 h 161774"/>
                <a:gd name="T8" fmla="*/ 0 60000 65536"/>
                <a:gd name="T9" fmla="*/ 0 60000 65536"/>
                <a:gd name="T10" fmla="*/ 0 60000 65536"/>
                <a:gd name="T11" fmla="*/ 0 60000 65536"/>
                <a:gd name="T12" fmla="*/ 0 w 187317"/>
                <a:gd name="T13" fmla="*/ 0 h 161774"/>
                <a:gd name="T14" fmla="*/ 187317 w 187317"/>
                <a:gd name="T15" fmla="*/ 161774 h 161774"/>
              </a:gdLst>
              <a:ahLst/>
              <a:cxnLst>
                <a:cxn ang="T8">
                  <a:pos x="T0" y="T1"/>
                </a:cxn>
                <a:cxn ang="T9">
                  <a:pos x="T2" y="T3"/>
                </a:cxn>
                <a:cxn ang="T10">
                  <a:pos x="T4" y="T5"/>
                </a:cxn>
                <a:cxn ang="T11">
                  <a:pos x="T6" y="T7"/>
                </a:cxn>
              </a:cxnLst>
              <a:rect l="T12" t="T13" r="T14" b="T15"/>
              <a:pathLst>
                <a:path w="187317" h="161774">
                  <a:moveTo>
                    <a:pt x="6386" y="158794"/>
                  </a:moveTo>
                  <a:lnTo>
                    <a:pt x="188595" y="6386"/>
                  </a:lnTo>
                  <a:lnTo>
                    <a:pt x="21712" y="134102"/>
                  </a:lnTo>
                  <a:cubicBezTo>
                    <a:pt x="7238" y="146022"/>
                    <a:pt x="6386" y="158794"/>
                    <a:pt x="6386" y="158794"/>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78" name="Полилиния: фигура 179"/>
            <p:cNvSpPr>
              <a:spLocks noChangeArrowheads="1"/>
            </p:cNvSpPr>
            <p:nvPr/>
          </p:nvSpPr>
          <p:spPr bwMode="auto">
            <a:xfrm>
              <a:off x="240047" y="268204"/>
              <a:ext cx="34058" cy="246918"/>
            </a:xfrm>
            <a:custGeom>
              <a:avLst/>
              <a:gdLst>
                <a:gd name="T0" fmla="*/ 14109 w 34057"/>
                <a:gd name="T1" fmla="*/ 243087 h 246918"/>
                <a:gd name="T2" fmla="*/ 34558 w 34057"/>
                <a:gd name="T3" fmla="*/ 6386 h 246918"/>
                <a:gd name="T4" fmla="*/ 6446 w 34057"/>
                <a:gd name="T5" fmla="*/ 214989 h 246918"/>
                <a:gd name="T6" fmla="*/ 14109 w 34057"/>
                <a:gd name="T7" fmla="*/ 243087 h 246918"/>
                <a:gd name="T8" fmla="*/ 0 60000 65536"/>
                <a:gd name="T9" fmla="*/ 0 60000 65536"/>
                <a:gd name="T10" fmla="*/ 0 60000 65536"/>
                <a:gd name="T11" fmla="*/ 0 60000 65536"/>
                <a:gd name="T12" fmla="*/ 0 w 34057"/>
                <a:gd name="T13" fmla="*/ 0 h 246918"/>
                <a:gd name="T14" fmla="*/ 34057 w 34057"/>
                <a:gd name="T15" fmla="*/ 246918 h 246918"/>
              </a:gdLst>
              <a:ahLst/>
              <a:cxnLst>
                <a:cxn ang="T8">
                  <a:pos x="T0" y="T1"/>
                </a:cxn>
                <a:cxn ang="T9">
                  <a:pos x="T2" y="T3"/>
                </a:cxn>
                <a:cxn ang="T10">
                  <a:pos x="T4" y="T5"/>
                </a:cxn>
                <a:cxn ang="T11">
                  <a:pos x="T6" y="T7"/>
                </a:cxn>
              </a:cxnLst>
              <a:rect l="T12" t="T13" r="T14" b="T15"/>
              <a:pathLst>
                <a:path w="34057" h="246918">
                  <a:moveTo>
                    <a:pt x="14109" y="243087"/>
                  </a:moveTo>
                  <a:lnTo>
                    <a:pt x="34544" y="6386"/>
                  </a:lnTo>
                  <a:lnTo>
                    <a:pt x="6446" y="214989"/>
                  </a:lnTo>
                  <a:cubicBezTo>
                    <a:pt x="5594" y="233721"/>
                    <a:pt x="14109" y="243087"/>
                    <a:pt x="14109" y="243087"/>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79" name="Полилиния: фигура 180"/>
            <p:cNvSpPr>
              <a:spLocks noChangeArrowheads="1"/>
            </p:cNvSpPr>
            <p:nvPr/>
          </p:nvSpPr>
          <p:spPr bwMode="auto">
            <a:xfrm>
              <a:off x="269056" y="268204"/>
              <a:ext cx="161774" cy="187317"/>
            </a:xfrm>
            <a:custGeom>
              <a:avLst/>
              <a:gdLst>
                <a:gd name="T0" fmla="*/ 158794 w 161774"/>
                <a:gd name="T1" fmla="*/ 188595 h 187317"/>
                <a:gd name="T2" fmla="*/ 6386 w 161774"/>
                <a:gd name="T3" fmla="*/ 6386 h 187317"/>
                <a:gd name="T4" fmla="*/ 134102 w 161774"/>
                <a:gd name="T5" fmla="*/ 173269 h 187317"/>
                <a:gd name="T6" fmla="*/ 158794 w 161774"/>
                <a:gd name="T7" fmla="*/ 188595 h 187317"/>
                <a:gd name="T8" fmla="*/ 0 60000 65536"/>
                <a:gd name="T9" fmla="*/ 0 60000 65536"/>
                <a:gd name="T10" fmla="*/ 0 60000 65536"/>
                <a:gd name="T11" fmla="*/ 0 60000 65536"/>
                <a:gd name="T12" fmla="*/ 0 w 161774"/>
                <a:gd name="T13" fmla="*/ 0 h 187317"/>
                <a:gd name="T14" fmla="*/ 161774 w 161774"/>
                <a:gd name="T15" fmla="*/ 187317 h 187317"/>
              </a:gdLst>
              <a:ahLst/>
              <a:cxnLst>
                <a:cxn ang="T8">
                  <a:pos x="T0" y="T1"/>
                </a:cxn>
                <a:cxn ang="T9">
                  <a:pos x="T2" y="T3"/>
                </a:cxn>
                <a:cxn ang="T10">
                  <a:pos x="T4" y="T5"/>
                </a:cxn>
                <a:cxn ang="T11">
                  <a:pos x="T6" y="T7"/>
                </a:cxn>
              </a:cxnLst>
              <a:rect l="T12" t="T13" r="T14" b="T15"/>
              <a:pathLst>
                <a:path w="161774" h="187317">
                  <a:moveTo>
                    <a:pt x="158794" y="188595"/>
                  </a:moveTo>
                  <a:lnTo>
                    <a:pt x="6386" y="6386"/>
                  </a:lnTo>
                  <a:lnTo>
                    <a:pt x="134102" y="173269"/>
                  </a:lnTo>
                  <a:cubicBezTo>
                    <a:pt x="145171" y="187743"/>
                    <a:pt x="158794" y="188595"/>
                    <a:pt x="158794" y="188595"/>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80" name="Полилиния: фигура 181"/>
            <p:cNvSpPr>
              <a:spLocks noChangeArrowheads="1"/>
            </p:cNvSpPr>
            <p:nvPr/>
          </p:nvSpPr>
          <p:spPr bwMode="auto">
            <a:xfrm>
              <a:off x="268205" y="269056"/>
              <a:ext cx="246918" cy="34058"/>
            </a:xfrm>
            <a:custGeom>
              <a:avLst/>
              <a:gdLst>
                <a:gd name="T0" fmla="*/ 243087 w 246918"/>
                <a:gd name="T1" fmla="*/ 26834 h 34057"/>
                <a:gd name="T2" fmla="*/ 6386 w 246918"/>
                <a:gd name="T3" fmla="*/ 6386 h 34057"/>
                <a:gd name="T4" fmla="*/ 214989 w 246918"/>
                <a:gd name="T5" fmla="*/ 34497 h 34057"/>
                <a:gd name="T6" fmla="*/ 243087 w 246918"/>
                <a:gd name="T7" fmla="*/ 26834 h 34057"/>
                <a:gd name="T8" fmla="*/ 0 60000 65536"/>
                <a:gd name="T9" fmla="*/ 0 60000 65536"/>
                <a:gd name="T10" fmla="*/ 0 60000 65536"/>
                <a:gd name="T11" fmla="*/ 0 60000 65536"/>
                <a:gd name="T12" fmla="*/ 0 w 246918"/>
                <a:gd name="T13" fmla="*/ 0 h 34057"/>
                <a:gd name="T14" fmla="*/ 246918 w 246918"/>
                <a:gd name="T15" fmla="*/ 34057 h 34057"/>
              </a:gdLst>
              <a:ahLst/>
              <a:cxnLst>
                <a:cxn ang="T8">
                  <a:pos x="T0" y="T1"/>
                </a:cxn>
                <a:cxn ang="T9">
                  <a:pos x="T2" y="T3"/>
                </a:cxn>
                <a:cxn ang="T10">
                  <a:pos x="T4" y="T5"/>
                </a:cxn>
                <a:cxn ang="T11">
                  <a:pos x="T6" y="T7"/>
                </a:cxn>
              </a:cxnLst>
              <a:rect l="T12" t="T13" r="T14" b="T15"/>
              <a:pathLst>
                <a:path w="246918" h="34057">
                  <a:moveTo>
                    <a:pt x="243087" y="26820"/>
                  </a:moveTo>
                  <a:lnTo>
                    <a:pt x="6386" y="6386"/>
                  </a:lnTo>
                  <a:lnTo>
                    <a:pt x="214989" y="34483"/>
                  </a:lnTo>
                  <a:cubicBezTo>
                    <a:pt x="233721" y="35335"/>
                    <a:pt x="243087" y="26820"/>
                    <a:pt x="243087" y="26820"/>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81" name="Полилиния: фигура 182"/>
            <p:cNvSpPr>
              <a:spLocks noChangeArrowheads="1"/>
            </p:cNvSpPr>
            <p:nvPr/>
          </p:nvSpPr>
          <p:spPr bwMode="auto">
            <a:xfrm>
              <a:off x="268205" y="115796"/>
              <a:ext cx="187317" cy="161774"/>
            </a:xfrm>
            <a:custGeom>
              <a:avLst/>
              <a:gdLst>
                <a:gd name="T0" fmla="*/ 188594 w 187317"/>
                <a:gd name="T1" fmla="*/ 6386 h 161774"/>
                <a:gd name="T2" fmla="*/ 6386 w 187317"/>
                <a:gd name="T3" fmla="*/ 158794 h 161774"/>
                <a:gd name="T4" fmla="*/ 173268 w 187317"/>
                <a:gd name="T5" fmla="*/ 31078 h 161774"/>
                <a:gd name="T6" fmla="*/ 188594 w 187317"/>
                <a:gd name="T7" fmla="*/ 6386 h 161774"/>
                <a:gd name="T8" fmla="*/ 0 60000 65536"/>
                <a:gd name="T9" fmla="*/ 0 60000 65536"/>
                <a:gd name="T10" fmla="*/ 0 60000 65536"/>
                <a:gd name="T11" fmla="*/ 0 60000 65536"/>
                <a:gd name="T12" fmla="*/ 0 w 187317"/>
                <a:gd name="T13" fmla="*/ 0 h 161774"/>
                <a:gd name="T14" fmla="*/ 187317 w 187317"/>
                <a:gd name="T15" fmla="*/ 161774 h 161774"/>
              </a:gdLst>
              <a:ahLst/>
              <a:cxnLst>
                <a:cxn ang="T8">
                  <a:pos x="T0" y="T1"/>
                </a:cxn>
                <a:cxn ang="T9">
                  <a:pos x="T2" y="T3"/>
                </a:cxn>
                <a:cxn ang="T10">
                  <a:pos x="T4" y="T5"/>
                </a:cxn>
                <a:cxn ang="T11">
                  <a:pos x="T6" y="T7"/>
                </a:cxn>
              </a:cxnLst>
              <a:rect l="T12" t="T13" r="T14" b="T15"/>
              <a:pathLst>
                <a:path w="187317" h="161774">
                  <a:moveTo>
                    <a:pt x="188594" y="6386"/>
                  </a:moveTo>
                  <a:lnTo>
                    <a:pt x="6386" y="158794"/>
                  </a:lnTo>
                  <a:lnTo>
                    <a:pt x="173268" y="31078"/>
                  </a:lnTo>
                  <a:cubicBezTo>
                    <a:pt x="187743" y="19157"/>
                    <a:pt x="188594" y="6386"/>
                    <a:pt x="188594" y="6386"/>
                  </a:cubicBezTo>
                </a:path>
              </a:pathLst>
            </a:custGeom>
            <a:solidFill>
              <a:srgbClr val="9D9D9C"/>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82" name="Полилиния: фигура 183"/>
            <p:cNvSpPr>
              <a:spLocks noChangeArrowheads="1"/>
            </p:cNvSpPr>
            <p:nvPr/>
          </p:nvSpPr>
          <p:spPr bwMode="auto">
            <a:xfrm>
              <a:off x="188161" y="155814"/>
              <a:ext cx="170289" cy="238404"/>
            </a:xfrm>
            <a:custGeom>
              <a:avLst/>
              <a:gdLst>
                <a:gd name="T0" fmla="*/ 86443 w 170288"/>
                <a:gd name="T1" fmla="*/ 232018 h 238404"/>
                <a:gd name="T2" fmla="*/ 21719 w 170288"/>
                <a:gd name="T3" fmla="*/ 203069 h 238404"/>
                <a:gd name="T4" fmla="*/ 6394 w 170288"/>
                <a:gd name="T5" fmla="*/ 178377 h 238404"/>
                <a:gd name="T6" fmla="*/ 6394 w 170288"/>
                <a:gd name="T7" fmla="*/ 6386 h 238404"/>
                <a:gd name="T8" fmla="*/ 167330 w 170288"/>
                <a:gd name="T9" fmla="*/ 6386 h 238404"/>
                <a:gd name="T10" fmla="*/ 167330 w 170288"/>
                <a:gd name="T11" fmla="*/ 177526 h 238404"/>
                <a:gd name="T12" fmla="*/ 152004 w 170288"/>
                <a:gd name="T13" fmla="*/ 202218 h 238404"/>
                <a:gd name="T14" fmla="*/ 86443 w 170288"/>
                <a:gd name="T15" fmla="*/ 232018 h 238404"/>
                <a:gd name="T16" fmla="*/ 0 60000 65536"/>
                <a:gd name="T17" fmla="*/ 0 60000 65536"/>
                <a:gd name="T18" fmla="*/ 0 60000 65536"/>
                <a:gd name="T19" fmla="*/ 0 60000 65536"/>
                <a:gd name="T20" fmla="*/ 0 60000 65536"/>
                <a:gd name="T21" fmla="*/ 0 60000 65536"/>
                <a:gd name="T22" fmla="*/ 0 60000 65536"/>
                <a:gd name="T23" fmla="*/ 0 60000 65536"/>
                <a:gd name="T24" fmla="*/ 0 w 170288"/>
                <a:gd name="T25" fmla="*/ 0 h 238404"/>
                <a:gd name="T26" fmla="*/ 170288 w 170288"/>
                <a:gd name="T27" fmla="*/ 238404 h 2384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288" h="238404">
                  <a:moveTo>
                    <a:pt x="86429" y="232018"/>
                  </a:moveTo>
                  <a:cubicBezTo>
                    <a:pt x="86429" y="232018"/>
                    <a:pt x="37897" y="209881"/>
                    <a:pt x="21719" y="203069"/>
                  </a:cubicBezTo>
                  <a:cubicBezTo>
                    <a:pt x="5542" y="193703"/>
                    <a:pt x="6394" y="178377"/>
                    <a:pt x="6394" y="178377"/>
                  </a:cubicBezTo>
                  <a:lnTo>
                    <a:pt x="6394" y="6386"/>
                  </a:lnTo>
                  <a:lnTo>
                    <a:pt x="167316" y="6386"/>
                  </a:lnTo>
                  <a:lnTo>
                    <a:pt x="167316" y="177526"/>
                  </a:lnTo>
                  <a:cubicBezTo>
                    <a:pt x="167316" y="177526"/>
                    <a:pt x="168168" y="193703"/>
                    <a:pt x="151990" y="202218"/>
                  </a:cubicBezTo>
                  <a:cubicBezTo>
                    <a:pt x="134961" y="209881"/>
                    <a:pt x="86429" y="232018"/>
                    <a:pt x="86429" y="232018"/>
                  </a:cubicBezTo>
                </a:path>
              </a:pathLst>
            </a:custGeom>
            <a:solidFill>
              <a:srgbClr val="1A2B65"/>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83" name="Полилиния: фигура 184"/>
            <p:cNvSpPr>
              <a:spLocks noChangeArrowheads="1"/>
            </p:cNvSpPr>
            <p:nvPr/>
          </p:nvSpPr>
          <p:spPr bwMode="auto">
            <a:xfrm>
              <a:off x="185615" y="153259"/>
              <a:ext cx="170289" cy="238404"/>
            </a:xfrm>
            <a:custGeom>
              <a:avLst/>
              <a:gdLst>
                <a:gd name="T0" fmla="*/ 25118 w 170288"/>
                <a:gd name="T1" fmla="*/ 203069 h 238404"/>
                <a:gd name="T2" fmla="*/ 88990 w 170288"/>
                <a:gd name="T3" fmla="*/ 231167 h 238404"/>
                <a:gd name="T4" fmla="*/ 152848 w 170288"/>
                <a:gd name="T5" fmla="*/ 203069 h 238404"/>
                <a:gd name="T6" fmla="*/ 167322 w 170288"/>
                <a:gd name="T7" fmla="*/ 180080 h 238404"/>
                <a:gd name="T8" fmla="*/ 167322 w 170288"/>
                <a:gd name="T9" fmla="*/ 180080 h 238404"/>
                <a:gd name="T10" fmla="*/ 167322 w 170288"/>
                <a:gd name="T11" fmla="*/ 10643 h 238404"/>
                <a:gd name="T12" fmla="*/ 10643 w 170288"/>
                <a:gd name="T13" fmla="*/ 10643 h 238404"/>
                <a:gd name="T14" fmla="*/ 10643 w 170288"/>
                <a:gd name="T15" fmla="*/ 180080 h 238404"/>
                <a:gd name="T16" fmla="*/ 25118 w 170288"/>
                <a:gd name="T17" fmla="*/ 203069 h 238404"/>
                <a:gd name="T18" fmla="*/ 88990 w 170288"/>
                <a:gd name="T19" fmla="*/ 236275 h 238404"/>
                <a:gd name="T20" fmla="*/ 88138 w 170288"/>
                <a:gd name="T21" fmla="*/ 236275 h 238404"/>
                <a:gd name="T22" fmla="*/ 23415 w 170288"/>
                <a:gd name="T23" fmla="*/ 207326 h 238404"/>
                <a:gd name="T24" fmla="*/ 23415 w 170288"/>
                <a:gd name="T25" fmla="*/ 207326 h 238404"/>
                <a:gd name="T26" fmla="*/ 6386 w 170288"/>
                <a:gd name="T27" fmla="*/ 180080 h 238404"/>
                <a:gd name="T28" fmla="*/ 6386 w 170288"/>
                <a:gd name="T29" fmla="*/ 6386 h 238404"/>
                <a:gd name="T30" fmla="*/ 171579 w 170288"/>
                <a:gd name="T31" fmla="*/ 6386 h 238404"/>
                <a:gd name="T32" fmla="*/ 171579 w 170288"/>
                <a:gd name="T33" fmla="*/ 180080 h 238404"/>
                <a:gd name="T34" fmla="*/ 154551 w 170288"/>
                <a:gd name="T35" fmla="*/ 207326 h 238404"/>
                <a:gd name="T36" fmla="*/ 154551 w 170288"/>
                <a:gd name="T37" fmla="*/ 207326 h 238404"/>
                <a:gd name="T38" fmla="*/ 89841 w 170288"/>
                <a:gd name="T39" fmla="*/ 236275 h 238404"/>
                <a:gd name="T40" fmla="*/ 88990 w 170288"/>
                <a:gd name="T41" fmla="*/ 236275 h 2384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0288"/>
                <a:gd name="T64" fmla="*/ 0 h 238404"/>
                <a:gd name="T65" fmla="*/ 170288 w 170288"/>
                <a:gd name="T66" fmla="*/ 238404 h 2384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0288" h="238404">
                  <a:moveTo>
                    <a:pt x="25118" y="203069"/>
                  </a:moveTo>
                  <a:cubicBezTo>
                    <a:pt x="40444" y="209881"/>
                    <a:pt x="82164" y="228612"/>
                    <a:pt x="88976" y="231167"/>
                  </a:cubicBezTo>
                  <a:cubicBezTo>
                    <a:pt x="95787" y="228612"/>
                    <a:pt x="137508" y="209029"/>
                    <a:pt x="152834" y="203069"/>
                  </a:cubicBezTo>
                  <a:cubicBezTo>
                    <a:pt x="167308" y="194555"/>
                    <a:pt x="167308" y="180080"/>
                    <a:pt x="167308" y="180080"/>
                  </a:cubicBezTo>
                  <a:lnTo>
                    <a:pt x="167308" y="10643"/>
                  </a:lnTo>
                  <a:lnTo>
                    <a:pt x="10643" y="10643"/>
                  </a:lnTo>
                  <a:lnTo>
                    <a:pt x="10643" y="180080"/>
                  </a:lnTo>
                  <a:cubicBezTo>
                    <a:pt x="10643" y="180932"/>
                    <a:pt x="10643" y="195406"/>
                    <a:pt x="25118" y="203069"/>
                  </a:cubicBezTo>
                  <a:moveTo>
                    <a:pt x="88976" y="236275"/>
                  </a:moveTo>
                  <a:lnTo>
                    <a:pt x="88124" y="236275"/>
                  </a:lnTo>
                  <a:cubicBezTo>
                    <a:pt x="87273" y="236275"/>
                    <a:pt x="39592" y="214138"/>
                    <a:pt x="23415" y="207326"/>
                  </a:cubicBezTo>
                  <a:cubicBezTo>
                    <a:pt x="6386" y="197960"/>
                    <a:pt x="6386" y="181783"/>
                    <a:pt x="6386" y="180080"/>
                  </a:cubicBezTo>
                  <a:lnTo>
                    <a:pt x="6386" y="6386"/>
                  </a:lnTo>
                  <a:lnTo>
                    <a:pt x="171565" y="6386"/>
                  </a:lnTo>
                  <a:lnTo>
                    <a:pt x="171565" y="180080"/>
                  </a:lnTo>
                  <a:cubicBezTo>
                    <a:pt x="171565" y="180932"/>
                    <a:pt x="171565" y="197960"/>
                    <a:pt x="154537" y="207326"/>
                  </a:cubicBezTo>
                  <a:cubicBezTo>
                    <a:pt x="138359" y="214138"/>
                    <a:pt x="90678" y="236275"/>
                    <a:pt x="89827" y="236275"/>
                  </a:cubicBezTo>
                  <a:lnTo>
                    <a:pt x="88976" y="236275"/>
                  </a:lnTo>
                  <a:close/>
                </a:path>
              </a:pathLst>
            </a:custGeom>
            <a:solidFill>
              <a:srgbClr val="FFDD00"/>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sp>
          <p:nvSpPr>
            <p:cNvPr id="84" name="Полилиния: фигура 185"/>
            <p:cNvSpPr>
              <a:spLocks noChangeArrowheads="1"/>
            </p:cNvSpPr>
            <p:nvPr/>
          </p:nvSpPr>
          <p:spPr bwMode="auto">
            <a:xfrm>
              <a:off x="212009" y="169437"/>
              <a:ext cx="127716" cy="204346"/>
            </a:xfrm>
            <a:custGeom>
              <a:avLst/>
              <a:gdLst>
                <a:gd name="T0" fmla="*/ 0 w 127716"/>
                <a:gd name="T1" fmla="*/ 0 h 204346"/>
                <a:gd name="T2" fmla="*/ 127716 w 127716"/>
                <a:gd name="T3" fmla="*/ 204346 h 204346"/>
              </a:gdLst>
              <a:ahLst/>
              <a:cxnLst/>
              <a:rect l="T0" t="T1" r="T2" b="T3"/>
              <a:pathLst>
                <a:path w="127716" h="204346">
                  <a:moveTo>
                    <a:pt x="111113" y="111965"/>
                  </a:moveTo>
                  <a:lnTo>
                    <a:pt x="106005" y="111965"/>
                  </a:lnTo>
                  <a:cubicBezTo>
                    <a:pt x="104302" y="103450"/>
                    <a:pt x="95787" y="99193"/>
                    <a:pt x="95787" y="99193"/>
                  </a:cubicBezTo>
                  <a:cubicBezTo>
                    <a:pt x="95787" y="99193"/>
                    <a:pt x="98342" y="76204"/>
                    <a:pt x="100045" y="64284"/>
                  </a:cubicBezTo>
                  <a:cubicBezTo>
                    <a:pt x="102599" y="51512"/>
                    <a:pt x="111113" y="40444"/>
                    <a:pt x="111113" y="40444"/>
                  </a:cubicBezTo>
                  <a:lnTo>
                    <a:pt x="111113" y="111965"/>
                  </a:lnTo>
                  <a:close/>
                  <a:moveTo>
                    <a:pt x="111113" y="151131"/>
                  </a:moveTo>
                  <a:lnTo>
                    <a:pt x="89827" y="151131"/>
                  </a:lnTo>
                  <a:cubicBezTo>
                    <a:pt x="89827" y="151131"/>
                    <a:pt x="89827" y="143468"/>
                    <a:pt x="88125" y="136657"/>
                  </a:cubicBezTo>
                  <a:cubicBezTo>
                    <a:pt x="89827" y="136657"/>
                    <a:pt x="103451" y="134954"/>
                    <a:pt x="106005" y="122182"/>
                  </a:cubicBezTo>
                  <a:lnTo>
                    <a:pt x="111113" y="122182"/>
                  </a:lnTo>
                  <a:lnTo>
                    <a:pt x="111113" y="151131"/>
                  </a:lnTo>
                  <a:close/>
                  <a:moveTo>
                    <a:pt x="67690" y="150280"/>
                  </a:moveTo>
                  <a:cubicBezTo>
                    <a:pt x="67690" y="150280"/>
                    <a:pt x="67690" y="140062"/>
                    <a:pt x="77907" y="138359"/>
                  </a:cubicBezTo>
                  <a:cubicBezTo>
                    <a:pt x="78758" y="140914"/>
                    <a:pt x="79610" y="144320"/>
                    <a:pt x="79610" y="150280"/>
                  </a:cubicBezTo>
                  <a:lnTo>
                    <a:pt x="67690" y="150280"/>
                  </a:lnTo>
                  <a:close/>
                  <a:moveTo>
                    <a:pt x="67690" y="180080"/>
                  </a:moveTo>
                  <a:lnTo>
                    <a:pt x="67690" y="160497"/>
                  </a:lnTo>
                  <a:lnTo>
                    <a:pt x="77907" y="160497"/>
                  </a:lnTo>
                  <a:cubicBezTo>
                    <a:pt x="77907" y="160497"/>
                    <a:pt x="77055" y="171566"/>
                    <a:pt x="67690" y="180080"/>
                  </a:cubicBezTo>
                  <a:moveTo>
                    <a:pt x="62581" y="136657"/>
                  </a:moveTo>
                  <a:cubicBezTo>
                    <a:pt x="62581" y="136657"/>
                    <a:pt x="54067" y="130696"/>
                    <a:pt x="51512" y="128994"/>
                  </a:cubicBezTo>
                  <a:cubicBezTo>
                    <a:pt x="58324" y="118776"/>
                    <a:pt x="62581" y="102599"/>
                    <a:pt x="62581" y="102599"/>
                  </a:cubicBezTo>
                  <a:cubicBezTo>
                    <a:pt x="62581" y="102599"/>
                    <a:pt x="66839" y="118776"/>
                    <a:pt x="73650" y="128994"/>
                  </a:cubicBezTo>
                  <a:cubicBezTo>
                    <a:pt x="71096" y="130696"/>
                    <a:pt x="62581" y="136657"/>
                    <a:pt x="62581" y="136657"/>
                  </a:cubicBezTo>
                  <a:moveTo>
                    <a:pt x="46404" y="150280"/>
                  </a:moveTo>
                  <a:cubicBezTo>
                    <a:pt x="46404" y="144320"/>
                    <a:pt x="47255" y="140914"/>
                    <a:pt x="48107" y="138359"/>
                  </a:cubicBezTo>
                  <a:cubicBezTo>
                    <a:pt x="57472" y="140062"/>
                    <a:pt x="58324" y="150280"/>
                    <a:pt x="58324" y="150280"/>
                  </a:cubicBezTo>
                  <a:lnTo>
                    <a:pt x="46404" y="150280"/>
                  </a:lnTo>
                  <a:close/>
                  <a:moveTo>
                    <a:pt x="58324" y="180080"/>
                  </a:moveTo>
                  <a:cubicBezTo>
                    <a:pt x="49810" y="171566"/>
                    <a:pt x="48107" y="160497"/>
                    <a:pt x="48107" y="160497"/>
                  </a:cubicBezTo>
                  <a:lnTo>
                    <a:pt x="58324" y="160497"/>
                  </a:lnTo>
                  <a:lnTo>
                    <a:pt x="58324" y="180080"/>
                  </a:lnTo>
                  <a:close/>
                  <a:moveTo>
                    <a:pt x="36186" y="151131"/>
                  </a:moveTo>
                  <a:lnTo>
                    <a:pt x="14900" y="151131"/>
                  </a:lnTo>
                  <a:lnTo>
                    <a:pt x="14900" y="122182"/>
                  </a:lnTo>
                  <a:lnTo>
                    <a:pt x="20009" y="122182"/>
                  </a:lnTo>
                  <a:cubicBezTo>
                    <a:pt x="22563" y="134954"/>
                    <a:pt x="36186" y="136657"/>
                    <a:pt x="37889" y="136657"/>
                  </a:cubicBezTo>
                  <a:cubicBezTo>
                    <a:pt x="36186" y="142617"/>
                    <a:pt x="36186" y="151131"/>
                    <a:pt x="36186" y="151131"/>
                  </a:cubicBezTo>
                  <a:moveTo>
                    <a:pt x="14900" y="41295"/>
                  </a:moveTo>
                  <a:cubicBezTo>
                    <a:pt x="14900" y="41295"/>
                    <a:pt x="23415" y="52364"/>
                    <a:pt x="25969" y="65135"/>
                  </a:cubicBezTo>
                  <a:cubicBezTo>
                    <a:pt x="27672" y="77056"/>
                    <a:pt x="30226" y="100045"/>
                    <a:pt x="30226" y="100045"/>
                  </a:cubicBezTo>
                  <a:cubicBezTo>
                    <a:pt x="30226" y="100045"/>
                    <a:pt x="21712" y="103450"/>
                    <a:pt x="20009" y="112816"/>
                  </a:cubicBezTo>
                  <a:lnTo>
                    <a:pt x="14900" y="112816"/>
                  </a:lnTo>
                  <a:lnTo>
                    <a:pt x="14900" y="41295"/>
                  </a:lnTo>
                  <a:close/>
                  <a:moveTo>
                    <a:pt x="89827" y="64284"/>
                  </a:moveTo>
                  <a:cubicBezTo>
                    <a:pt x="86422" y="94936"/>
                    <a:pt x="84719" y="107708"/>
                    <a:pt x="84719" y="107708"/>
                  </a:cubicBezTo>
                  <a:cubicBezTo>
                    <a:pt x="84719" y="107708"/>
                    <a:pt x="85570" y="107708"/>
                    <a:pt x="87273" y="107708"/>
                  </a:cubicBezTo>
                  <a:cubicBezTo>
                    <a:pt x="88976" y="107708"/>
                    <a:pt x="96639" y="109410"/>
                    <a:pt x="96639" y="117073"/>
                  </a:cubicBezTo>
                  <a:cubicBezTo>
                    <a:pt x="96639" y="124736"/>
                    <a:pt x="89827" y="127291"/>
                    <a:pt x="87273" y="127291"/>
                  </a:cubicBezTo>
                  <a:cubicBezTo>
                    <a:pt x="83867" y="127291"/>
                    <a:pt x="83867" y="126439"/>
                    <a:pt x="83867" y="126439"/>
                  </a:cubicBezTo>
                  <a:cubicBezTo>
                    <a:pt x="83867" y="126439"/>
                    <a:pt x="68541" y="106005"/>
                    <a:pt x="68541" y="74501"/>
                  </a:cubicBezTo>
                  <a:cubicBezTo>
                    <a:pt x="68541" y="54918"/>
                    <a:pt x="70244" y="36186"/>
                    <a:pt x="70244" y="25969"/>
                  </a:cubicBezTo>
                  <a:cubicBezTo>
                    <a:pt x="70244" y="24266"/>
                    <a:pt x="70244" y="14900"/>
                    <a:pt x="63433" y="6386"/>
                  </a:cubicBezTo>
                  <a:cubicBezTo>
                    <a:pt x="56621" y="14049"/>
                    <a:pt x="56621" y="23415"/>
                    <a:pt x="56621" y="25969"/>
                  </a:cubicBezTo>
                  <a:cubicBezTo>
                    <a:pt x="56621" y="36186"/>
                    <a:pt x="58324" y="54067"/>
                    <a:pt x="58324" y="74501"/>
                  </a:cubicBezTo>
                  <a:cubicBezTo>
                    <a:pt x="58324" y="106005"/>
                    <a:pt x="42998" y="126439"/>
                    <a:pt x="42998" y="126439"/>
                  </a:cubicBezTo>
                  <a:cubicBezTo>
                    <a:pt x="42998" y="126439"/>
                    <a:pt x="42998" y="127291"/>
                    <a:pt x="39592" y="127291"/>
                  </a:cubicBezTo>
                  <a:cubicBezTo>
                    <a:pt x="36186" y="127291"/>
                    <a:pt x="30226" y="124736"/>
                    <a:pt x="30226" y="117073"/>
                  </a:cubicBezTo>
                  <a:cubicBezTo>
                    <a:pt x="30226" y="109410"/>
                    <a:pt x="38741" y="107708"/>
                    <a:pt x="39592" y="107708"/>
                  </a:cubicBezTo>
                  <a:cubicBezTo>
                    <a:pt x="40444" y="107708"/>
                    <a:pt x="42147" y="107708"/>
                    <a:pt x="42147" y="107708"/>
                  </a:cubicBezTo>
                  <a:cubicBezTo>
                    <a:pt x="42147" y="107708"/>
                    <a:pt x="40444" y="94084"/>
                    <a:pt x="37038" y="64284"/>
                  </a:cubicBezTo>
                  <a:cubicBezTo>
                    <a:pt x="30226" y="31929"/>
                    <a:pt x="6386" y="20860"/>
                    <a:pt x="6386" y="20860"/>
                  </a:cubicBezTo>
                  <a:lnTo>
                    <a:pt x="6386" y="160497"/>
                  </a:lnTo>
                  <a:lnTo>
                    <a:pt x="38741" y="160497"/>
                  </a:lnTo>
                  <a:cubicBezTo>
                    <a:pt x="38741" y="160497"/>
                    <a:pt x="41295" y="180080"/>
                    <a:pt x="58324" y="192852"/>
                  </a:cubicBezTo>
                  <a:cubicBezTo>
                    <a:pt x="58324" y="192852"/>
                    <a:pt x="63433" y="197960"/>
                    <a:pt x="64284" y="198812"/>
                  </a:cubicBezTo>
                  <a:cubicBezTo>
                    <a:pt x="64284" y="197109"/>
                    <a:pt x="70244" y="192852"/>
                    <a:pt x="70244" y="192852"/>
                  </a:cubicBezTo>
                  <a:cubicBezTo>
                    <a:pt x="87273" y="180080"/>
                    <a:pt x="89827" y="160497"/>
                    <a:pt x="89827" y="160497"/>
                  </a:cubicBezTo>
                  <a:lnTo>
                    <a:pt x="122182" y="160497"/>
                  </a:lnTo>
                  <a:lnTo>
                    <a:pt x="122182" y="20860"/>
                  </a:lnTo>
                  <a:cubicBezTo>
                    <a:pt x="120479" y="20860"/>
                    <a:pt x="96639" y="31929"/>
                    <a:pt x="89827" y="64284"/>
                  </a:cubicBezTo>
                </a:path>
              </a:pathLst>
            </a:custGeom>
            <a:solidFill>
              <a:srgbClr val="FFDD00"/>
            </a:solidFill>
            <a:ln w="9525">
              <a:noFill/>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20576"/>
              <a:endParaRPr lang="en-US" sz="1015">
                <a:solidFill>
                  <a:srgbClr val="000000"/>
                </a:solidFill>
                <a:latin typeface="Calibri" pitchFamily="34" charset="0"/>
              </a:endParaRPr>
            </a:p>
          </p:txBody>
        </p:sp>
      </p:grpSp>
      <p:sp>
        <p:nvSpPr>
          <p:cNvPr id="85" name="Line 187"/>
          <p:cNvSpPr>
            <a:spLocks noChangeShapeType="1"/>
          </p:cNvSpPr>
          <p:nvPr/>
        </p:nvSpPr>
        <p:spPr bwMode="auto">
          <a:xfrm>
            <a:off x="1959785" y="2781804"/>
            <a:ext cx="5112" cy="337380"/>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
        <p:nvSpPr>
          <p:cNvPr id="86" name="AutoShape 114"/>
          <p:cNvSpPr>
            <a:spLocks noChangeArrowheads="1"/>
          </p:cNvSpPr>
          <p:nvPr/>
        </p:nvSpPr>
        <p:spPr bwMode="auto">
          <a:xfrm>
            <a:off x="1204546" y="910883"/>
            <a:ext cx="6717323" cy="589494"/>
          </a:xfrm>
          <a:prstGeom prst="roundRect">
            <a:avLst>
              <a:gd name="adj" fmla="val 16667"/>
            </a:avLst>
          </a:prstGeom>
          <a:solidFill>
            <a:schemeClr val="tx2">
              <a:lumMod val="40000"/>
              <a:lumOff val="60000"/>
            </a:schemeClr>
          </a:solidFill>
          <a:ln w="12700" algn="ctr">
            <a:solidFill>
              <a:schemeClr val="tx1"/>
            </a:solidFill>
            <a:round/>
            <a:headEnd/>
            <a:tailEnd/>
          </a:ln>
          <a:scene3d>
            <a:camera prst="orthographicFront"/>
            <a:lightRig rig="threePt" dir="t"/>
          </a:scene3d>
          <a:sp3d>
            <a:bevelT w="114300" prst="artDeco"/>
          </a:sp3d>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uk-UA" altLang="ru-RU" sz="554" b="1" dirty="0">
              <a:latin typeface="Times New Roman" pitchFamily="18" charset="0"/>
            </a:endParaRPr>
          </a:p>
          <a:p>
            <a:pPr algn="ctr">
              <a:lnSpc>
                <a:spcPct val="80000"/>
              </a:lnSpc>
            </a:pPr>
            <a:r>
              <a:rPr lang="uk-UA" altLang="ru-RU" sz="1477" b="1" dirty="0">
                <a:latin typeface="Times New Roman" pitchFamily="18" charset="0"/>
              </a:rPr>
              <a:t>Районне управління (відділ) поліції</a:t>
            </a:r>
          </a:p>
          <a:p>
            <a:pPr algn="ctr">
              <a:lnSpc>
                <a:spcPct val="80000"/>
              </a:lnSpc>
              <a:defRPr/>
            </a:pPr>
            <a:r>
              <a:rPr lang="uk-UA" sz="969" b="1" i="1" dirty="0">
                <a:latin typeface="Times New Roman" pitchFamily="18" charset="0"/>
                <a:cs typeface="Times New Roman" pitchFamily="18" charset="0"/>
              </a:rPr>
              <a:t>заступник начальника управління (відділу) з превентивної діяльності</a:t>
            </a:r>
          </a:p>
          <a:p>
            <a:pPr algn="ctr" defTabSz="844083">
              <a:defRPr/>
            </a:pPr>
            <a:endParaRPr lang="uk-UA" sz="969" b="1" i="1" dirty="0">
              <a:latin typeface="Times New Roman" pitchFamily="18" charset="0"/>
              <a:cs typeface="Times New Roman" pitchFamily="18" charset="0"/>
            </a:endParaRPr>
          </a:p>
          <a:p>
            <a:pPr algn="ctr"/>
            <a:endParaRPr lang="ru-RU" altLang="ru-RU" sz="1108" b="1" dirty="0">
              <a:latin typeface="Times New Roman" pitchFamily="18" charset="0"/>
            </a:endParaRPr>
          </a:p>
        </p:txBody>
      </p:sp>
      <p:sp>
        <p:nvSpPr>
          <p:cNvPr id="87" name="AutoShape 114"/>
          <p:cNvSpPr>
            <a:spLocks noChangeArrowheads="1"/>
          </p:cNvSpPr>
          <p:nvPr/>
        </p:nvSpPr>
        <p:spPr bwMode="auto">
          <a:xfrm>
            <a:off x="175846" y="1842868"/>
            <a:ext cx="4818185" cy="953086"/>
          </a:xfrm>
          <a:prstGeom prst="roundRect">
            <a:avLst>
              <a:gd name="adj" fmla="val 16667"/>
            </a:avLst>
          </a:prstGeom>
          <a:solidFill>
            <a:schemeClr val="accent5"/>
          </a:solidFill>
          <a:ln w="12700">
            <a:solidFill>
              <a:schemeClr val="tx1"/>
            </a:solidFill>
            <a:round/>
            <a:headEnd/>
            <a:tailEnd/>
          </a:ln>
          <a:scene3d>
            <a:camera prst="orthographicFront"/>
            <a:lightRig rig="threePt" dir="t"/>
          </a:scene3d>
          <a:sp3d>
            <a:bevelT w="114300" prst="artDeco"/>
          </a:sp3d>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uk-UA" altLang="ru-RU" sz="1292" b="1" dirty="0">
                <a:solidFill>
                  <a:schemeClr val="bg1"/>
                </a:solidFill>
                <a:latin typeface="Times New Roman" pitchFamily="18" charset="0"/>
              </a:rPr>
              <a:t>Відділ (сектор) превенції</a:t>
            </a:r>
          </a:p>
          <a:p>
            <a:r>
              <a:rPr lang="uk-UA" altLang="ru-RU" sz="1108" b="1" i="1" dirty="0">
                <a:solidFill>
                  <a:schemeClr val="bg1"/>
                </a:solidFill>
                <a:latin typeface="Times New Roman" pitchFamily="18" charset="0"/>
              </a:rPr>
              <a:t>                                           </a:t>
            </a:r>
            <a:r>
              <a:rPr lang="uk-UA" altLang="ru-RU" sz="923" i="1" dirty="0">
                <a:solidFill>
                  <a:schemeClr val="bg1"/>
                </a:solidFill>
                <a:latin typeface="Times New Roman" pitchFamily="18" charset="0"/>
              </a:rPr>
              <a:t>начальник відділу (сектору)</a:t>
            </a:r>
          </a:p>
          <a:p>
            <a:pPr algn="ctr" defTabSz="844083">
              <a:defRPr/>
            </a:pPr>
            <a:r>
              <a:rPr lang="uk-UA" sz="923" i="1" dirty="0">
                <a:solidFill>
                  <a:schemeClr val="bg1"/>
                </a:solidFill>
                <a:latin typeface="Times New Roman" pitchFamily="18" charset="0"/>
                <a:cs typeface="Times New Roman" pitchFamily="18" charset="0"/>
              </a:rPr>
              <a:t>                 заступник начальника відділу (сектору)</a:t>
            </a:r>
          </a:p>
          <a:p>
            <a:pPr defTabSz="844083">
              <a:defRPr/>
            </a:pPr>
            <a:r>
              <a:rPr lang="uk-UA" sz="923" i="1" dirty="0">
                <a:solidFill>
                  <a:schemeClr val="bg1"/>
                </a:solidFill>
                <a:latin typeface="Times New Roman" pitchFamily="18" charset="0"/>
                <a:cs typeface="Times New Roman" pitchFamily="18" charset="0"/>
              </a:rPr>
              <a:t>	                       старший інспектор</a:t>
            </a:r>
          </a:p>
          <a:p>
            <a:pPr defTabSz="844083">
              <a:defRPr/>
            </a:pPr>
            <a:r>
              <a:rPr lang="uk-UA" sz="923" i="1" dirty="0">
                <a:solidFill>
                  <a:schemeClr val="bg1"/>
                </a:solidFill>
                <a:latin typeface="Times New Roman" pitchFamily="18" charset="0"/>
                <a:cs typeface="Times New Roman" pitchFamily="18" charset="0"/>
              </a:rPr>
              <a:t>	                       інспектор</a:t>
            </a:r>
            <a:endParaRPr lang="ru-RU" sz="923" dirty="0">
              <a:solidFill>
                <a:schemeClr val="bg1"/>
              </a:solidFill>
              <a:latin typeface="Times New Roman" pitchFamily="18" charset="0"/>
              <a:cs typeface="Times New Roman" pitchFamily="18" charset="0"/>
            </a:endParaRPr>
          </a:p>
          <a:p>
            <a:pPr algn="ctr"/>
            <a:endParaRPr lang="uk-UA" altLang="ru-RU" sz="923" i="1" dirty="0">
              <a:solidFill>
                <a:schemeClr val="bg1"/>
              </a:solidFill>
              <a:latin typeface="Times New Roman" pitchFamily="18" charset="0"/>
            </a:endParaRPr>
          </a:p>
        </p:txBody>
      </p:sp>
      <p:sp>
        <p:nvSpPr>
          <p:cNvPr id="88" name="Скругленный прямоугольник 87"/>
          <p:cNvSpPr>
            <a:spLocks noChangeArrowheads="1"/>
          </p:cNvSpPr>
          <p:nvPr/>
        </p:nvSpPr>
        <p:spPr bwMode="auto">
          <a:xfrm>
            <a:off x="154745" y="3106771"/>
            <a:ext cx="696351" cy="997478"/>
          </a:xfrm>
          <a:prstGeom prst="roundRect">
            <a:avLst>
              <a:gd name="adj" fmla="val 16667"/>
            </a:avLst>
          </a:prstGeom>
          <a:solidFill>
            <a:schemeClr val="accent4">
              <a:lumMod val="40000"/>
              <a:lumOff val="60000"/>
            </a:schemeClr>
          </a:solidFill>
          <a:ln w="12700" algn="ctr">
            <a:solidFill>
              <a:schemeClr val="tx1"/>
            </a:solidFill>
            <a:miter lim="800000"/>
            <a:headEnd/>
            <a:tailEnd/>
          </a:ln>
          <a:scene3d>
            <a:camera prst="orthographicFront"/>
            <a:lightRig rig="threePt" dir="t"/>
          </a:scene3d>
          <a:sp3d>
            <a:bevelT w="152400" h="50800" prst="softRound"/>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646" b="1" dirty="0">
                <a:latin typeface="Times New Roman" pitchFamily="18" charset="0"/>
              </a:rPr>
              <a:t>сектор дільничних офіцерів поліції</a:t>
            </a:r>
          </a:p>
          <a:p>
            <a:pPr algn="ctr" defTabSz="422041"/>
            <a:endParaRPr lang="uk-UA" sz="462" b="1" dirty="0">
              <a:latin typeface="Times New Roman" pitchFamily="18" charset="0"/>
            </a:endParaRPr>
          </a:p>
          <a:p>
            <a:pPr defTabSz="422041"/>
            <a:r>
              <a:rPr lang="uk-UA" sz="554" i="1" dirty="0" err="1">
                <a:latin typeface="Times New Roman" pitchFamily="18" charset="0"/>
              </a:rPr>
              <a:t>нач</a:t>
            </a:r>
            <a:r>
              <a:rPr lang="uk-UA" sz="554" i="1" dirty="0">
                <a:latin typeface="Times New Roman" pitchFamily="18" charset="0"/>
              </a:rPr>
              <a:t>. сектору</a:t>
            </a:r>
          </a:p>
          <a:p>
            <a:pPr defTabSz="422041"/>
            <a:r>
              <a:rPr lang="uk-UA" sz="554" i="1" dirty="0">
                <a:latin typeface="Times New Roman" pitchFamily="18" charset="0"/>
              </a:rPr>
              <a:t>заступник </a:t>
            </a:r>
            <a:r>
              <a:rPr lang="uk-UA" sz="554" i="1" dirty="0" err="1">
                <a:latin typeface="Times New Roman" pitchFamily="18" charset="0"/>
              </a:rPr>
              <a:t>нач</a:t>
            </a:r>
            <a:r>
              <a:rPr lang="uk-UA" sz="554" i="1" dirty="0">
                <a:latin typeface="Times New Roman" pitchFamily="18" charset="0"/>
              </a:rPr>
              <a:t>.</a:t>
            </a:r>
          </a:p>
          <a:p>
            <a:pPr defTabSz="422041"/>
            <a:r>
              <a:rPr lang="uk-UA" sz="554" i="1" dirty="0">
                <a:latin typeface="Times New Roman" pitchFamily="18" charset="0"/>
              </a:rPr>
              <a:t>старший </a:t>
            </a:r>
            <a:r>
              <a:rPr lang="uk-UA" sz="554" i="1" dirty="0" err="1">
                <a:latin typeface="Times New Roman" pitchFamily="18" charset="0"/>
              </a:rPr>
              <a:t>ДОП</a:t>
            </a:r>
            <a:endParaRPr lang="uk-UA" sz="554" i="1" dirty="0">
              <a:latin typeface="Times New Roman" pitchFamily="18" charset="0"/>
            </a:endParaRPr>
          </a:p>
          <a:p>
            <a:pPr defTabSz="422041"/>
            <a:r>
              <a:rPr lang="uk-UA" sz="554" i="1" dirty="0" err="1">
                <a:latin typeface="Times New Roman" pitchFamily="18" charset="0"/>
              </a:rPr>
              <a:t>ДОП</a:t>
            </a:r>
            <a:endParaRPr lang="uk-UA" sz="554" i="1" dirty="0">
              <a:latin typeface="Times New Roman" pitchFamily="18" charset="0"/>
            </a:endParaRPr>
          </a:p>
        </p:txBody>
      </p:sp>
      <p:sp>
        <p:nvSpPr>
          <p:cNvPr id="89" name="Скругленный прямоугольник 88"/>
          <p:cNvSpPr>
            <a:spLocks noChangeArrowheads="1"/>
          </p:cNvSpPr>
          <p:nvPr/>
        </p:nvSpPr>
        <p:spPr bwMode="auto">
          <a:xfrm>
            <a:off x="1610752" y="3113057"/>
            <a:ext cx="689316" cy="998226"/>
          </a:xfrm>
          <a:prstGeom prst="roundRect">
            <a:avLst>
              <a:gd name="adj" fmla="val 16667"/>
            </a:avLst>
          </a:prstGeom>
          <a:solidFill>
            <a:schemeClr val="accent2">
              <a:lumMod val="60000"/>
              <a:lumOff val="40000"/>
            </a:schemeClr>
          </a:solidFill>
          <a:ln w="12700" algn="ctr">
            <a:solidFill>
              <a:schemeClr val="tx1"/>
            </a:solidFill>
            <a:miter lim="800000"/>
            <a:headEnd/>
            <a:tailEnd/>
          </a:ln>
          <a:scene3d>
            <a:camera prst="orthographicFront"/>
            <a:lightRig rig="threePt" dir="t"/>
          </a:scene3d>
          <a:sp3d>
            <a:bevelT w="152400" h="50800" prst="softRound"/>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646" b="1" dirty="0">
                <a:latin typeface="Times New Roman" pitchFamily="18" charset="0"/>
              </a:rPr>
              <a:t>сектор ювенальної превенції</a:t>
            </a:r>
          </a:p>
          <a:p>
            <a:pPr algn="ctr" defTabSz="422041"/>
            <a:endParaRPr lang="uk-UA" sz="646" b="1" dirty="0">
              <a:latin typeface="Times New Roman" pitchFamily="18" charset="0"/>
            </a:endParaRPr>
          </a:p>
          <a:p>
            <a:pPr defTabSz="422041"/>
            <a:r>
              <a:rPr lang="uk-UA" sz="554" i="1" dirty="0" err="1">
                <a:latin typeface="Times New Roman" pitchFamily="18" charset="0"/>
              </a:rPr>
              <a:t>нач</a:t>
            </a:r>
            <a:r>
              <a:rPr lang="uk-UA" sz="554" i="1" dirty="0">
                <a:latin typeface="Times New Roman" pitchFamily="18" charset="0"/>
              </a:rPr>
              <a:t> сектору</a:t>
            </a:r>
          </a:p>
          <a:p>
            <a:pPr defTabSz="422041"/>
            <a:r>
              <a:rPr lang="uk-UA" sz="554" i="1" dirty="0">
                <a:latin typeface="Times New Roman" pitchFamily="18" charset="0"/>
              </a:rPr>
              <a:t>заступник </a:t>
            </a:r>
            <a:r>
              <a:rPr lang="uk-UA" sz="554" i="1" dirty="0" err="1">
                <a:latin typeface="Times New Roman" pitchFamily="18" charset="0"/>
              </a:rPr>
              <a:t>нач</a:t>
            </a:r>
            <a:r>
              <a:rPr lang="uk-UA" sz="554" i="1" dirty="0">
                <a:latin typeface="Times New Roman" pitchFamily="18" charset="0"/>
              </a:rPr>
              <a:t>.</a:t>
            </a:r>
          </a:p>
          <a:p>
            <a:pPr defTabSz="422041"/>
            <a:r>
              <a:rPr lang="uk-UA" sz="554" i="1" dirty="0">
                <a:latin typeface="Times New Roman" pitchFamily="18" charset="0"/>
              </a:rPr>
              <a:t>ст. інспектор</a:t>
            </a:r>
          </a:p>
          <a:p>
            <a:pPr defTabSz="422041"/>
            <a:r>
              <a:rPr lang="uk-UA" sz="554" i="1" dirty="0">
                <a:latin typeface="Times New Roman" pitchFamily="18" charset="0"/>
              </a:rPr>
              <a:t>інспектор</a:t>
            </a:r>
          </a:p>
          <a:p>
            <a:pPr algn="ctr" defTabSz="422041"/>
            <a:endParaRPr lang="uk-UA" sz="646" b="1" dirty="0">
              <a:latin typeface="Times New Roman" pitchFamily="18" charset="0"/>
            </a:endParaRPr>
          </a:p>
        </p:txBody>
      </p:sp>
      <p:sp>
        <p:nvSpPr>
          <p:cNvPr id="91" name="Скругленный прямоугольник 90"/>
          <p:cNvSpPr>
            <a:spLocks noChangeArrowheads="1"/>
          </p:cNvSpPr>
          <p:nvPr/>
        </p:nvSpPr>
        <p:spPr bwMode="auto">
          <a:xfrm>
            <a:off x="3870260" y="3130574"/>
            <a:ext cx="666571" cy="1008845"/>
          </a:xfrm>
          <a:prstGeom prst="roundRect">
            <a:avLst>
              <a:gd name="adj" fmla="val 16667"/>
            </a:avLst>
          </a:prstGeom>
          <a:solidFill>
            <a:schemeClr val="tx2">
              <a:lumMod val="40000"/>
              <a:lumOff val="60000"/>
            </a:schemeClr>
          </a:solidFill>
          <a:ln w="12700" algn="ctr">
            <a:solidFill>
              <a:schemeClr val="tx1"/>
            </a:solidFill>
            <a:miter lim="800000"/>
            <a:headEnd/>
            <a:tailEnd/>
          </a:ln>
          <a:scene3d>
            <a:camera prst="orthographicFront"/>
            <a:lightRig rig="threePt" dir="t"/>
          </a:scene3d>
          <a:sp3d>
            <a:bevelT w="152400" h="50800" prst="softRound"/>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646" b="1" dirty="0">
                <a:latin typeface="Times New Roman" pitchFamily="18" charset="0"/>
              </a:rPr>
              <a:t>сектор контролю за обігом зброї</a:t>
            </a:r>
          </a:p>
          <a:p>
            <a:pPr algn="ctr" defTabSz="422041"/>
            <a:endParaRPr lang="uk-UA" sz="369" b="1" dirty="0">
              <a:latin typeface="Times New Roman" pitchFamily="18" charset="0"/>
            </a:endParaRPr>
          </a:p>
          <a:p>
            <a:pPr defTabSz="422041"/>
            <a:r>
              <a:rPr lang="uk-UA" sz="554" i="1" dirty="0" err="1">
                <a:latin typeface="Times New Roman" pitchFamily="18" charset="0"/>
              </a:rPr>
              <a:t>нач</a:t>
            </a:r>
            <a:r>
              <a:rPr lang="uk-UA" sz="554" i="1" dirty="0">
                <a:latin typeface="Times New Roman" pitchFamily="18" charset="0"/>
              </a:rPr>
              <a:t> сектору</a:t>
            </a:r>
          </a:p>
          <a:p>
            <a:pPr defTabSz="422041"/>
            <a:r>
              <a:rPr lang="uk-UA" sz="554" i="1" dirty="0">
                <a:latin typeface="Times New Roman" pitchFamily="18" charset="0"/>
              </a:rPr>
              <a:t>заст. </a:t>
            </a:r>
            <a:r>
              <a:rPr lang="uk-UA" sz="554" i="1" dirty="0" err="1">
                <a:latin typeface="Times New Roman" pitchFamily="18" charset="0"/>
              </a:rPr>
              <a:t>нач</a:t>
            </a:r>
            <a:r>
              <a:rPr lang="uk-UA" sz="554" i="1" dirty="0">
                <a:latin typeface="Times New Roman" pitchFamily="18" charset="0"/>
              </a:rPr>
              <a:t>.</a:t>
            </a:r>
          </a:p>
          <a:p>
            <a:pPr defTabSz="422041"/>
            <a:r>
              <a:rPr lang="uk-UA" sz="554" i="1" dirty="0">
                <a:latin typeface="Times New Roman" pitchFamily="18" charset="0"/>
              </a:rPr>
              <a:t>ст. інспектор</a:t>
            </a:r>
          </a:p>
          <a:p>
            <a:pPr defTabSz="422041"/>
            <a:r>
              <a:rPr lang="uk-UA" sz="554" i="1" dirty="0">
                <a:latin typeface="Times New Roman" pitchFamily="18" charset="0"/>
              </a:rPr>
              <a:t>інспектор</a:t>
            </a:r>
            <a:endParaRPr lang="uk-UA" sz="646" b="1" dirty="0">
              <a:latin typeface="Times New Roman" pitchFamily="18" charset="0"/>
            </a:endParaRPr>
          </a:p>
        </p:txBody>
      </p:sp>
      <p:sp>
        <p:nvSpPr>
          <p:cNvPr id="94" name="Line 187"/>
          <p:cNvSpPr>
            <a:spLocks noChangeShapeType="1"/>
          </p:cNvSpPr>
          <p:nvPr/>
        </p:nvSpPr>
        <p:spPr bwMode="auto">
          <a:xfrm>
            <a:off x="1216649" y="2781804"/>
            <a:ext cx="1" cy="322044"/>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
        <p:nvSpPr>
          <p:cNvPr id="97" name="Скругленный прямоугольник 96"/>
          <p:cNvSpPr>
            <a:spLocks noChangeArrowheads="1"/>
          </p:cNvSpPr>
          <p:nvPr/>
        </p:nvSpPr>
        <p:spPr bwMode="auto">
          <a:xfrm>
            <a:off x="5261317" y="1860166"/>
            <a:ext cx="1596683" cy="963923"/>
          </a:xfrm>
          <a:prstGeom prst="roundRect">
            <a:avLst>
              <a:gd name="adj" fmla="val 16667"/>
            </a:avLst>
          </a:prstGeom>
          <a:solidFill>
            <a:schemeClr val="bg2">
              <a:lumMod val="75000"/>
            </a:schemeClr>
          </a:solidFill>
          <a:ln w="12700" algn="ctr">
            <a:solidFill>
              <a:schemeClr val="tx1"/>
            </a:solidFill>
            <a:miter lim="800000"/>
            <a:headEnd/>
            <a:tailEnd/>
          </a:ln>
          <a:scene3d>
            <a:camera prst="orthographicFront"/>
            <a:lightRig rig="threePt" dir="t"/>
          </a:scene3d>
          <a:sp3d>
            <a:bevelT w="114300" prst="artDeco"/>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1015" b="1" dirty="0">
                <a:latin typeface="Times New Roman" pitchFamily="18" charset="0"/>
              </a:rPr>
              <a:t>Сектор </a:t>
            </a:r>
            <a:r>
              <a:rPr lang="uk-UA" sz="1015" b="1" dirty="0" err="1">
                <a:latin typeface="Times New Roman" pitchFamily="18" charset="0"/>
              </a:rPr>
              <a:t>адмінпрактики</a:t>
            </a:r>
            <a:endParaRPr lang="uk-UA" sz="1015" b="1" dirty="0">
              <a:latin typeface="Times New Roman" pitchFamily="18" charset="0"/>
            </a:endParaRPr>
          </a:p>
          <a:p>
            <a:pPr defTabSz="422041"/>
            <a:r>
              <a:rPr lang="uk-UA" sz="738" i="1" dirty="0">
                <a:latin typeface="Times New Roman" pitchFamily="18" charset="0"/>
              </a:rPr>
              <a:t>         начальник сектору</a:t>
            </a:r>
          </a:p>
          <a:p>
            <a:pPr defTabSz="422041"/>
            <a:r>
              <a:rPr lang="uk-UA" sz="738" i="1" dirty="0">
                <a:latin typeface="Times New Roman" pitchFamily="18" charset="0"/>
              </a:rPr>
              <a:t>         заступник начальника         </a:t>
            </a:r>
          </a:p>
          <a:p>
            <a:pPr defTabSz="422041"/>
            <a:r>
              <a:rPr lang="uk-UA" sz="738" i="1" dirty="0">
                <a:latin typeface="Times New Roman" pitchFamily="18" charset="0"/>
              </a:rPr>
              <a:t>         старший інспектор </a:t>
            </a:r>
          </a:p>
          <a:p>
            <a:pPr defTabSz="422041"/>
            <a:r>
              <a:rPr lang="uk-UA" sz="738" i="1" dirty="0">
                <a:latin typeface="Times New Roman" pitchFamily="18" charset="0"/>
              </a:rPr>
              <a:t>         інспектор</a:t>
            </a:r>
          </a:p>
        </p:txBody>
      </p:sp>
      <p:sp>
        <p:nvSpPr>
          <p:cNvPr id="101" name="Скругленный прямоугольник 100"/>
          <p:cNvSpPr>
            <a:spLocks noChangeArrowheads="1"/>
          </p:cNvSpPr>
          <p:nvPr/>
        </p:nvSpPr>
        <p:spPr bwMode="auto">
          <a:xfrm>
            <a:off x="902330" y="3108333"/>
            <a:ext cx="652150" cy="995916"/>
          </a:xfrm>
          <a:prstGeom prst="roundRect">
            <a:avLst>
              <a:gd name="adj" fmla="val 16667"/>
            </a:avLst>
          </a:prstGeom>
          <a:solidFill>
            <a:srgbClr val="FFFF00"/>
          </a:solidFill>
          <a:ln w="12700" algn="ctr">
            <a:solidFill>
              <a:schemeClr val="tx1"/>
            </a:solidFill>
            <a:miter lim="800000"/>
            <a:headEnd/>
            <a:tailEnd/>
          </a:ln>
          <a:scene3d>
            <a:camera prst="orthographicFront"/>
            <a:lightRig rig="threePt" dir="t"/>
          </a:scene3d>
          <a:sp3d>
            <a:bevelT w="152400" h="50800" prst="softRound"/>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646" b="1" dirty="0">
                <a:latin typeface="Times New Roman" pitchFamily="18" charset="0"/>
              </a:rPr>
              <a:t>сектор взаємодії з громадами (</a:t>
            </a:r>
            <a:r>
              <a:rPr lang="uk-UA" sz="646" b="1" dirty="0" err="1">
                <a:latin typeface="Times New Roman" pitchFamily="18" charset="0"/>
              </a:rPr>
              <a:t>ПОГ</a:t>
            </a:r>
            <a:r>
              <a:rPr lang="uk-UA" sz="646" b="1" dirty="0">
                <a:latin typeface="Times New Roman" pitchFamily="18" charset="0"/>
              </a:rPr>
              <a:t>)</a:t>
            </a:r>
          </a:p>
          <a:p>
            <a:pPr algn="ctr" defTabSz="422041"/>
            <a:endParaRPr lang="uk-UA" sz="646" b="1" dirty="0">
              <a:latin typeface="Times New Roman" pitchFamily="18" charset="0"/>
            </a:endParaRPr>
          </a:p>
          <a:p>
            <a:pPr defTabSz="422041"/>
            <a:r>
              <a:rPr lang="uk-UA" sz="554" i="1" dirty="0" err="1">
                <a:latin typeface="Times New Roman" pitchFamily="18" charset="0"/>
              </a:rPr>
              <a:t>нач</a:t>
            </a:r>
            <a:r>
              <a:rPr lang="uk-UA" sz="554" i="1" dirty="0">
                <a:latin typeface="Times New Roman" pitchFamily="18" charset="0"/>
              </a:rPr>
              <a:t>. сектору</a:t>
            </a:r>
          </a:p>
          <a:p>
            <a:pPr defTabSz="422041"/>
            <a:r>
              <a:rPr lang="uk-UA" sz="554" i="1" dirty="0">
                <a:latin typeface="Times New Roman" pitchFamily="18" charset="0"/>
              </a:rPr>
              <a:t>поліцейський</a:t>
            </a:r>
          </a:p>
          <a:p>
            <a:pPr defTabSz="422041"/>
            <a:r>
              <a:rPr lang="uk-UA" sz="554" i="1" dirty="0">
                <a:latin typeface="Times New Roman" pitchFamily="18" charset="0"/>
              </a:rPr>
              <a:t>          офіцер</a:t>
            </a:r>
          </a:p>
          <a:p>
            <a:pPr defTabSz="422041"/>
            <a:r>
              <a:rPr lang="uk-UA" sz="554" i="1" dirty="0">
                <a:latin typeface="Times New Roman" pitchFamily="18" charset="0"/>
              </a:rPr>
              <a:t>        громади</a:t>
            </a:r>
          </a:p>
          <a:p>
            <a:pPr algn="ctr" defTabSz="422041"/>
            <a:endParaRPr lang="uk-UA" sz="646" b="1" dirty="0">
              <a:latin typeface="Times New Roman" pitchFamily="18" charset="0"/>
            </a:endParaRPr>
          </a:p>
        </p:txBody>
      </p:sp>
      <p:sp>
        <p:nvSpPr>
          <p:cNvPr id="102" name="Line 187"/>
          <p:cNvSpPr>
            <a:spLocks noChangeShapeType="1"/>
          </p:cNvSpPr>
          <p:nvPr/>
        </p:nvSpPr>
        <p:spPr bwMode="auto">
          <a:xfrm flipH="1">
            <a:off x="497808" y="2772181"/>
            <a:ext cx="430" cy="324634"/>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
        <p:nvSpPr>
          <p:cNvPr id="106" name="Скругленный прямоугольник 105"/>
          <p:cNvSpPr>
            <a:spLocks noChangeArrowheads="1"/>
          </p:cNvSpPr>
          <p:nvPr/>
        </p:nvSpPr>
        <p:spPr bwMode="auto">
          <a:xfrm>
            <a:off x="3071427" y="3128978"/>
            <a:ext cx="740918" cy="996373"/>
          </a:xfrm>
          <a:prstGeom prst="roundRect">
            <a:avLst>
              <a:gd name="adj" fmla="val 16667"/>
            </a:avLst>
          </a:prstGeom>
          <a:solidFill>
            <a:schemeClr val="accent3">
              <a:lumMod val="40000"/>
              <a:lumOff val="60000"/>
            </a:schemeClr>
          </a:solidFill>
          <a:ln w="12700" algn="ctr">
            <a:solidFill>
              <a:schemeClr val="tx1"/>
            </a:solidFill>
            <a:miter lim="800000"/>
            <a:headEnd/>
            <a:tailEnd/>
          </a:ln>
          <a:scene3d>
            <a:camera prst="orthographicFront"/>
            <a:lightRig rig="threePt" dir="t"/>
          </a:scene3d>
          <a:sp3d>
            <a:bevelT w="152400" h="50800" prst="softRound"/>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646" b="1" dirty="0">
                <a:latin typeface="Times New Roman" pitchFamily="18" charset="0"/>
              </a:rPr>
              <a:t>сектор </a:t>
            </a:r>
          </a:p>
          <a:p>
            <a:pPr algn="ctr" defTabSz="422041"/>
            <a:r>
              <a:rPr lang="uk-UA" sz="646" b="1" dirty="0">
                <a:latin typeface="Times New Roman" pitchFamily="18" charset="0"/>
              </a:rPr>
              <a:t>превентивної  комунікації</a:t>
            </a:r>
          </a:p>
          <a:p>
            <a:pPr algn="ctr" defTabSz="422041"/>
            <a:endParaRPr lang="uk-UA" sz="646" b="1" i="1" dirty="0">
              <a:latin typeface="Times New Roman" pitchFamily="18" charset="0"/>
            </a:endParaRPr>
          </a:p>
          <a:p>
            <a:pPr defTabSz="422041"/>
            <a:r>
              <a:rPr lang="uk-UA" sz="554" i="1" dirty="0" err="1">
                <a:latin typeface="Times New Roman" pitchFamily="18" charset="0"/>
              </a:rPr>
              <a:t>нач</a:t>
            </a:r>
            <a:r>
              <a:rPr lang="uk-UA" sz="554" i="1" dirty="0">
                <a:latin typeface="Times New Roman" pitchFamily="18" charset="0"/>
              </a:rPr>
              <a:t>. сектору</a:t>
            </a:r>
          </a:p>
          <a:p>
            <a:pPr defTabSz="422041"/>
            <a:r>
              <a:rPr lang="uk-UA" sz="554" i="1" dirty="0">
                <a:latin typeface="Times New Roman" pitchFamily="18" charset="0"/>
              </a:rPr>
              <a:t>ст. інспектор</a:t>
            </a:r>
          </a:p>
          <a:p>
            <a:pPr defTabSz="422041"/>
            <a:r>
              <a:rPr lang="uk-UA" sz="554" i="1" dirty="0">
                <a:latin typeface="Times New Roman" pitchFamily="18" charset="0"/>
              </a:rPr>
              <a:t>інспектор</a:t>
            </a:r>
          </a:p>
          <a:p>
            <a:pPr algn="ctr" defTabSz="422041"/>
            <a:endParaRPr lang="uk-UA" sz="646" b="1" dirty="0">
              <a:latin typeface="Times New Roman" pitchFamily="18" charset="0"/>
            </a:endParaRPr>
          </a:p>
        </p:txBody>
      </p:sp>
      <p:sp>
        <p:nvSpPr>
          <p:cNvPr id="109" name="Line 187"/>
          <p:cNvSpPr>
            <a:spLocks noChangeShapeType="1"/>
          </p:cNvSpPr>
          <p:nvPr/>
        </p:nvSpPr>
        <p:spPr bwMode="auto">
          <a:xfrm>
            <a:off x="4181990" y="2786916"/>
            <a:ext cx="5112" cy="337379"/>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
        <p:nvSpPr>
          <p:cNvPr id="119" name="Скругленный прямоугольник 118"/>
          <p:cNvSpPr>
            <a:spLocks noChangeArrowheads="1"/>
          </p:cNvSpPr>
          <p:nvPr/>
        </p:nvSpPr>
        <p:spPr bwMode="auto">
          <a:xfrm>
            <a:off x="7097152" y="1839351"/>
            <a:ext cx="1885071" cy="998806"/>
          </a:xfrm>
          <a:prstGeom prst="roundRect">
            <a:avLst>
              <a:gd name="adj" fmla="val 16667"/>
            </a:avLst>
          </a:prstGeom>
          <a:solidFill>
            <a:schemeClr val="accent6">
              <a:lumMod val="60000"/>
              <a:lumOff val="40000"/>
            </a:schemeClr>
          </a:solidFill>
          <a:ln w="12700" algn="ctr">
            <a:solidFill>
              <a:schemeClr val="tx1"/>
            </a:solidFill>
            <a:miter lim="800000"/>
            <a:headEnd/>
            <a:tailEnd/>
          </a:ln>
          <a:scene3d>
            <a:camera prst="orthographicFront"/>
            <a:lightRig rig="threePt" dir="t"/>
          </a:scene3d>
          <a:sp3d>
            <a:bevelT w="114300" prst="artDeco"/>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1015" b="1" dirty="0">
                <a:latin typeface="Times New Roman" pitchFamily="18" charset="0"/>
              </a:rPr>
              <a:t>Відділ (сектор) реагування  </a:t>
            </a:r>
          </a:p>
          <a:p>
            <a:pPr algn="ctr" defTabSz="422041"/>
            <a:r>
              <a:rPr lang="uk-UA" sz="1015" b="1" dirty="0">
                <a:latin typeface="Times New Roman" pitchFamily="18" charset="0"/>
              </a:rPr>
              <a:t>патрульної поліції</a:t>
            </a:r>
          </a:p>
          <a:p>
            <a:pPr defTabSz="422041"/>
            <a:r>
              <a:rPr lang="uk-UA" sz="738" i="1" dirty="0">
                <a:latin typeface="Times New Roman" pitchFamily="18" charset="0"/>
              </a:rPr>
              <a:t>          начальник відділу (сектору)</a:t>
            </a:r>
          </a:p>
          <a:p>
            <a:pPr defTabSz="422041"/>
            <a:r>
              <a:rPr lang="uk-UA" sz="738" i="1" dirty="0">
                <a:latin typeface="Times New Roman" pitchFamily="18" charset="0"/>
              </a:rPr>
              <a:t>          заступник начальника </a:t>
            </a:r>
          </a:p>
          <a:p>
            <a:pPr defTabSz="422041"/>
            <a:r>
              <a:rPr lang="uk-UA" sz="738" i="1" dirty="0">
                <a:latin typeface="Times New Roman" pitchFamily="18" charset="0"/>
              </a:rPr>
              <a:t>          старший інспектор</a:t>
            </a:r>
          </a:p>
          <a:p>
            <a:pPr defTabSz="422041"/>
            <a:r>
              <a:rPr lang="uk-UA" sz="738" i="1" dirty="0">
                <a:latin typeface="Times New Roman" pitchFamily="18" charset="0"/>
              </a:rPr>
              <a:t>          інспектор</a:t>
            </a:r>
          </a:p>
          <a:p>
            <a:pPr defTabSz="422041"/>
            <a:r>
              <a:rPr lang="uk-UA" sz="738" i="1" dirty="0">
                <a:latin typeface="Times New Roman" pitchFamily="18" charset="0"/>
              </a:rPr>
              <a:t>          поліцейський</a:t>
            </a:r>
          </a:p>
        </p:txBody>
      </p:sp>
      <p:sp>
        <p:nvSpPr>
          <p:cNvPr id="120" name="Скругленный прямоугольник 119"/>
          <p:cNvSpPr>
            <a:spLocks noChangeArrowheads="1"/>
          </p:cNvSpPr>
          <p:nvPr/>
        </p:nvSpPr>
        <p:spPr bwMode="auto">
          <a:xfrm>
            <a:off x="7434775" y="3189849"/>
            <a:ext cx="1287194" cy="1252025"/>
          </a:xfrm>
          <a:prstGeom prst="roundRect">
            <a:avLst>
              <a:gd name="adj" fmla="val 16667"/>
            </a:avLst>
          </a:prstGeom>
          <a:solidFill>
            <a:schemeClr val="accent6">
              <a:lumMod val="40000"/>
              <a:lumOff val="60000"/>
            </a:schemeClr>
          </a:solidFill>
          <a:ln w="12700" algn="ctr">
            <a:solidFill>
              <a:schemeClr val="tx1"/>
            </a:solidFill>
            <a:miter lim="800000"/>
            <a:headEnd/>
            <a:tailEnd/>
          </a:ln>
          <a:scene3d>
            <a:camera prst="orthographicFront"/>
            <a:lightRig rig="threePt" dir="t"/>
          </a:scene3d>
          <a:sp3d>
            <a:bevelT w="165100" prst="coolSlant"/>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923" b="1" dirty="0">
                <a:latin typeface="Times New Roman" pitchFamily="18" charset="0"/>
              </a:rPr>
              <a:t>Сектор поліції </a:t>
            </a:r>
          </a:p>
          <a:p>
            <a:pPr algn="ctr" defTabSz="422041"/>
            <a:r>
              <a:rPr lang="uk-UA" sz="923" b="1" dirty="0">
                <a:latin typeface="Times New Roman" pitchFamily="18" charset="0"/>
              </a:rPr>
              <a:t>на воді </a:t>
            </a:r>
          </a:p>
          <a:p>
            <a:pPr algn="ctr" defTabSz="422041"/>
            <a:r>
              <a:rPr lang="uk-UA" sz="462" dirty="0">
                <a:latin typeface="Times New Roman" pitchFamily="18" charset="0"/>
              </a:rPr>
              <a:t>(враховуючи особливості території обслуговування)</a:t>
            </a:r>
          </a:p>
          <a:p>
            <a:pPr defTabSz="422041"/>
            <a:r>
              <a:rPr lang="uk-UA" sz="738" i="1" dirty="0">
                <a:latin typeface="Times New Roman" pitchFamily="18" charset="0"/>
              </a:rPr>
              <a:t>    начальник сектору </a:t>
            </a:r>
          </a:p>
          <a:p>
            <a:pPr algn="ctr" defTabSz="422041"/>
            <a:r>
              <a:rPr lang="uk-UA" sz="738" i="1" dirty="0">
                <a:latin typeface="Times New Roman" pitchFamily="18" charset="0"/>
              </a:rPr>
              <a:t>    заступник начальника</a:t>
            </a:r>
          </a:p>
          <a:p>
            <a:pPr defTabSz="422041"/>
            <a:r>
              <a:rPr lang="uk-UA" sz="738" i="1" dirty="0">
                <a:latin typeface="Times New Roman" pitchFamily="18" charset="0"/>
              </a:rPr>
              <a:t>    старший інспектор          </a:t>
            </a:r>
          </a:p>
          <a:p>
            <a:pPr defTabSz="422041"/>
            <a:r>
              <a:rPr lang="uk-UA" sz="738" i="1" dirty="0">
                <a:latin typeface="Times New Roman" pitchFamily="18" charset="0"/>
              </a:rPr>
              <a:t>    інспектор</a:t>
            </a:r>
          </a:p>
          <a:p>
            <a:pPr defTabSz="422041"/>
            <a:r>
              <a:rPr lang="uk-UA" sz="738" i="1" dirty="0">
                <a:latin typeface="Times New Roman" pitchFamily="18" charset="0"/>
              </a:rPr>
              <a:t>    поліцейський</a:t>
            </a:r>
          </a:p>
          <a:p>
            <a:pPr defTabSz="422041"/>
            <a:r>
              <a:rPr lang="uk-UA" sz="738" i="1" dirty="0">
                <a:latin typeface="Times New Roman" pitchFamily="18" charset="0"/>
              </a:rPr>
              <a:t>    командир катера</a:t>
            </a:r>
          </a:p>
        </p:txBody>
      </p:sp>
      <p:sp>
        <p:nvSpPr>
          <p:cNvPr id="122" name="Line 187"/>
          <p:cNvSpPr>
            <a:spLocks noChangeShapeType="1"/>
          </p:cNvSpPr>
          <p:nvPr/>
        </p:nvSpPr>
        <p:spPr bwMode="auto">
          <a:xfrm>
            <a:off x="8058129" y="2845109"/>
            <a:ext cx="5112" cy="337380"/>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
        <p:nvSpPr>
          <p:cNvPr id="129" name="Скругленный прямоугольник 128"/>
          <p:cNvSpPr>
            <a:spLocks noChangeArrowheads="1"/>
          </p:cNvSpPr>
          <p:nvPr/>
        </p:nvSpPr>
        <p:spPr bwMode="auto">
          <a:xfrm>
            <a:off x="2404595" y="5185214"/>
            <a:ext cx="1293001" cy="1134697"/>
          </a:xfrm>
          <a:prstGeom prst="roundRect">
            <a:avLst>
              <a:gd name="adj" fmla="val 16667"/>
            </a:avLst>
          </a:prstGeom>
          <a:solidFill>
            <a:schemeClr val="accent4">
              <a:lumMod val="40000"/>
              <a:lumOff val="60000"/>
            </a:schemeClr>
          </a:solidFill>
          <a:ln w="12700" algn="ctr">
            <a:solidFill>
              <a:schemeClr val="tx1"/>
            </a:solidFill>
            <a:miter lim="800000"/>
            <a:headEnd/>
            <a:tailEnd/>
          </a:ln>
          <a:scene3d>
            <a:camera prst="orthographicFront"/>
            <a:lightRig rig="threePt" dir="t"/>
          </a:scene3d>
          <a:sp3d>
            <a:bevelT w="152400" h="50800" prst="softRound"/>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738" b="1" dirty="0">
                <a:solidFill>
                  <a:schemeClr val="tx1">
                    <a:lumMod val="95000"/>
                    <a:lumOff val="5000"/>
                  </a:schemeClr>
                </a:solidFill>
                <a:latin typeface="Times New Roman" pitchFamily="18" charset="0"/>
              </a:rPr>
              <a:t>Сектор реагування патрульної поліції</a:t>
            </a:r>
          </a:p>
          <a:p>
            <a:pPr algn="ctr" defTabSz="422041"/>
            <a:endParaRPr lang="uk-UA" sz="738" b="1" i="1" dirty="0">
              <a:solidFill>
                <a:schemeClr val="tx1">
                  <a:lumMod val="95000"/>
                  <a:lumOff val="5000"/>
                </a:schemeClr>
              </a:solidFill>
              <a:latin typeface="Times New Roman" pitchFamily="18" charset="0"/>
            </a:endParaRPr>
          </a:p>
          <a:p>
            <a:pPr algn="ctr" defTabSz="422041"/>
            <a:r>
              <a:rPr lang="uk-UA" sz="738" i="1" dirty="0">
                <a:solidFill>
                  <a:schemeClr val="tx1">
                    <a:lumMod val="95000"/>
                    <a:lumOff val="5000"/>
                  </a:schemeClr>
                </a:solidFill>
                <a:latin typeface="Times New Roman" pitchFamily="18" charset="0"/>
              </a:rPr>
              <a:t> начальник сектору</a:t>
            </a:r>
          </a:p>
          <a:p>
            <a:pPr algn="ctr" defTabSz="422041"/>
            <a:r>
              <a:rPr lang="uk-UA" sz="738" i="1" dirty="0">
                <a:solidFill>
                  <a:schemeClr val="tx1">
                    <a:lumMod val="95000"/>
                    <a:lumOff val="5000"/>
                  </a:schemeClr>
                </a:solidFill>
                <a:latin typeface="Times New Roman" pitchFamily="18" charset="0"/>
              </a:rPr>
              <a:t>  старший інспектор</a:t>
            </a:r>
          </a:p>
          <a:p>
            <a:pPr defTabSz="422041"/>
            <a:r>
              <a:rPr lang="uk-UA" sz="738" i="1" dirty="0">
                <a:solidFill>
                  <a:schemeClr val="tx1">
                    <a:lumMod val="95000"/>
                    <a:lumOff val="5000"/>
                  </a:schemeClr>
                </a:solidFill>
                <a:latin typeface="Times New Roman" pitchFamily="18" charset="0"/>
              </a:rPr>
              <a:t>     інспектор</a:t>
            </a:r>
          </a:p>
          <a:p>
            <a:pPr algn="ctr" defTabSz="422041"/>
            <a:r>
              <a:rPr lang="uk-UA" sz="738" i="1" dirty="0">
                <a:solidFill>
                  <a:schemeClr val="tx1">
                    <a:lumMod val="95000"/>
                    <a:lumOff val="5000"/>
                  </a:schemeClr>
                </a:solidFill>
                <a:latin typeface="Times New Roman" pitchFamily="18" charset="0"/>
              </a:rPr>
              <a:t> інспектор-черговий</a:t>
            </a:r>
          </a:p>
          <a:p>
            <a:pPr defTabSz="422041"/>
            <a:r>
              <a:rPr lang="uk-UA" sz="738" i="1" dirty="0">
                <a:solidFill>
                  <a:schemeClr val="tx1">
                    <a:lumMod val="95000"/>
                    <a:lumOff val="5000"/>
                  </a:schemeClr>
                </a:solidFill>
                <a:latin typeface="Times New Roman" pitchFamily="18" charset="0"/>
              </a:rPr>
              <a:t>     помічник чергового   </a:t>
            </a:r>
          </a:p>
          <a:p>
            <a:pPr defTabSz="422041"/>
            <a:r>
              <a:rPr lang="uk-UA" sz="738" i="1" dirty="0">
                <a:solidFill>
                  <a:schemeClr val="tx1">
                    <a:lumMod val="95000"/>
                    <a:lumOff val="5000"/>
                  </a:schemeClr>
                </a:solidFill>
                <a:latin typeface="Times New Roman" pitchFamily="18" charset="0"/>
              </a:rPr>
              <a:t>     поліцейський</a:t>
            </a:r>
          </a:p>
        </p:txBody>
      </p:sp>
      <p:sp>
        <p:nvSpPr>
          <p:cNvPr id="130" name="Line 187"/>
          <p:cNvSpPr>
            <a:spLocks noChangeShapeType="1"/>
          </p:cNvSpPr>
          <p:nvPr/>
        </p:nvSpPr>
        <p:spPr bwMode="auto">
          <a:xfrm flipH="1">
            <a:off x="3069783" y="4901527"/>
            <a:ext cx="0" cy="265846"/>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
        <p:nvSpPr>
          <p:cNvPr id="131" name="Line 187"/>
          <p:cNvSpPr>
            <a:spLocks noChangeShapeType="1"/>
          </p:cNvSpPr>
          <p:nvPr/>
        </p:nvSpPr>
        <p:spPr bwMode="auto">
          <a:xfrm>
            <a:off x="2826216" y="1499722"/>
            <a:ext cx="5112" cy="337379"/>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
        <p:nvSpPr>
          <p:cNvPr id="136" name="Скругленный прямоугольник 135"/>
          <p:cNvSpPr>
            <a:spLocks noChangeArrowheads="1"/>
          </p:cNvSpPr>
          <p:nvPr/>
        </p:nvSpPr>
        <p:spPr bwMode="auto">
          <a:xfrm>
            <a:off x="997825" y="5194495"/>
            <a:ext cx="1238938" cy="1090246"/>
          </a:xfrm>
          <a:prstGeom prst="roundRect">
            <a:avLst>
              <a:gd name="adj" fmla="val 16667"/>
            </a:avLst>
          </a:prstGeom>
          <a:solidFill>
            <a:schemeClr val="accent4">
              <a:lumMod val="40000"/>
              <a:lumOff val="60000"/>
            </a:schemeClr>
          </a:solidFill>
          <a:ln w="12700" algn="ctr">
            <a:solidFill>
              <a:schemeClr val="tx1"/>
            </a:solidFill>
            <a:miter lim="800000"/>
            <a:headEnd/>
            <a:tailEnd/>
          </a:ln>
          <a:scene3d>
            <a:camera prst="orthographicFront"/>
            <a:lightRig rig="threePt" dir="t"/>
          </a:scene3d>
          <a:sp3d>
            <a:bevelT w="152400" h="50800" prst="softRound"/>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831" b="1" dirty="0">
                <a:solidFill>
                  <a:schemeClr val="tx1">
                    <a:lumMod val="95000"/>
                    <a:lumOff val="5000"/>
                  </a:schemeClr>
                </a:solidFill>
                <a:latin typeface="Times New Roman" pitchFamily="18" charset="0"/>
              </a:rPr>
              <a:t>Сектор превенції</a:t>
            </a:r>
          </a:p>
          <a:p>
            <a:pPr algn="ctr" defTabSz="422041"/>
            <a:endParaRPr lang="uk-UA" sz="738" b="1" i="1" dirty="0">
              <a:solidFill>
                <a:schemeClr val="tx1">
                  <a:lumMod val="95000"/>
                  <a:lumOff val="5000"/>
                </a:schemeClr>
              </a:solidFill>
              <a:latin typeface="Times New Roman" pitchFamily="18" charset="0"/>
            </a:endParaRPr>
          </a:p>
          <a:p>
            <a:pPr algn="ctr" defTabSz="422041"/>
            <a:r>
              <a:rPr lang="uk-UA" sz="646" i="1" dirty="0">
                <a:solidFill>
                  <a:schemeClr val="tx1">
                    <a:lumMod val="95000"/>
                    <a:lumOff val="5000"/>
                  </a:schemeClr>
                </a:solidFill>
                <a:latin typeface="Times New Roman" pitchFamily="18" charset="0"/>
              </a:rPr>
              <a:t>начальник сектору</a:t>
            </a:r>
          </a:p>
          <a:p>
            <a:pPr defTabSz="422041"/>
            <a:r>
              <a:rPr lang="uk-UA" sz="646" i="1" dirty="0">
                <a:solidFill>
                  <a:schemeClr val="tx1">
                    <a:lumMod val="95000"/>
                    <a:lumOff val="5000"/>
                  </a:schemeClr>
                </a:solidFill>
                <a:latin typeface="Times New Roman" pitchFamily="18" charset="0"/>
              </a:rPr>
              <a:t>       старший </a:t>
            </a:r>
            <a:r>
              <a:rPr lang="uk-UA" sz="646" i="1" dirty="0" err="1">
                <a:solidFill>
                  <a:schemeClr val="tx1">
                    <a:lumMod val="95000"/>
                    <a:lumOff val="5000"/>
                  </a:schemeClr>
                </a:solidFill>
                <a:latin typeface="Times New Roman" pitchFamily="18" charset="0"/>
              </a:rPr>
              <a:t>ДОП</a:t>
            </a:r>
            <a:endParaRPr lang="uk-UA" sz="646" i="1" dirty="0">
              <a:solidFill>
                <a:schemeClr val="tx1">
                  <a:lumMod val="95000"/>
                  <a:lumOff val="5000"/>
                </a:schemeClr>
              </a:solidFill>
              <a:latin typeface="Times New Roman" pitchFamily="18" charset="0"/>
            </a:endParaRPr>
          </a:p>
          <a:p>
            <a:pPr defTabSz="422041"/>
            <a:r>
              <a:rPr lang="uk-UA" sz="646" i="1" dirty="0">
                <a:solidFill>
                  <a:schemeClr val="tx1">
                    <a:lumMod val="95000"/>
                    <a:lumOff val="5000"/>
                  </a:schemeClr>
                </a:solidFill>
                <a:latin typeface="Times New Roman" pitchFamily="18" charset="0"/>
              </a:rPr>
              <a:t>       </a:t>
            </a:r>
            <a:r>
              <a:rPr lang="uk-UA" sz="646" i="1" dirty="0" err="1">
                <a:solidFill>
                  <a:schemeClr val="tx1">
                    <a:lumMod val="95000"/>
                    <a:lumOff val="5000"/>
                  </a:schemeClr>
                </a:solidFill>
                <a:latin typeface="Times New Roman" pitchFamily="18" charset="0"/>
              </a:rPr>
              <a:t>ДОП</a:t>
            </a:r>
            <a:endParaRPr lang="uk-UA" sz="646" i="1" dirty="0">
              <a:solidFill>
                <a:schemeClr val="tx1">
                  <a:lumMod val="95000"/>
                  <a:lumOff val="5000"/>
                </a:schemeClr>
              </a:solidFill>
              <a:latin typeface="Times New Roman" pitchFamily="18" charset="0"/>
            </a:endParaRPr>
          </a:p>
          <a:p>
            <a:pPr defTabSz="422041"/>
            <a:r>
              <a:rPr lang="uk-UA" sz="646" i="1" dirty="0">
                <a:solidFill>
                  <a:schemeClr val="tx1">
                    <a:lumMod val="95000"/>
                    <a:lumOff val="5000"/>
                  </a:schemeClr>
                </a:solidFill>
                <a:latin typeface="Times New Roman" pitchFamily="18" charset="0"/>
              </a:rPr>
              <a:t>       помічник </a:t>
            </a:r>
            <a:r>
              <a:rPr lang="uk-UA" sz="646" i="1" dirty="0" err="1">
                <a:solidFill>
                  <a:schemeClr val="tx1">
                    <a:lumMod val="95000"/>
                    <a:lumOff val="5000"/>
                  </a:schemeClr>
                </a:solidFill>
                <a:latin typeface="Times New Roman" pitchFamily="18" charset="0"/>
              </a:rPr>
              <a:t>ДОП</a:t>
            </a:r>
            <a:endParaRPr lang="uk-UA" sz="646" i="1" dirty="0">
              <a:solidFill>
                <a:schemeClr val="tx1">
                  <a:lumMod val="95000"/>
                  <a:lumOff val="5000"/>
                </a:schemeClr>
              </a:solidFill>
              <a:latin typeface="Times New Roman" pitchFamily="18" charset="0"/>
            </a:endParaRPr>
          </a:p>
        </p:txBody>
      </p:sp>
      <p:sp>
        <p:nvSpPr>
          <p:cNvPr id="142" name="Line 187"/>
          <p:cNvSpPr>
            <a:spLocks noChangeShapeType="1"/>
          </p:cNvSpPr>
          <p:nvPr/>
        </p:nvSpPr>
        <p:spPr bwMode="auto">
          <a:xfrm>
            <a:off x="6052993" y="1499722"/>
            <a:ext cx="5112" cy="337379"/>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
        <p:nvSpPr>
          <p:cNvPr id="143" name="Line 187"/>
          <p:cNvSpPr>
            <a:spLocks noChangeShapeType="1"/>
          </p:cNvSpPr>
          <p:nvPr/>
        </p:nvSpPr>
        <p:spPr bwMode="auto">
          <a:xfrm>
            <a:off x="7698913" y="1492688"/>
            <a:ext cx="5112" cy="337379"/>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
        <p:nvSpPr>
          <p:cNvPr id="144" name="Полилиния 143"/>
          <p:cNvSpPr>
            <a:spLocks noChangeArrowheads="1"/>
          </p:cNvSpPr>
          <p:nvPr/>
        </p:nvSpPr>
        <p:spPr bwMode="auto">
          <a:xfrm>
            <a:off x="1076178" y="4230859"/>
            <a:ext cx="2581422" cy="663913"/>
          </a:xfrm>
          <a:custGeom>
            <a:avLst/>
            <a:gdLst>
              <a:gd name="connsiteX0" fmla="*/ 0 w 1980698"/>
              <a:gd name="connsiteY0" fmla="*/ 110179 h 661058"/>
              <a:gd name="connsiteX1" fmla="*/ 32271 w 1980698"/>
              <a:gd name="connsiteY1" fmla="*/ 32271 h 661058"/>
              <a:gd name="connsiteX2" fmla="*/ 110179 w 1980698"/>
              <a:gd name="connsiteY2" fmla="*/ 0 h 661058"/>
              <a:gd name="connsiteX3" fmla="*/ 1870519 w 1980698"/>
              <a:gd name="connsiteY3" fmla="*/ 0 h 661058"/>
              <a:gd name="connsiteX4" fmla="*/ 1948427 w 1980698"/>
              <a:gd name="connsiteY4" fmla="*/ 32271 h 661058"/>
              <a:gd name="connsiteX5" fmla="*/ 1980698 w 1980698"/>
              <a:gd name="connsiteY5" fmla="*/ 110179 h 661058"/>
              <a:gd name="connsiteX6" fmla="*/ 1980698 w 1980698"/>
              <a:gd name="connsiteY6" fmla="*/ 550879 h 661058"/>
              <a:gd name="connsiteX7" fmla="*/ 1948427 w 1980698"/>
              <a:gd name="connsiteY7" fmla="*/ 628787 h 661058"/>
              <a:gd name="connsiteX8" fmla="*/ 1870519 w 1980698"/>
              <a:gd name="connsiteY8" fmla="*/ 661058 h 661058"/>
              <a:gd name="connsiteX9" fmla="*/ 110179 w 1980698"/>
              <a:gd name="connsiteY9" fmla="*/ 661058 h 661058"/>
              <a:gd name="connsiteX10" fmla="*/ 32271 w 1980698"/>
              <a:gd name="connsiteY10" fmla="*/ 628787 h 661058"/>
              <a:gd name="connsiteX11" fmla="*/ 0 w 1980698"/>
              <a:gd name="connsiteY11" fmla="*/ 550879 h 661058"/>
              <a:gd name="connsiteX12" fmla="*/ 0 w 1980698"/>
              <a:gd name="connsiteY12" fmla="*/ 110179 h 66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698" h="661058">
                <a:moveTo>
                  <a:pt x="0" y="110179"/>
                </a:moveTo>
                <a:cubicBezTo>
                  <a:pt x="0" y="80958"/>
                  <a:pt x="11608" y="52933"/>
                  <a:pt x="32271" y="32271"/>
                </a:cubicBezTo>
                <a:cubicBezTo>
                  <a:pt x="52934" y="11608"/>
                  <a:pt x="80958" y="0"/>
                  <a:pt x="110179" y="0"/>
                </a:cubicBezTo>
                <a:lnTo>
                  <a:pt x="1870519" y="0"/>
                </a:lnTo>
                <a:cubicBezTo>
                  <a:pt x="1899740" y="0"/>
                  <a:pt x="1927765" y="11608"/>
                  <a:pt x="1948427" y="32271"/>
                </a:cubicBezTo>
                <a:cubicBezTo>
                  <a:pt x="1969090" y="52934"/>
                  <a:pt x="1980698" y="80958"/>
                  <a:pt x="1980698" y="110179"/>
                </a:cubicBezTo>
                <a:lnTo>
                  <a:pt x="1980698" y="550879"/>
                </a:lnTo>
                <a:cubicBezTo>
                  <a:pt x="1980698" y="580100"/>
                  <a:pt x="1969090" y="608125"/>
                  <a:pt x="1948427" y="628787"/>
                </a:cubicBezTo>
                <a:cubicBezTo>
                  <a:pt x="1927764" y="649450"/>
                  <a:pt x="1899740" y="661058"/>
                  <a:pt x="1870519" y="661058"/>
                </a:cubicBezTo>
                <a:lnTo>
                  <a:pt x="110179" y="661058"/>
                </a:lnTo>
                <a:cubicBezTo>
                  <a:pt x="80958" y="661058"/>
                  <a:pt x="52933" y="649450"/>
                  <a:pt x="32271" y="628787"/>
                </a:cubicBezTo>
                <a:cubicBezTo>
                  <a:pt x="11608" y="608124"/>
                  <a:pt x="0" y="580100"/>
                  <a:pt x="0" y="550879"/>
                </a:cubicBezTo>
                <a:lnTo>
                  <a:pt x="0" y="110179"/>
                </a:lnTo>
                <a:close/>
              </a:path>
            </a:pathLst>
          </a:custGeom>
          <a:solidFill>
            <a:schemeClr val="accent4">
              <a:lumMod val="60000"/>
              <a:lumOff val="40000"/>
            </a:schemeClr>
          </a:solidFill>
          <a:ln w="19050" algn="ctr">
            <a:solidFill>
              <a:schemeClr val="tx1"/>
            </a:solidFill>
            <a:prstDash val="dash"/>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1292" b="1" dirty="0">
                <a:solidFill>
                  <a:schemeClr val="tx1">
                    <a:lumMod val="95000"/>
                    <a:lumOff val="5000"/>
                  </a:schemeClr>
                </a:solidFill>
                <a:latin typeface="Times New Roman" pitchFamily="18" charset="0"/>
              </a:rPr>
              <a:t>Відділ поліцейської діяльності</a:t>
            </a:r>
          </a:p>
          <a:p>
            <a:pPr defTabSz="422041"/>
            <a:r>
              <a:rPr lang="uk-UA" sz="923" i="1" dirty="0">
                <a:solidFill>
                  <a:schemeClr val="tx1">
                    <a:lumMod val="95000"/>
                    <a:lumOff val="5000"/>
                  </a:schemeClr>
                </a:solidFill>
                <a:latin typeface="Times New Roman" pitchFamily="18" charset="0"/>
              </a:rPr>
              <a:t>	       начальник відділу	</a:t>
            </a:r>
          </a:p>
          <a:p>
            <a:pPr defTabSz="422041"/>
            <a:r>
              <a:rPr lang="uk-UA" sz="923" i="1" dirty="0">
                <a:solidFill>
                  <a:schemeClr val="tx1">
                    <a:lumMod val="95000"/>
                    <a:lumOff val="5000"/>
                  </a:schemeClr>
                </a:solidFill>
                <a:latin typeface="Times New Roman" pitchFamily="18" charset="0"/>
              </a:rPr>
              <a:t>	       заступник начальника відділу</a:t>
            </a:r>
          </a:p>
        </p:txBody>
      </p:sp>
      <p:sp>
        <p:nvSpPr>
          <p:cNvPr id="125" name="Line 187"/>
          <p:cNvSpPr>
            <a:spLocks noChangeShapeType="1"/>
          </p:cNvSpPr>
          <p:nvPr/>
        </p:nvSpPr>
        <p:spPr bwMode="auto">
          <a:xfrm>
            <a:off x="3436402" y="2793950"/>
            <a:ext cx="5112" cy="337379"/>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
        <p:nvSpPr>
          <p:cNvPr id="126" name="Скругленный прямоугольник 125"/>
          <p:cNvSpPr>
            <a:spLocks noChangeArrowheads="1"/>
          </p:cNvSpPr>
          <p:nvPr/>
        </p:nvSpPr>
        <p:spPr bwMode="auto">
          <a:xfrm>
            <a:off x="4587712" y="3123541"/>
            <a:ext cx="729876" cy="1015878"/>
          </a:xfrm>
          <a:prstGeom prst="roundRect">
            <a:avLst>
              <a:gd name="adj" fmla="val 16667"/>
            </a:avLst>
          </a:prstGeom>
          <a:solidFill>
            <a:schemeClr val="accent4">
              <a:lumMod val="60000"/>
              <a:lumOff val="40000"/>
            </a:schemeClr>
          </a:solidFill>
          <a:ln w="12700" algn="ctr">
            <a:solidFill>
              <a:schemeClr val="tx1"/>
            </a:solidFill>
            <a:miter lim="800000"/>
            <a:headEnd/>
            <a:tailEnd/>
          </a:ln>
          <a:scene3d>
            <a:camera prst="orthographicFront"/>
            <a:lightRig rig="threePt" dir="t"/>
          </a:scene3d>
          <a:sp3d>
            <a:bevelT w="152400" h="50800" prst="softRound"/>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646" b="1" dirty="0">
                <a:latin typeface="Times New Roman" pitchFamily="18" charset="0"/>
              </a:rPr>
              <a:t>сектор протидії домашньому насильству</a:t>
            </a:r>
          </a:p>
          <a:p>
            <a:pPr algn="ctr" defTabSz="422041"/>
            <a:endParaRPr lang="uk-UA" sz="185" b="1" dirty="0">
              <a:latin typeface="Times New Roman" pitchFamily="18" charset="0"/>
            </a:endParaRPr>
          </a:p>
          <a:p>
            <a:pPr defTabSz="422041"/>
            <a:r>
              <a:rPr lang="uk-UA" sz="554" i="1" dirty="0" err="1">
                <a:latin typeface="Times New Roman" pitchFamily="18" charset="0"/>
              </a:rPr>
              <a:t>нач</a:t>
            </a:r>
            <a:r>
              <a:rPr lang="uk-UA" sz="554" i="1" dirty="0">
                <a:latin typeface="Times New Roman" pitchFamily="18" charset="0"/>
              </a:rPr>
              <a:t> сектору</a:t>
            </a:r>
          </a:p>
          <a:p>
            <a:pPr defTabSz="422041"/>
            <a:r>
              <a:rPr lang="uk-UA" sz="554" i="1" dirty="0">
                <a:latin typeface="Times New Roman" pitchFamily="18" charset="0"/>
              </a:rPr>
              <a:t>заступник </a:t>
            </a:r>
            <a:r>
              <a:rPr lang="uk-UA" sz="554" i="1" dirty="0" err="1">
                <a:latin typeface="Times New Roman" pitchFamily="18" charset="0"/>
              </a:rPr>
              <a:t>нач</a:t>
            </a:r>
            <a:r>
              <a:rPr lang="uk-UA" sz="554" i="1" dirty="0">
                <a:latin typeface="Times New Roman" pitchFamily="18" charset="0"/>
              </a:rPr>
              <a:t>.</a:t>
            </a:r>
          </a:p>
          <a:p>
            <a:pPr defTabSz="422041"/>
            <a:r>
              <a:rPr lang="uk-UA" sz="554" i="1" dirty="0">
                <a:latin typeface="Times New Roman" pitchFamily="18" charset="0"/>
              </a:rPr>
              <a:t>ст. інспектор</a:t>
            </a:r>
          </a:p>
          <a:p>
            <a:pPr defTabSz="422041"/>
            <a:r>
              <a:rPr lang="uk-UA" sz="554" i="1" dirty="0">
                <a:latin typeface="Times New Roman" pitchFamily="18" charset="0"/>
              </a:rPr>
              <a:t>інспектор</a:t>
            </a:r>
          </a:p>
          <a:p>
            <a:pPr defTabSz="422041"/>
            <a:r>
              <a:rPr lang="uk-UA" sz="554" b="1" i="1" dirty="0">
                <a:latin typeface="Times New Roman" pitchFamily="18" charset="0"/>
              </a:rPr>
              <a:t>поліцейський</a:t>
            </a:r>
            <a:endParaRPr lang="uk-UA" sz="646" b="1" dirty="0">
              <a:latin typeface="Times New Roman" pitchFamily="18" charset="0"/>
            </a:endParaRPr>
          </a:p>
        </p:txBody>
      </p:sp>
      <p:sp>
        <p:nvSpPr>
          <p:cNvPr id="145" name="Line 187"/>
          <p:cNvSpPr>
            <a:spLocks noChangeShapeType="1"/>
          </p:cNvSpPr>
          <p:nvPr/>
        </p:nvSpPr>
        <p:spPr bwMode="auto">
          <a:xfrm>
            <a:off x="4808002" y="2786916"/>
            <a:ext cx="5112" cy="337379"/>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cxnSp>
        <p:nvCxnSpPr>
          <p:cNvPr id="134" name="Прямая соединительная линия 133"/>
          <p:cNvCxnSpPr/>
          <p:nvPr/>
        </p:nvCxnSpPr>
        <p:spPr>
          <a:xfrm rot="5400000" flipH="1" flipV="1">
            <a:off x="5915465" y="3506372"/>
            <a:ext cx="1466" cy="1466"/>
          </a:xfrm>
          <a:prstGeom prst="line">
            <a:avLst/>
          </a:prstGeom>
        </p:spPr>
        <p:style>
          <a:lnRef idx="1">
            <a:schemeClr val="accent1"/>
          </a:lnRef>
          <a:fillRef idx="0">
            <a:schemeClr val="accent1"/>
          </a:fillRef>
          <a:effectRef idx="0">
            <a:schemeClr val="accent1"/>
          </a:effectRef>
          <a:fontRef idx="minor">
            <a:schemeClr val="tx1"/>
          </a:fontRef>
        </p:style>
      </p:cxnSp>
      <p:sp>
        <p:nvSpPr>
          <p:cNvPr id="146" name="Line 187"/>
          <p:cNvSpPr>
            <a:spLocks noChangeShapeType="1"/>
          </p:cNvSpPr>
          <p:nvPr/>
        </p:nvSpPr>
        <p:spPr bwMode="auto">
          <a:xfrm flipH="1">
            <a:off x="1620810" y="4922629"/>
            <a:ext cx="0" cy="265846"/>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
        <p:nvSpPr>
          <p:cNvPr id="151" name="Полилиния 150"/>
          <p:cNvSpPr>
            <a:spLocks noChangeArrowheads="1"/>
          </p:cNvSpPr>
          <p:nvPr/>
        </p:nvSpPr>
        <p:spPr bwMode="auto">
          <a:xfrm>
            <a:off x="4283612" y="4505178"/>
            <a:ext cx="2686929" cy="1610751"/>
          </a:xfrm>
          <a:custGeom>
            <a:avLst/>
            <a:gdLst>
              <a:gd name="connsiteX0" fmla="*/ 0 w 1980698"/>
              <a:gd name="connsiteY0" fmla="*/ 110179 h 661058"/>
              <a:gd name="connsiteX1" fmla="*/ 32271 w 1980698"/>
              <a:gd name="connsiteY1" fmla="*/ 32271 h 661058"/>
              <a:gd name="connsiteX2" fmla="*/ 110179 w 1980698"/>
              <a:gd name="connsiteY2" fmla="*/ 0 h 661058"/>
              <a:gd name="connsiteX3" fmla="*/ 1870519 w 1980698"/>
              <a:gd name="connsiteY3" fmla="*/ 0 h 661058"/>
              <a:gd name="connsiteX4" fmla="*/ 1948427 w 1980698"/>
              <a:gd name="connsiteY4" fmla="*/ 32271 h 661058"/>
              <a:gd name="connsiteX5" fmla="*/ 1980698 w 1980698"/>
              <a:gd name="connsiteY5" fmla="*/ 110179 h 661058"/>
              <a:gd name="connsiteX6" fmla="*/ 1980698 w 1980698"/>
              <a:gd name="connsiteY6" fmla="*/ 550879 h 661058"/>
              <a:gd name="connsiteX7" fmla="*/ 1948427 w 1980698"/>
              <a:gd name="connsiteY7" fmla="*/ 628787 h 661058"/>
              <a:gd name="connsiteX8" fmla="*/ 1870519 w 1980698"/>
              <a:gd name="connsiteY8" fmla="*/ 661058 h 661058"/>
              <a:gd name="connsiteX9" fmla="*/ 110179 w 1980698"/>
              <a:gd name="connsiteY9" fmla="*/ 661058 h 661058"/>
              <a:gd name="connsiteX10" fmla="*/ 32271 w 1980698"/>
              <a:gd name="connsiteY10" fmla="*/ 628787 h 661058"/>
              <a:gd name="connsiteX11" fmla="*/ 0 w 1980698"/>
              <a:gd name="connsiteY11" fmla="*/ 550879 h 661058"/>
              <a:gd name="connsiteX12" fmla="*/ 0 w 1980698"/>
              <a:gd name="connsiteY12" fmla="*/ 110179 h 66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698" h="661058">
                <a:moveTo>
                  <a:pt x="0" y="110179"/>
                </a:moveTo>
                <a:cubicBezTo>
                  <a:pt x="0" y="80958"/>
                  <a:pt x="11608" y="52933"/>
                  <a:pt x="32271" y="32271"/>
                </a:cubicBezTo>
                <a:cubicBezTo>
                  <a:pt x="52934" y="11608"/>
                  <a:pt x="80958" y="0"/>
                  <a:pt x="110179" y="0"/>
                </a:cubicBezTo>
                <a:lnTo>
                  <a:pt x="1870519" y="0"/>
                </a:lnTo>
                <a:cubicBezTo>
                  <a:pt x="1899740" y="0"/>
                  <a:pt x="1927765" y="11608"/>
                  <a:pt x="1948427" y="32271"/>
                </a:cubicBezTo>
                <a:cubicBezTo>
                  <a:pt x="1969090" y="52934"/>
                  <a:pt x="1980698" y="80958"/>
                  <a:pt x="1980698" y="110179"/>
                </a:cubicBezTo>
                <a:lnTo>
                  <a:pt x="1980698" y="550879"/>
                </a:lnTo>
                <a:cubicBezTo>
                  <a:pt x="1980698" y="580100"/>
                  <a:pt x="1969090" y="608125"/>
                  <a:pt x="1948427" y="628787"/>
                </a:cubicBezTo>
                <a:cubicBezTo>
                  <a:pt x="1927764" y="649450"/>
                  <a:pt x="1899740" y="661058"/>
                  <a:pt x="1870519" y="661058"/>
                </a:cubicBezTo>
                <a:lnTo>
                  <a:pt x="110179" y="661058"/>
                </a:lnTo>
                <a:cubicBezTo>
                  <a:pt x="80958" y="661058"/>
                  <a:pt x="52933" y="649450"/>
                  <a:pt x="32271" y="628787"/>
                </a:cubicBezTo>
                <a:cubicBezTo>
                  <a:pt x="11608" y="608124"/>
                  <a:pt x="0" y="580100"/>
                  <a:pt x="0" y="550879"/>
                </a:cubicBezTo>
                <a:lnTo>
                  <a:pt x="0" y="110179"/>
                </a:lnTo>
                <a:close/>
              </a:path>
            </a:pathLst>
          </a:custGeom>
          <a:solidFill>
            <a:schemeClr val="accent4">
              <a:lumMod val="60000"/>
              <a:lumOff val="40000"/>
            </a:schemeClr>
          </a:solidFill>
          <a:ln w="19050" algn="ctr">
            <a:solidFill>
              <a:schemeClr val="tx1"/>
            </a:solidFill>
            <a:prstDash val="dash"/>
            <a:miter lim="800000"/>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1292" b="1" dirty="0">
                <a:solidFill>
                  <a:schemeClr val="tx1">
                    <a:lumMod val="95000"/>
                    <a:lumOff val="5000"/>
                  </a:schemeClr>
                </a:solidFill>
                <a:latin typeface="Times New Roman" pitchFamily="18" charset="0"/>
              </a:rPr>
              <a:t>Сектор поліцейської діяльності</a:t>
            </a:r>
          </a:p>
          <a:p>
            <a:pPr defTabSz="422041"/>
            <a:r>
              <a:rPr lang="uk-UA" sz="923" i="1" dirty="0">
                <a:solidFill>
                  <a:schemeClr val="tx1">
                    <a:lumMod val="95000"/>
                    <a:lumOff val="5000"/>
                  </a:schemeClr>
                </a:solidFill>
                <a:latin typeface="Times New Roman" pitchFamily="18" charset="0"/>
              </a:rPr>
              <a:t>	</a:t>
            </a:r>
            <a:r>
              <a:rPr lang="uk-UA" sz="831" i="1" dirty="0">
                <a:solidFill>
                  <a:schemeClr val="tx1">
                    <a:lumMod val="95000"/>
                    <a:lumOff val="5000"/>
                  </a:schemeClr>
                </a:solidFill>
                <a:latin typeface="Times New Roman" pitchFamily="18" charset="0"/>
              </a:rPr>
              <a:t>начальник сектору	</a:t>
            </a:r>
          </a:p>
          <a:p>
            <a:pPr defTabSz="422041"/>
            <a:r>
              <a:rPr lang="uk-UA" sz="831" i="1" dirty="0">
                <a:solidFill>
                  <a:schemeClr val="tx1">
                    <a:lumMod val="95000"/>
                    <a:lumOff val="5000"/>
                  </a:schemeClr>
                </a:solidFill>
                <a:latin typeface="Times New Roman" pitchFamily="18" charset="0"/>
              </a:rPr>
              <a:t>	заступник начальника сектору</a:t>
            </a:r>
          </a:p>
          <a:p>
            <a:pPr defTabSz="422041"/>
            <a:r>
              <a:rPr lang="uk-UA" sz="831" i="1" dirty="0">
                <a:solidFill>
                  <a:schemeClr val="tx1">
                    <a:lumMod val="95000"/>
                    <a:lumOff val="5000"/>
                  </a:schemeClr>
                </a:solidFill>
                <a:latin typeface="Times New Roman" pitchFamily="18" charset="0"/>
              </a:rPr>
              <a:t>                старший інспектор</a:t>
            </a:r>
          </a:p>
          <a:p>
            <a:pPr defTabSz="422041"/>
            <a:r>
              <a:rPr lang="uk-UA" sz="831" i="1" dirty="0">
                <a:solidFill>
                  <a:schemeClr val="tx1">
                    <a:lumMod val="95000"/>
                    <a:lumOff val="5000"/>
                  </a:schemeClr>
                </a:solidFill>
                <a:latin typeface="Times New Roman" pitchFamily="18" charset="0"/>
              </a:rPr>
              <a:t>	інспектор</a:t>
            </a:r>
          </a:p>
          <a:p>
            <a:pPr defTabSz="422041"/>
            <a:r>
              <a:rPr lang="uk-UA" sz="831" i="1" dirty="0">
                <a:solidFill>
                  <a:schemeClr val="tx1">
                    <a:lumMod val="95000"/>
                    <a:lumOff val="5000"/>
                  </a:schemeClr>
                </a:solidFill>
                <a:latin typeface="Times New Roman" pitchFamily="18" charset="0"/>
              </a:rPr>
              <a:t>                старший дільничний офіцер поліції</a:t>
            </a:r>
          </a:p>
          <a:p>
            <a:pPr defTabSz="422041"/>
            <a:r>
              <a:rPr lang="uk-UA" sz="831" i="1" dirty="0">
                <a:solidFill>
                  <a:schemeClr val="tx1">
                    <a:lumMod val="95000"/>
                    <a:lumOff val="5000"/>
                  </a:schemeClr>
                </a:solidFill>
                <a:latin typeface="Times New Roman" pitchFamily="18" charset="0"/>
              </a:rPr>
              <a:t>                дільничний офіцер поліції</a:t>
            </a:r>
          </a:p>
          <a:p>
            <a:pPr defTabSz="422041"/>
            <a:r>
              <a:rPr lang="uk-UA" sz="831" i="1" dirty="0">
                <a:solidFill>
                  <a:schemeClr val="tx1">
                    <a:lumMod val="95000"/>
                    <a:lumOff val="5000"/>
                  </a:schemeClr>
                </a:solidFill>
                <a:latin typeface="Times New Roman" pitchFamily="18" charset="0"/>
              </a:rPr>
              <a:t>                помічник дільничного офіцера поліції</a:t>
            </a:r>
          </a:p>
          <a:p>
            <a:pPr defTabSz="422041"/>
            <a:r>
              <a:rPr lang="uk-UA" sz="831" i="1" dirty="0">
                <a:solidFill>
                  <a:schemeClr val="tx1">
                    <a:lumMod val="95000"/>
                    <a:lumOff val="5000"/>
                  </a:schemeClr>
                </a:solidFill>
                <a:latin typeface="Times New Roman" pitchFamily="18" charset="0"/>
              </a:rPr>
              <a:t>                інспектор з реагування патрульної поліції</a:t>
            </a:r>
          </a:p>
          <a:p>
            <a:pPr defTabSz="422041"/>
            <a:r>
              <a:rPr lang="uk-UA" sz="831" i="1" dirty="0">
                <a:solidFill>
                  <a:schemeClr val="tx1">
                    <a:lumMod val="95000"/>
                    <a:lumOff val="5000"/>
                  </a:schemeClr>
                </a:solidFill>
                <a:latin typeface="Times New Roman" pitchFamily="18" charset="0"/>
              </a:rPr>
              <a:t>                поліцейський з реагування патрульної поліції</a:t>
            </a:r>
          </a:p>
        </p:txBody>
      </p:sp>
      <p:sp>
        <p:nvSpPr>
          <p:cNvPr id="110" name="Скругленный прямоугольник 109"/>
          <p:cNvSpPr>
            <a:spLocks noChangeArrowheads="1"/>
          </p:cNvSpPr>
          <p:nvPr/>
        </p:nvSpPr>
        <p:spPr bwMode="auto">
          <a:xfrm>
            <a:off x="2349304" y="3115367"/>
            <a:ext cx="661182" cy="995916"/>
          </a:xfrm>
          <a:prstGeom prst="roundRect">
            <a:avLst>
              <a:gd name="adj" fmla="val 16667"/>
            </a:avLst>
          </a:prstGeom>
          <a:solidFill>
            <a:srgbClr val="BF9B73"/>
          </a:solidFill>
          <a:ln w="12700" algn="ctr">
            <a:solidFill>
              <a:schemeClr val="tx1"/>
            </a:solidFill>
            <a:miter lim="800000"/>
            <a:headEnd/>
            <a:tailEnd/>
          </a:ln>
          <a:scene3d>
            <a:camera prst="orthographicFront"/>
            <a:lightRig rig="threePt" dir="t"/>
          </a:scene3d>
          <a:sp3d>
            <a:bevelT w="152400" h="50800" prst="softRound"/>
          </a:sp3d>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22041"/>
            <a:r>
              <a:rPr lang="uk-UA" sz="646" b="1" dirty="0">
                <a:latin typeface="Times New Roman" pitchFamily="18" charset="0"/>
              </a:rPr>
              <a:t>сектор публічного порядку</a:t>
            </a:r>
          </a:p>
          <a:p>
            <a:pPr algn="ctr" defTabSz="422041"/>
            <a:endParaRPr lang="uk-UA" sz="646" b="1" dirty="0">
              <a:latin typeface="Times New Roman" pitchFamily="18" charset="0"/>
            </a:endParaRPr>
          </a:p>
          <a:p>
            <a:pPr defTabSz="422041"/>
            <a:r>
              <a:rPr lang="uk-UA" sz="554" i="1" dirty="0" err="1">
                <a:latin typeface="Times New Roman" pitchFamily="18" charset="0"/>
              </a:rPr>
              <a:t>нач</a:t>
            </a:r>
            <a:r>
              <a:rPr lang="uk-UA" sz="554" i="1" dirty="0">
                <a:latin typeface="Times New Roman" pitchFamily="18" charset="0"/>
              </a:rPr>
              <a:t>. сектору</a:t>
            </a:r>
          </a:p>
          <a:p>
            <a:pPr defTabSz="422041"/>
            <a:r>
              <a:rPr lang="uk-UA" sz="554" i="1" dirty="0">
                <a:latin typeface="Times New Roman" pitchFamily="18" charset="0"/>
              </a:rPr>
              <a:t>ст. інспектор</a:t>
            </a:r>
          </a:p>
          <a:p>
            <a:pPr defTabSz="422041"/>
            <a:r>
              <a:rPr lang="uk-UA" sz="554" i="1" dirty="0">
                <a:latin typeface="Times New Roman" pitchFamily="18" charset="0"/>
              </a:rPr>
              <a:t>інспектор</a:t>
            </a:r>
          </a:p>
          <a:p>
            <a:pPr algn="ctr" defTabSz="422041"/>
            <a:endParaRPr lang="uk-UA" sz="646" b="1" dirty="0">
              <a:latin typeface="Times New Roman" pitchFamily="18" charset="0"/>
            </a:endParaRPr>
          </a:p>
        </p:txBody>
      </p:sp>
      <p:sp>
        <p:nvSpPr>
          <p:cNvPr id="111" name="Line 187"/>
          <p:cNvSpPr>
            <a:spLocks noChangeShapeType="1"/>
          </p:cNvSpPr>
          <p:nvPr/>
        </p:nvSpPr>
        <p:spPr bwMode="auto">
          <a:xfrm>
            <a:off x="2665621" y="2781804"/>
            <a:ext cx="1" cy="322044"/>
          </a:xfrm>
          <a:prstGeom prst="line">
            <a:avLst/>
          </a:prstGeom>
          <a:noFill/>
          <a:ln w="1270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015"/>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Прямоугольник 8"/>
          <p:cNvSpPr>
            <a:spLocks noChangeArrowheads="1"/>
          </p:cNvSpPr>
          <p:nvPr/>
        </p:nvSpPr>
        <p:spPr bwMode="auto">
          <a:xfrm>
            <a:off x="5364163" y="1117600"/>
            <a:ext cx="3338512" cy="4278094"/>
          </a:xfrm>
          <a:prstGeom prst="rect">
            <a:avLst/>
          </a:prstGeom>
          <a:noFill/>
          <a:ln w="9525">
            <a:noFill/>
            <a:miter lim="800000"/>
            <a:headEnd/>
            <a:tailEnd/>
          </a:ln>
        </p:spPr>
        <p:txBody>
          <a:bodyPr>
            <a:spAutoFit/>
          </a:bodyPr>
          <a:lstStyle/>
          <a:p>
            <a:pPr algn="just"/>
            <a:r>
              <a:rPr lang="uk-UA" sz="1600" dirty="0">
                <a:latin typeface="Calibri" pitchFamily="34" charset="0"/>
              </a:rPr>
              <a:t>Основне завдання поліції комунікації – зближення громадян, учасників масових заходів і ведення діалогу. Головний інструмент – слово, а не сила. Ідея таких підрозділів була ефективно втілена у Києві та Одесі. Спеціальну підготовку пройшли більше тисячі поліцейських. «У демократичній державі робота поліції – не контролювати демонстрацію або масовий захід, а допомогти людям висловити свою думку. Поліція діалогу функціонує у Києві, Одеській, Вінницькій, Харківській, Львівській, Дніпропетровській, Хмельницькій та Київській областях.</a:t>
            </a:r>
            <a:endParaRPr lang="ru-RU" sz="1600" dirty="0">
              <a:latin typeface="Calibri" pitchFamily="34" charset="0"/>
            </a:endParaRPr>
          </a:p>
        </p:txBody>
      </p:sp>
      <p:pic>
        <p:nvPicPr>
          <p:cNvPr id="6" name="Рисунок 5"/>
          <p:cNvPicPr>
            <a:picLocks noChangeAspect="1" noChangeArrowheads="1"/>
          </p:cNvPicPr>
          <p:nvPr/>
        </p:nvPicPr>
        <p:blipFill>
          <a:blip r:embed="rId2"/>
          <a:srcRect/>
          <a:stretch>
            <a:fillRect/>
          </a:stretch>
        </p:blipFill>
        <p:spPr bwMode="auto">
          <a:xfrm>
            <a:off x="-26988" y="-26988"/>
            <a:ext cx="4975226" cy="6884988"/>
          </a:xfrm>
          <a:prstGeom prst="rect">
            <a:avLst/>
          </a:prstGeom>
          <a:noFill/>
          <a:ln w="9525">
            <a:noFill/>
            <a:miter lim="800000"/>
            <a:headEnd/>
            <a:tailEnd/>
          </a:ln>
        </p:spPr>
      </p:pic>
      <p:pic>
        <p:nvPicPr>
          <p:cNvPr id="33795" name="Picture 2" descr="D:\2019_NEW_AGE\! NAT\Title.png"/>
          <p:cNvPicPr>
            <a:picLocks noChangeAspect="1" noChangeArrowheads="1"/>
          </p:cNvPicPr>
          <p:nvPr/>
        </p:nvPicPr>
        <p:blipFill>
          <a:blip r:embed="rId3"/>
          <a:srcRect/>
          <a:stretch>
            <a:fillRect/>
          </a:stretch>
        </p:blipFill>
        <p:spPr bwMode="auto">
          <a:xfrm>
            <a:off x="5583238" y="0"/>
            <a:ext cx="3560762" cy="765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5786438"/>
            <a:ext cx="9180513" cy="52228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 name="Прямоугольник 16"/>
          <p:cNvSpPr/>
          <p:nvPr/>
        </p:nvSpPr>
        <p:spPr>
          <a:xfrm>
            <a:off x="1588" y="5407025"/>
            <a:ext cx="9180512" cy="37941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6" name="Прямоугольник 15"/>
          <p:cNvSpPr/>
          <p:nvPr/>
        </p:nvSpPr>
        <p:spPr>
          <a:xfrm>
            <a:off x="1588" y="4868863"/>
            <a:ext cx="9180512" cy="52387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Прямоугольник 14"/>
          <p:cNvSpPr/>
          <p:nvPr/>
        </p:nvSpPr>
        <p:spPr>
          <a:xfrm>
            <a:off x="0" y="4581525"/>
            <a:ext cx="9180513" cy="30797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Прямоугольник 13"/>
          <p:cNvSpPr/>
          <p:nvPr/>
        </p:nvSpPr>
        <p:spPr>
          <a:xfrm>
            <a:off x="0" y="4314825"/>
            <a:ext cx="9180513" cy="30797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Прямоугольник 11"/>
          <p:cNvSpPr/>
          <p:nvPr/>
        </p:nvSpPr>
        <p:spPr>
          <a:xfrm>
            <a:off x="0" y="4005263"/>
            <a:ext cx="9180513" cy="30797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7895" name="Прямоугольник 3"/>
          <p:cNvSpPr>
            <a:spLocks noChangeArrowheads="1"/>
          </p:cNvSpPr>
          <p:nvPr/>
        </p:nvSpPr>
        <p:spPr bwMode="auto">
          <a:xfrm>
            <a:off x="323850" y="333375"/>
            <a:ext cx="6335713" cy="954088"/>
          </a:xfrm>
          <a:prstGeom prst="rect">
            <a:avLst/>
          </a:prstGeom>
          <a:noFill/>
          <a:ln w="9525">
            <a:noFill/>
            <a:miter lim="800000"/>
            <a:headEnd/>
            <a:tailEnd/>
          </a:ln>
        </p:spPr>
        <p:txBody>
          <a:bodyPr>
            <a:spAutoFit/>
          </a:bodyPr>
          <a:lstStyle/>
          <a:p>
            <a:r>
              <a:rPr lang="uk-UA" sz="2800" b="1" dirty="0">
                <a:latin typeface="Calibri" pitchFamily="34" charset="0"/>
              </a:rPr>
              <a:t>Програма «</a:t>
            </a:r>
            <a:r>
              <a:rPr lang="uk-UA" sz="2800" b="1" dirty="0" err="1">
                <a:latin typeface="Calibri" pitchFamily="34" charset="0"/>
              </a:rPr>
              <a:t>ПОЛіС</a:t>
            </a:r>
            <a:r>
              <a:rPr lang="uk-UA" sz="2800" b="1" dirty="0">
                <a:latin typeface="Calibri" pitchFamily="34" charset="0"/>
              </a:rPr>
              <a:t>:</a:t>
            </a:r>
            <a:r>
              <a:rPr lang="en-US" sz="2800" b="1" dirty="0">
                <a:latin typeface="Calibri" pitchFamily="34" charset="0"/>
              </a:rPr>
              <a:t> </a:t>
            </a:r>
            <a:r>
              <a:rPr lang="uk-UA" sz="2800" b="1" dirty="0">
                <a:latin typeface="Calibri" pitchFamily="34" charset="0"/>
              </a:rPr>
              <a:t>Поліція та Спільнота. </a:t>
            </a:r>
            <a:endParaRPr lang="ru-RU" sz="2800" dirty="0">
              <a:latin typeface="Calibri" pitchFamily="34" charset="0"/>
            </a:endParaRPr>
          </a:p>
        </p:txBody>
      </p:sp>
      <p:sp>
        <p:nvSpPr>
          <p:cNvPr id="2" name="Прямоугольник 1"/>
          <p:cNvSpPr>
            <a:spLocks noChangeArrowheads="1"/>
          </p:cNvSpPr>
          <p:nvPr/>
        </p:nvSpPr>
        <p:spPr bwMode="auto">
          <a:xfrm>
            <a:off x="2987675" y="1255713"/>
            <a:ext cx="5688013" cy="2246769"/>
          </a:xfrm>
          <a:prstGeom prst="rect">
            <a:avLst/>
          </a:prstGeom>
          <a:noFill/>
          <a:ln w="9525">
            <a:noFill/>
            <a:miter lim="800000"/>
            <a:headEnd/>
            <a:tailEnd/>
          </a:ln>
        </p:spPr>
        <p:txBody>
          <a:bodyPr>
            <a:spAutoFit/>
          </a:bodyPr>
          <a:lstStyle/>
          <a:p>
            <a:pPr algn="just"/>
            <a:r>
              <a:rPr lang="uk-UA" sz="1400" dirty="0">
                <a:latin typeface="Calibri" pitchFamily="34" charset="0"/>
              </a:rPr>
              <a:t>Учасники таких заходів дізнаються про роботу патрульного, вимоги згідно закону, смішні і не дуже ситуації зі служби, проблеми та сподівання. За підтримки іноземних колег періодично проводяться воркшопи для дітей зі створення мультфільмів про «</a:t>
            </a:r>
            <a:r>
              <a:rPr lang="uk-UA" sz="1400" dirty="0" err="1">
                <a:latin typeface="Calibri" pitchFamily="34" charset="0"/>
              </a:rPr>
              <a:t>Супергероїв</a:t>
            </a:r>
            <a:r>
              <a:rPr lang="uk-UA" sz="1400" dirty="0">
                <a:latin typeface="Calibri" pitchFamily="34" charset="0"/>
              </a:rPr>
              <a:t>-поліцейських». Спільно з екологічною ініціативою «Сад історій» проводяться круглі столи на тему «Відкритий діалог. Зелені зони міста: безпека людей та дерев». Збільшення відсотку зелених зон у містах це важливе завдання в контексті загострення проблеми змін клімату. Задля збереження та розвитку озеленення міста потрібна більш ефективна система охорони, яка включає:</a:t>
            </a:r>
            <a:endParaRPr lang="ru-RU" sz="1400" dirty="0">
              <a:latin typeface="Calibri" pitchFamily="34" charset="0"/>
            </a:endParaRPr>
          </a:p>
        </p:txBody>
      </p:sp>
      <p:pic>
        <p:nvPicPr>
          <p:cNvPr id="5" name="Рисунок 4"/>
          <p:cNvPicPr>
            <a:picLocks noChangeAspect="1" noChangeArrowheads="1"/>
          </p:cNvPicPr>
          <p:nvPr/>
        </p:nvPicPr>
        <p:blipFill>
          <a:blip r:embed="rId2"/>
          <a:srcRect/>
          <a:stretch>
            <a:fillRect/>
          </a:stretch>
        </p:blipFill>
        <p:spPr bwMode="auto">
          <a:xfrm>
            <a:off x="395288" y="1319213"/>
            <a:ext cx="2405062" cy="1809750"/>
          </a:xfrm>
          <a:prstGeom prst="rect">
            <a:avLst/>
          </a:prstGeom>
          <a:noFill/>
          <a:ln w="9525">
            <a:noFill/>
            <a:miter lim="800000"/>
            <a:headEnd/>
            <a:tailEnd/>
          </a:ln>
        </p:spPr>
      </p:pic>
      <p:sp>
        <p:nvSpPr>
          <p:cNvPr id="3" name="Прямоугольник 2"/>
          <p:cNvSpPr>
            <a:spLocks noChangeArrowheads="1"/>
          </p:cNvSpPr>
          <p:nvPr/>
        </p:nvSpPr>
        <p:spPr bwMode="auto">
          <a:xfrm>
            <a:off x="2987675" y="4005263"/>
            <a:ext cx="4572000" cy="307975"/>
          </a:xfrm>
          <a:prstGeom prst="rect">
            <a:avLst/>
          </a:prstGeom>
          <a:noFill/>
          <a:ln w="9525">
            <a:noFill/>
            <a:miter lim="800000"/>
            <a:headEnd/>
            <a:tailEnd/>
          </a:ln>
        </p:spPr>
        <p:txBody>
          <a:bodyPr>
            <a:spAutoFit/>
          </a:bodyPr>
          <a:lstStyle/>
          <a:p>
            <a:r>
              <a:rPr lang="uk-UA" sz="1400">
                <a:solidFill>
                  <a:schemeClr val="bg1"/>
                </a:solidFill>
                <a:latin typeface="Calibri" pitchFamily="34" charset="0"/>
              </a:rPr>
              <a:t>- вело- та піші патрулювання усіх парків та скверів;</a:t>
            </a:r>
            <a:endParaRPr lang="ru-RU" sz="1400">
              <a:solidFill>
                <a:schemeClr val="bg1"/>
              </a:solidFill>
              <a:latin typeface="Calibri" pitchFamily="34" charset="0"/>
            </a:endParaRPr>
          </a:p>
        </p:txBody>
      </p:sp>
      <p:sp>
        <p:nvSpPr>
          <p:cNvPr id="7" name="Прямоугольник 6"/>
          <p:cNvSpPr>
            <a:spLocks noChangeArrowheads="1"/>
          </p:cNvSpPr>
          <p:nvPr/>
        </p:nvSpPr>
        <p:spPr bwMode="auto">
          <a:xfrm>
            <a:off x="3024188" y="4292600"/>
            <a:ext cx="4572000" cy="307975"/>
          </a:xfrm>
          <a:prstGeom prst="rect">
            <a:avLst/>
          </a:prstGeom>
          <a:noFill/>
          <a:ln w="9525">
            <a:noFill/>
            <a:miter lim="800000"/>
            <a:headEnd/>
            <a:tailEnd/>
          </a:ln>
        </p:spPr>
        <p:txBody>
          <a:bodyPr>
            <a:spAutoFit/>
          </a:bodyPr>
          <a:lstStyle/>
          <a:p>
            <a:r>
              <a:rPr lang="uk-UA" sz="1400">
                <a:solidFill>
                  <a:schemeClr val="bg1"/>
                </a:solidFill>
                <a:latin typeface="Calibri" pitchFamily="34" charset="0"/>
              </a:rPr>
              <a:t>- освітлення, підтримку чистоти та охорону зелених зон;</a:t>
            </a:r>
            <a:endParaRPr lang="ru-RU" sz="1400">
              <a:solidFill>
                <a:schemeClr val="bg1"/>
              </a:solidFill>
              <a:latin typeface="Calibri" pitchFamily="34" charset="0"/>
            </a:endParaRPr>
          </a:p>
        </p:txBody>
      </p:sp>
      <p:sp>
        <p:nvSpPr>
          <p:cNvPr id="8" name="Прямоугольник 7"/>
          <p:cNvSpPr>
            <a:spLocks noChangeArrowheads="1"/>
          </p:cNvSpPr>
          <p:nvPr/>
        </p:nvSpPr>
        <p:spPr bwMode="auto">
          <a:xfrm>
            <a:off x="3044825" y="4581525"/>
            <a:ext cx="3040063" cy="307975"/>
          </a:xfrm>
          <a:prstGeom prst="rect">
            <a:avLst/>
          </a:prstGeom>
          <a:noFill/>
          <a:ln w="9525">
            <a:noFill/>
            <a:miter lim="800000"/>
            <a:headEnd/>
            <a:tailEnd/>
          </a:ln>
        </p:spPr>
        <p:txBody>
          <a:bodyPr wrap="none">
            <a:spAutoFit/>
          </a:bodyPr>
          <a:lstStyle/>
          <a:p>
            <a:r>
              <a:rPr lang="uk-UA" sz="1400">
                <a:solidFill>
                  <a:schemeClr val="bg1"/>
                </a:solidFill>
                <a:latin typeface="Calibri" pitchFamily="34" charset="0"/>
              </a:rPr>
              <a:t>- інформаційну роботу з населенням;</a:t>
            </a:r>
            <a:endParaRPr lang="ru-RU" sz="1400">
              <a:solidFill>
                <a:schemeClr val="bg1"/>
              </a:solidFill>
              <a:latin typeface="Calibri" pitchFamily="34" charset="0"/>
            </a:endParaRPr>
          </a:p>
        </p:txBody>
      </p:sp>
      <p:sp>
        <p:nvSpPr>
          <p:cNvPr id="9" name="Прямоугольник 8"/>
          <p:cNvSpPr>
            <a:spLocks noChangeArrowheads="1"/>
          </p:cNvSpPr>
          <p:nvPr/>
        </p:nvSpPr>
        <p:spPr bwMode="auto">
          <a:xfrm>
            <a:off x="3044825" y="4868863"/>
            <a:ext cx="5630863" cy="523220"/>
          </a:xfrm>
          <a:prstGeom prst="rect">
            <a:avLst/>
          </a:prstGeom>
          <a:noFill/>
          <a:ln w="9525">
            <a:noFill/>
            <a:miter lim="800000"/>
            <a:headEnd/>
            <a:tailEnd/>
          </a:ln>
        </p:spPr>
        <p:txBody>
          <a:bodyPr>
            <a:spAutoFit/>
          </a:bodyPr>
          <a:lstStyle/>
          <a:p>
            <a:r>
              <a:rPr lang="uk-UA" sz="1400" dirty="0">
                <a:solidFill>
                  <a:schemeClr val="bg1"/>
                </a:solidFill>
                <a:latin typeface="Calibri" pitchFamily="34" charset="0"/>
              </a:rPr>
              <a:t>- налагодження контакту та узгодження дій, у випадках виявлення порушників, між керівництвом парків, громадами та поліцією;</a:t>
            </a:r>
            <a:endParaRPr lang="ru-RU" sz="1400" dirty="0">
              <a:solidFill>
                <a:schemeClr val="bg1"/>
              </a:solidFill>
              <a:latin typeface="Calibri" pitchFamily="34" charset="0"/>
            </a:endParaRPr>
          </a:p>
        </p:txBody>
      </p:sp>
      <p:sp>
        <p:nvSpPr>
          <p:cNvPr id="10" name="Прямоугольник 9"/>
          <p:cNvSpPr>
            <a:spLocks noChangeArrowheads="1"/>
          </p:cNvSpPr>
          <p:nvPr/>
        </p:nvSpPr>
        <p:spPr bwMode="auto">
          <a:xfrm>
            <a:off x="2987675" y="5424488"/>
            <a:ext cx="2752725" cy="307975"/>
          </a:xfrm>
          <a:prstGeom prst="rect">
            <a:avLst/>
          </a:prstGeom>
          <a:noFill/>
          <a:ln w="9525">
            <a:noFill/>
            <a:miter lim="800000"/>
            <a:headEnd/>
            <a:tailEnd/>
          </a:ln>
        </p:spPr>
        <p:txBody>
          <a:bodyPr wrap="none">
            <a:spAutoFit/>
          </a:bodyPr>
          <a:lstStyle/>
          <a:p>
            <a:r>
              <a:rPr lang="uk-UA" sz="1400">
                <a:solidFill>
                  <a:schemeClr val="bg1"/>
                </a:solidFill>
                <a:latin typeface="Calibri" pitchFamily="34" charset="0"/>
              </a:rPr>
              <a:t>- створення муніципальної варти;</a:t>
            </a:r>
            <a:endParaRPr lang="ru-RU" sz="1400">
              <a:solidFill>
                <a:schemeClr val="bg1"/>
              </a:solidFill>
              <a:latin typeface="Calibri" pitchFamily="34" charset="0"/>
            </a:endParaRPr>
          </a:p>
        </p:txBody>
      </p:sp>
      <p:sp>
        <p:nvSpPr>
          <p:cNvPr id="11" name="Прямоугольник 10"/>
          <p:cNvSpPr>
            <a:spLocks noChangeArrowheads="1"/>
          </p:cNvSpPr>
          <p:nvPr/>
        </p:nvSpPr>
        <p:spPr bwMode="auto">
          <a:xfrm>
            <a:off x="3024188" y="5786438"/>
            <a:ext cx="4572000" cy="522287"/>
          </a:xfrm>
          <a:prstGeom prst="rect">
            <a:avLst/>
          </a:prstGeom>
          <a:noFill/>
          <a:ln w="9525">
            <a:noFill/>
            <a:miter lim="800000"/>
            <a:headEnd/>
            <a:tailEnd/>
          </a:ln>
        </p:spPr>
        <p:txBody>
          <a:bodyPr>
            <a:spAutoFit/>
          </a:bodyPr>
          <a:lstStyle/>
          <a:p>
            <a:r>
              <a:rPr lang="uk-UA" sz="1400" dirty="0">
                <a:solidFill>
                  <a:schemeClr val="bg1"/>
                </a:solidFill>
                <a:latin typeface="Calibri" pitchFamily="34" charset="0"/>
              </a:rPr>
              <a:t>- налагодження контакту з представниками влади міста у питанні обрізання та видалення зелених насаджень.</a:t>
            </a:r>
            <a:endParaRPr lang="ru-RU" sz="1400" dirty="0">
              <a:solidFill>
                <a:schemeClr val="bg1"/>
              </a:solidFill>
              <a:latin typeface="Calibri" pitchFamily="34" charset="0"/>
            </a:endParaRPr>
          </a:p>
        </p:txBody>
      </p:sp>
      <p:pic>
        <p:nvPicPr>
          <p:cNvPr id="37904" name="Picture 2" descr="D:\2019_NEW_AGE\! NAT\Title.png"/>
          <p:cNvPicPr>
            <a:picLocks noChangeAspect="1" noChangeArrowheads="1"/>
          </p:cNvPicPr>
          <p:nvPr/>
        </p:nvPicPr>
        <p:blipFill>
          <a:blip r:embed="rId3"/>
          <a:srcRect/>
          <a:stretch>
            <a:fillRect/>
          </a:stretch>
        </p:blipFill>
        <p:spPr bwMode="auto">
          <a:xfrm>
            <a:off x="5583238" y="0"/>
            <a:ext cx="3560762" cy="765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0-#ppt_w/2"/>
                                          </p:val>
                                        </p:tav>
                                        <p:tav tm="100000">
                                          <p:val>
                                            <p:strVal val="#ppt_x"/>
                                          </p:val>
                                        </p:tav>
                                      </p:tavLst>
                                    </p:anim>
                                    <p:anim calcmode="lin" valueType="num">
                                      <p:cBhvr additive="base">
                                        <p:cTn id="58" dur="500" fill="hold"/>
                                        <p:tgtEl>
                                          <p:spTgt spid="10"/>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0-#ppt_w/2"/>
                                          </p:val>
                                        </p:tav>
                                        <p:tav tm="100000">
                                          <p:val>
                                            <p:strVal val="#ppt_x"/>
                                          </p:val>
                                        </p:tav>
                                      </p:tavLst>
                                    </p:anim>
                                    <p:anim calcmode="lin" valueType="num">
                                      <p:cBhvr additive="base">
                                        <p:cTn id="68" dur="500" fill="hold"/>
                                        <p:tgtEl>
                                          <p:spTgt spid="11"/>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0-#ppt_w/2"/>
                                          </p:val>
                                        </p:tav>
                                        <p:tav tm="100000">
                                          <p:val>
                                            <p:strVal val="#ppt_x"/>
                                          </p:val>
                                        </p:tav>
                                      </p:tavLst>
                                    </p:anim>
                                    <p:anim calcmode="lin" valueType="num">
                                      <p:cBhvr additive="base">
                                        <p:cTn id="7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6" grpId="0" animBg="1"/>
      <p:bldP spid="15" grpId="0" animBg="1"/>
      <p:bldP spid="14" grpId="0" animBg="1"/>
      <p:bldP spid="12" grpId="0" animBg="1"/>
      <p:bldP spid="2" grpId="0"/>
      <p:bldP spid="3" grpId="0"/>
      <p:bldP spid="7" grpId="0"/>
      <p:bldP spid="8" grpId="0"/>
      <p:bldP spid="9" grpId="0"/>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4581128"/>
            <a:ext cx="9144000" cy="201622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0" y="2492896"/>
            <a:ext cx="9144000" cy="201622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323528" y="332656"/>
            <a:ext cx="4536504" cy="523220"/>
          </a:xfrm>
          <a:prstGeom prst="rect">
            <a:avLst/>
          </a:prstGeom>
        </p:spPr>
        <p:txBody>
          <a:bodyPr wrap="square">
            <a:spAutoFit/>
          </a:bodyPr>
          <a:lstStyle/>
          <a:p>
            <a:r>
              <a:rPr lang="uk-UA" sz="2800" b="1" dirty="0"/>
              <a:t>Ластівка. </a:t>
            </a:r>
            <a:endParaRPr lang="ru-RU" sz="2800" dirty="0"/>
          </a:p>
        </p:txBody>
      </p:sp>
      <p:sp>
        <p:nvSpPr>
          <p:cNvPr id="6" name="Прямоугольник 5"/>
          <p:cNvSpPr/>
          <p:nvPr/>
        </p:nvSpPr>
        <p:spPr>
          <a:xfrm>
            <a:off x="1996522" y="1052736"/>
            <a:ext cx="6823950" cy="1077218"/>
          </a:xfrm>
          <a:prstGeom prst="rect">
            <a:avLst/>
          </a:prstGeom>
        </p:spPr>
        <p:txBody>
          <a:bodyPr wrap="square">
            <a:spAutoFit/>
          </a:bodyPr>
          <a:lstStyle/>
          <a:p>
            <a:pPr algn="just"/>
            <a:r>
              <a:rPr lang="uk-UA" sz="1600" b="1" dirty="0"/>
              <a:t>Проект для людей, які, в силу своїх особливостей, не можуть в загальноприйнятий спосіб сповістити телефоном про небезпеку, спільно з представниками приватного сектору економіки розроблено мобільні додатки. </a:t>
            </a:r>
            <a:endParaRPr lang="ru-RU" sz="1600" b="1" dirty="0"/>
          </a:p>
        </p:txBody>
      </p:sp>
      <p:sp>
        <p:nvSpPr>
          <p:cNvPr id="9" name="Прямоугольник 8"/>
          <p:cNvSpPr/>
          <p:nvPr/>
        </p:nvSpPr>
        <p:spPr>
          <a:xfrm>
            <a:off x="395536" y="3410416"/>
            <a:ext cx="8280920" cy="738664"/>
          </a:xfrm>
          <a:prstGeom prst="rect">
            <a:avLst/>
          </a:prstGeom>
        </p:spPr>
        <p:txBody>
          <a:bodyPr wrap="square">
            <a:spAutoFit/>
          </a:bodyPr>
          <a:lstStyle/>
          <a:p>
            <a:pPr algn="just"/>
            <a:r>
              <a:rPr lang="uk-UA" sz="1400" dirty="0">
                <a:solidFill>
                  <a:schemeClr val="bg1"/>
                </a:solidFill>
              </a:rPr>
              <a:t>«</a:t>
            </a:r>
            <a:r>
              <a:rPr lang="uk-UA" sz="1400" dirty="0" err="1">
                <a:solidFill>
                  <a:schemeClr val="bg1"/>
                </a:solidFill>
              </a:rPr>
              <a:t>MyPol</a:t>
            </a:r>
            <a:r>
              <a:rPr lang="uk-UA" sz="1400" dirty="0">
                <a:solidFill>
                  <a:schemeClr val="bg1"/>
                </a:solidFill>
              </a:rPr>
              <a:t>», який наразі працює в Чернівецькій, Миколаївській, Івано-Франківській та Волинській областях, а в найближчий місяць працюватиме в Житомирській, Вінницькій, Рівненській, Дніпропетровській областях, а у перспективі у всіх регіонах України. </a:t>
            </a:r>
            <a:endParaRPr lang="ru-RU" sz="1400" dirty="0">
              <a:solidFill>
                <a:schemeClr val="bg1"/>
              </a:solidFill>
            </a:endParaRPr>
          </a:p>
        </p:txBody>
      </p:sp>
      <p:sp>
        <p:nvSpPr>
          <p:cNvPr id="2" name="Прямоугольник 1"/>
          <p:cNvSpPr/>
          <p:nvPr/>
        </p:nvSpPr>
        <p:spPr>
          <a:xfrm>
            <a:off x="395536" y="2638653"/>
            <a:ext cx="1903663" cy="646331"/>
          </a:xfrm>
          <a:prstGeom prst="rect">
            <a:avLst/>
          </a:prstGeom>
        </p:spPr>
        <p:txBody>
          <a:bodyPr wrap="none">
            <a:spAutoFit/>
          </a:bodyPr>
          <a:lstStyle/>
          <a:p>
            <a:r>
              <a:rPr lang="uk-UA" sz="3600" b="1" dirty="0">
                <a:solidFill>
                  <a:srgbClr val="FFFF00"/>
                </a:solidFill>
              </a:rPr>
              <a:t>«</a:t>
            </a:r>
            <a:r>
              <a:rPr lang="en-US" sz="3600" b="1" dirty="0" err="1">
                <a:solidFill>
                  <a:srgbClr val="FFFF00"/>
                </a:solidFill>
              </a:rPr>
              <a:t>MyPol</a:t>
            </a:r>
            <a:r>
              <a:rPr lang="uk-UA" sz="3600" b="1" dirty="0">
                <a:solidFill>
                  <a:srgbClr val="FFFF00"/>
                </a:solidFill>
              </a:rPr>
              <a:t>»</a:t>
            </a:r>
            <a:endParaRPr lang="ru-RU" sz="3600" b="1" dirty="0">
              <a:solidFill>
                <a:srgbClr val="FFFF00"/>
              </a:solidFill>
            </a:endParaRPr>
          </a:p>
        </p:txBody>
      </p:sp>
      <p:sp>
        <p:nvSpPr>
          <p:cNvPr id="3" name="Прямоугольник 2"/>
          <p:cNvSpPr/>
          <p:nvPr/>
        </p:nvSpPr>
        <p:spPr>
          <a:xfrm>
            <a:off x="467544" y="4726885"/>
            <a:ext cx="2977225" cy="646331"/>
          </a:xfrm>
          <a:prstGeom prst="rect">
            <a:avLst/>
          </a:prstGeom>
        </p:spPr>
        <p:txBody>
          <a:bodyPr wrap="none">
            <a:spAutoFit/>
          </a:bodyPr>
          <a:lstStyle/>
          <a:p>
            <a:r>
              <a:rPr lang="uk-UA" sz="3600" b="1" dirty="0">
                <a:solidFill>
                  <a:srgbClr val="FFFF00"/>
                </a:solidFill>
              </a:rPr>
              <a:t>«Поліція 102»</a:t>
            </a:r>
            <a:endParaRPr lang="ru-RU" sz="3600" b="1" dirty="0">
              <a:solidFill>
                <a:srgbClr val="FFFF00"/>
              </a:solidFill>
            </a:endParaRPr>
          </a:p>
        </p:txBody>
      </p:sp>
      <p:sp>
        <p:nvSpPr>
          <p:cNvPr id="10" name="Прямоугольник 9"/>
          <p:cNvSpPr/>
          <p:nvPr/>
        </p:nvSpPr>
        <p:spPr>
          <a:xfrm>
            <a:off x="525000" y="5443483"/>
            <a:ext cx="8151456" cy="954107"/>
          </a:xfrm>
          <a:prstGeom prst="rect">
            <a:avLst/>
          </a:prstGeom>
        </p:spPr>
        <p:txBody>
          <a:bodyPr wrap="square">
            <a:spAutoFit/>
          </a:bodyPr>
          <a:lstStyle/>
          <a:p>
            <a:pPr algn="just"/>
            <a:r>
              <a:rPr lang="uk-UA" sz="1400" dirty="0">
                <a:solidFill>
                  <a:schemeClr val="bg1"/>
                </a:solidFill>
              </a:rPr>
              <a:t>Мобільний додаток «Поліція 102»  функціонує на Донеччині. А також діє проект «Ластівка», який було презентовано у липні. Його метою є захист прав громадян з порушеннями слуху, покращення взаємодії та надання їм повноцінної допомоги. Проект реалізовано співробітниками поліції Донецької області та патрульної поліції Маріуполя.</a:t>
            </a:r>
            <a:endParaRPr lang="ru-RU" sz="1400" dirty="0">
              <a:solidFill>
                <a:schemeClr val="bg1"/>
              </a:solidFill>
              <a:effectLst/>
            </a:endParaRPr>
          </a:p>
        </p:txBody>
      </p:sp>
      <p:pic>
        <p:nvPicPr>
          <p:cNvPr id="11" name="Picture 2" descr="D:\2019_NEW_AGE\! NAT\Tit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2824" y="0"/>
            <a:ext cx="3561176" cy="76470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2019_NEW_AGE\! NAT\Новая папка\phone-in-ha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370" y="980728"/>
            <a:ext cx="1194702" cy="123903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2019_NEW_AGE\! NAT\Новая папка\imag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726" y="1419190"/>
            <a:ext cx="362111" cy="362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2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0-#ppt_w/2"/>
                                          </p:val>
                                        </p:tav>
                                        <p:tav tm="100000">
                                          <p:val>
                                            <p:strVal val="#ppt_x"/>
                                          </p:val>
                                        </p:tav>
                                      </p:tavLst>
                                    </p:anim>
                                    <p:anim calcmode="lin" valueType="num">
                                      <p:cBhvr additive="base">
                                        <p:cTn id="12" dur="500" fill="hold"/>
                                        <p:tgtEl>
                                          <p:spTgt spid="717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6" grpId="0"/>
      <p:bldP spid="9" grpId="0"/>
      <p:bldP spid="2" grpId="0"/>
      <p:bldP spid="3"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Прямоугольник 3"/>
          <p:cNvSpPr>
            <a:spLocks noChangeArrowheads="1"/>
          </p:cNvSpPr>
          <p:nvPr/>
        </p:nvSpPr>
        <p:spPr bwMode="auto">
          <a:xfrm>
            <a:off x="323850" y="333375"/>
            <a:ext cx="8351838" cy="522288"/>
          </a:xfrm>
          <a:prstGeom prst="rect">
            <a:avLst/>
          </a:prstGeom>
          <a:noFill/>
          <a:ln w="9525">
            <a:noFill/>
            <a:miter lim="800000"/>
            <a:headEnd/>
            <a:tailEnd/>
          </a:ln>
        </p:spPr>
        <p:txBody>
          <a:bodyPr>
            <a:spAutoFit/>
          </a:bodyPr>
          <a:lstStyle/>
          <a:p>
            <a:r>
              <a:rPr lang="uk-UA" sz="2800" b="1" dirty="0">
                <a:latin typeface="Calibri" pitchFamily="34" charset="0"/>
              </a:rPr>
              <a:t>Соціальний проект з розшуку зниклих дітей</a:t>
            </a:r>
            <a:endParaRPr lang="ru-RU" sz="2800" dirty="0">
              <a:latin typeface="Calibri" pitchFamily="34" charset="0"/>
            </a:endParaRPr>
          </a:p>
        </p:txBody>
      </p:sp>
      <p:pic>
        <p:nvPicPr>
          <p:cNvPr id="5" name="Рисунок 4"/>
          <p:cNvPicPr>
            <a:picLocks noChangeAspect="1" noChangeArrowheads="1"/>
          </p:cNvPicPr>
          <p:nvPr/>
        </p:nvPicPr>
        <p:blipFill>
          <a:blip r:embed="rId2"/>
          <a:srcRect/>
          <a:stretch>
            <a:fillRect/>
          </a:stretch>
        </p:blipFill>
        <p:spPr bwMode="auto">
          <a:xfrm>
            <a:off x="0" y="1125538"/>
            <a:ext cx="9156700" cy="5729287"/>
          </a:xfrm>
          <a:prstGeom prst="rect">
            <a:avLst/>
          </a:prstGeom>
          <a:noFill/>
          <a:ln w="9525">
            <a:noFill/>
            <a:miter lim="800000"/>
            <a:headEnd/>
            <a:tailEnd/>
          </a:ln>
        </p:spPr>
      </p:pic>
    </p:spTree>
    <p:extLst>
      <p:ext uri="{BB962C8B-B14F-4D97-AF65-F5344CB8AC3E}">
        <p14:creationId xmlns:p14="http://schemas.microsoft.com/office/powerpoint/2010/main" val="372360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332656"/>
            <a:ext cx="8352928" cy="523220"/>
          </a:xfrm>
          <a:prstGeom prst="rect">
            <a:avLst/>
          </a:prstGeom>
        </p:spPr>
        <p:txBody>
          <a:bodyPr wrap="square">
            <a:spAutoFit/>
          </a:bodyPr>
          <a:lstStyle/>
          <a:p>
            <a:r>
              <a:rPr lang="uk-UA" sz="2800" b="1" dirty="0"/>
              <a:t>Соціальний проект з розшуку зниклих дітей</a:t>
            </a:r>
            <a:endParaRPr lang="ru-RU" sz="2800" dirty="0">
              <a:effectLst/>
            </a:endParaRPr>
          </a:p>
        </p:txBody>
      </p:sp>
      <p:pic>
        <p:nvPicPr>
          <p:cNvPr id="8" name="Рисунок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68931"/>
            <a:ext cx="9180512" cy="5930242"/>
          </a:xfrm>
          <a:prstGeom prst="rect">
            <a:avLst/>
          </a:prstGeom>
          <a:noFill/>
          <a:ln>
            <a:noFill/>
          </a:ln>
        </p:spPr>
      </p:pic>
    </p:spTree>
    <p:extLst>
      <p:ext uri="{BB962C8B-B14F-4D97-AF65-F5344CB8AC3E}">
        <p14:creationId xmlns:p14="http://schemas.microsoft.com/office/powerpoint/2010/main" val="125852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Прямоугольник 3"/>
          <p:cNvSpPr>
            <a:spLocks noChangeArrowheads="1"/>
          </p:cNvSpPr>
          <p:nvPr/>
        </p:nvSpPr>
        <p:spPr bwMode="auto">
          <a:xfrm>
            <a:off x="323850" y="333375"/>
            <a:ext cx="8351838" cy="522288"/>
          </a:xfrm>
          <a:prstGeom prst="rect">
            <a:avLst/>
          </a:prstGeom>
          <a:noFill/>
          <a:ln w="9525">
            <a:noFill/>
            <a:miter lim="800000"/>
            <a:headEnd/>
            <a:tailEnd/>
          </a:ln>
        </p:spPr>
        <p:txBody>
          <a:bodyPr>
            <a:spAutoFit/>
          </a:bodyPr>
          <a:lstStyle/>
          <a:p>
            <a:r>
              <a:rPr lang="uk-UA" sz="2800" b="1" dirty="0">
                <a:latin typeface="Calibri" pitchFamily="34" charset="0"/>
              </a:rPr>
              <a:t>Соціальний проект з розшуку зниклих дітей</a:t>
            </a:r>
            <a:endParaRPr lang="ru-RU" sz="2800" dirty="0">
              <a:latin typeface="Calibri" pitchFamily="34" charset="0"/>
            </a:endParaRPr>
          </a:p>
        </p:txBody>
      </p:sp>
      <p:sp>
        <p:nvSpPr>
          <p:cNvPr id="6" name="Прямоугольник 5"/>
          <p:cNvSpPr>
            <a:spLocks noChangeArrowheads="1"/>
          </p:cNvSpPr>
          <p:nvPr/>
        </p:nvSpPr>
        <p:spPr bwMode="auto">
          <a:xfrm>
            <a:off x="2197100" y="973138"/>
            <a:ext cx="6407150" cy="1476375"/>
          </a:xfrm>
          <a:prstGeom prst="rect">
            <a:avLst/>
          </a:prstGeom>
          <a:noFill/>
          <a:ln w="9525">
            <a:noFill/>
            <a:miter lim="800000"/>
            <a:headEnd/>
            <a:tailEnd/>
          </a:ln>
        </p:spPr>
        <p:txBody>
          <a:bodyPr>
            <a:spAutoFit/>
          </a:bodyPr>
          <a:lstStyle/>
          <a:p>
            <a:pPr algn="just"/>
            <a:r>
              <a:rPr lang="uk-UA" b="1" dirty="0">
                <a:latin typeface="Calibri" pitchFamily="34" charset="0"/>
              </a:rPr>
              <a:t>Дітей, які зникли без вісти, шукатимуть за допомогою </a:t>
            </a:r>
            <a:r>
              <a:rPr lang="uk-UA" b="1" dirty="0" err="1">
                <a:latin typeface="Calibri" pitchFamily="34" charset="0"/>
              </a:rPr>
              <a:t>смс</a:t>
            </a:r>
            <a:r>
              <a:rPr lang="uk-UA" b="1" dirty="0">
                <a:latin typeface="Calibri" pitchFamily="34" charset="0"/>
              </a:rPr>
              <a:t>-розсилки. Абонентам надходитимуть повідомлення з даними про зниклих. Це дасть змогу широко залучити до розшуку громадськість та знаходити дітей у максимально короткий час.</a:t>
            </a:r>
            <a:endParaRPr lang="ru-RU" b="1" dirty="0">
              <a:latin typeface="Calibri" pitchFamily="34" charset="0"/>
            </a:endParaRPr>
          </a:p>
        </p:txBody>
      </p:sp>
      <p:sp>
        <p:nvSpPr>
          <p:cNvPr id="12" name="Прямоугольник 11"/>
          <p:cNvSpPr>
            <a:spLocks noChangeArrowheads="1"/>
          </p:cNvSpPr>
          <p:nvPr/>
        </p:nvSpPr>
        <p:spPr bwMode="auto">
          <a:xfrm>
            <a:off x="369888" y="2530475"/>
            <a:ext cx="8351838" cy="1815882"/>
          </a:xfrm>
          <a:prstGeom prst="rect">
            <a:avLst/>
          </a:prstGeom>
          <a:noFill/>
          <a:ln w="9525">
            <a:noFill/>
            <a:miter lim="800000"/>
            <a:headEnd/>
            <a:tailEnd/>
          </a:ln>
        </p:spPr>
        <p:txBody>
          <a:bodyPr wrap="square">
            <a:spAutoFit/>
          </a:bodyPr>
          <a:lstStyle/>
          <a:p>
            <a:pPr algn="just"/>
            <a:r>
              <a:rPr lang="uk-UA" sz="1600" dirty="0">
                <a:latin typeface="Calibri" pitchFamily="34" charset="0"/>
              </a:rPr>
              <a:t>Зраз він працює в місті Києві та 6 областях. При отриманні інформації про зникнення дитини ПОЛІЦІЯ проводить невідкладні пошукові заходи і будь-яка інформація про її місце знаходження є найважливішою. Отримавши від поліції інформацію про зниклу дитину, оператор зв’язку формує перелік абонентів «Київстар» у зоні пошуку від місця зникнення 1-3 км та надсилає протягом 15-20 хвилин їм текстові повідомлення, у яких зазначається опис зниклої дитини з посиланням на веб-сторінку у соціальній мережі «Фейсбук», де розміщена фотографія дитини і більш розширена інформації про неї. </a:t>
            </a:r>
            <a:endParaRPr lang="ru-RU" sz="1600" dirty="0">
              <a:latin typeface="Calibri" pitchFamily="34" charset="0"/>
            </a:endParaRPr>
          </a:p>
        </p:txBody>
      </p:sp>
      <p:sp>
        <p:nvSpPr>
          <p:cNvPr id="13" name="Прямоугольник 12"/>
          <p:cNvSpPr>
            <a:spLocks noChangeArrowheads="1"/>
          </p:cNvSpPr>
          <p:nvPr/>
        </p:nvSpPr>
        <p:spPr bwMode="auto">
          <a:xfrm>
            <a:off x="2197100" y="5373688"/>
            <a:ext cx="6335713" cy="922337"/>
          </a:xfrm>
          <a:prstGeom prst="rect">
            <a:avLst/>
          </a:prstGeom>
          <a:noFill/>
          <a:ln w="9525">
            <a:noFill/>
            <a:miter lim="800000"/>
            <a:headEnd/>
            <a:tailEnd/>
          </a:ln>
        </p:spPr>
        <p:txBody>
          <a:bodyPr>
            <a:spAutoFit/>
          </a:bodyPr>
          <a:lstStyle/>
          <a:p>
            <a:pPr algn="just"/>
            <a:r>
              <a:rPr lang="uk-UA" b="1">
                <a:latin typeface="Calibri" pitchFamily="34" charset="0"/>
              </a:rPr>
              <a:t>Якщо громадяни побачать розшукувану дитину, або володітимуть якоюсь інформацією про її місцезнаходження, то можуть зателефонувати на лінію «102».</a:t>
            </a:r>
            <a:endParaRPr lang="ru-RU" b="1">
              <a:latin typeface="Calibri" pitchFamily="34" charset="0"/>
            </a:endParaRPr>
          </a:p>
        </p:txBody>
      </p:sp>
      <p:pic>
        <p:nvPicPr>
          <p:cNvPr id="1026" name="Picture 2" descr="D:\2019_NEW_AGE\! NAT\old-red-vintage-phone-ringing_7496-926.jpg"/>
          <p:cNvPicPr>
            <a:picLocks noChangeAspect="1" noChangeArrowheads="1"/>
          </p:cNvPicPr>
          <p:nvPr/>
        </p:nvPicPr>
        <p:blipFill>
          <a:blip r:embed="rId2"/>
          <a:srcRect/>
          <a:stretch>
            <a:fillRect/>
          </a:stretch>
        </p:blipFill>
        <p:spPr bwMode="auto">
          <a:xfrm>
            <a:off x="323850" y="5207000"/>
            <a:ext cx="1728788" cy="1347788"/>
          </a:xfrm>
          <a:prstGeom prst="rect">
            <a:avLst/>
          </a:prstGeom>
          <a:noFill/>
          <a:ln w="9525">
            <a:noFill/>
            <a:miter lim="800000"/>
            <a:headEnd/>
            <a:tailEnd/>
          </a:ln>
        </p:spPr>
      </p:pic>
      <p:pic>
        <p:nvPicPr>
          <p:cNvPr id="2050" name="Picture 2" descr="D:\2019_NEW_AGE\! NAT\dsadas.png"/>
          <p:cNvPicPr>
            <a:picLocks noChangeAspect="1" noChangeArrowheads="1"/>
          </p:cNvPicPr>
          <p:nvPr/>
        </p:nvPicPr>
        <p:blipFill>
          <a:blip r:embed="rId3"/>
          <a:srcRect/>
          <a:stretch>
            <a:fillRect/>
          </a:stretch>
        </p:blipFill>
        <p:spPr bwMode="auto">
          <a:xfrm>
            <a:off x="466725" y="835025"/>
            <a:ext cx="1728788" cy="1730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332656"/>
            <a:ext cx="8352928" cy="523220"/>
          </a:xfrm>
          <a:prstGeom prst="rect">
            <a:avLst/>
          </a:prstGeom>
        </p:spPr>
        <p:txBody>
          <a:bodyPr wrap="square">
            <a:spAutoFit/>
          </a:bodyPr>
          <a:lstStyle/>
          <a:p>
            <a:r>
              <a:rPr lang="uk-UA" sz="2800" b="1" dirty="0"/>
              <a:t>Соціальний проект з розшуку зниклих дітей</a:t>
            </a:r>
            <a:endParaRPr lang="ru-RU" sz="2800" dirty="0">
              <a:effectLst/>
            </a:endParaRPr>
          </a:p>
        </p:txBody>
      </p:sp>
      <p:pic>
        <p:nvPicPr>
          <p:cNvPr id="5" name="Рисунок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96752"/>
            <a:ext cx="8197049" cy="4968552"/>
          </a:xfrm>
          <a:prstGeom prst="rect">
            <a:avLst/>
          </a:prstGeom>
          <a:noFill/>
          <a:ln>
            <a:noFill/>
          </a:ln>
        </p:spPr>
      </p:pic>
    </p:spTree>
    <p:extLst>
      <p:ext uri="{BB962C8B-B14F-4D97-AF65-F5344CB8AC3E}">
        <p14:creationId xmlns:p14="http://schemas.microsoft.com/office/powerpoint/2010/main" val="25109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Прямоугольник 3"/>
          <p:cNvSpPr>
            <a:spLocks noChangeArrowheads="1"/>
          </p:cNvSpPr>
          <p:nvPr/>
        </p:nvSpPr>
        <p:spPr bwMode="auto">
          <a:xfrm>
            <a:off x="323850" y="333375"/>
            <a:ext cx="8351838" cy="522288"/>
          </a:xfrm>
          <a:prstGeom prst="rect">
            <a:avLst/>
          </a:prstGeom>
          <a:noFill/>
          <a:ln w="9525">
            <a:noFill/>
            <a:miter lim="800000"/>
            <a:headEnd/>
            <a:tailEnd/>
          </a:ln>
        </p:spPr>
        <p:txBody>
          <a:bodyPr>
            <a:spAutoFit/>
          </a:bodyPr>
          <a:lstStyle/>
          <a:p>
            <a:r>
              <a:rPr lang="uk-UA" sz="2800" b="1" dirty="0">
                <a:latin typeface="Calibri" pitchFamily="34" charset="0"/>
              </a:rPr>
              <a:t>Соціальний проект з розшуку зниклих дітей</a:t>
            </a:r>
            <a:endParaRPr lang="ru-RU" sz="2800" dirty="0">
              <a:latin typeface="Calibri" pitchFamily="34" charset="0"/>
            </a:endParaRPr>
          </a:p>
        </p:txBody>
      </p:sp>
      <p:pic>
        <p:nvPicPr>
          <p:cNvPr id="6" name="Рисунок 5"/>
          <p:cNvPicPr>
            <a:picLocks noChangeAspect="1" noChangeArrowheads="1"/>
          </p:cNvPicPr>
          <p:nvPr/>
        </p:nvPicPr>
        <p:blipFill>
          <a:blip r:embed="rId2"/>
          <a:srcRect/>
          <a:stretch>
            <a:fillRect/>
          </a:stretch>
        </p:blipFill>
        <p:spPr bwMode="auto">
          <a:xfrm>
            <a:off x="395288" y="1196975"/>
            <a:ext cx="8186737" cy="4608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Прямоугольник 3"/>
          <p:cNvSpPr>
            <a:spLocks noChangeArrowheads="1"/>
          </p:cNvSpPr>
          <p:nvPr/>
        </p:nvSpPr>
        <p:spPr bwMode="auto">
          <a:xfrm>
            <a:off x="323850" y="333375"/>
            <a:ext cx="8351838" cy="954088"/>
          </a:xfrm>
          <a:prstGeom prst="rect">
            <a:avLst/>
          </a:prstGeom>
          <a:noFill/>
          <a:ln w="9525">
            <a:noFill/>
            <a:miter lim="800000"/>
            <a:headEnd/>
            <a:tailEnd/>
          </a:ln>
        </p:spPr>
        <p:txBody>
          <a:bodyPr>
            <a:spAutoFit/>
          </a:bodyPr>
          <a:lstStyle/>
          <a:p>
            <a:r>
              <a:rPr lang="uk-UA" sz="2800" b="1" dirty="0">
                <a:latin typeface="Calibri" pitchFamily="34" charset="0"/>
              </a:rPr>
              <a:t>«Ти і поліція»: спільний проект «дитячих» поліцейських Києва та громадських активістів.</a:t>
            </a:r>
            <a:endParaRPr lang="ru-RU" sz="2800" dirty="0">
              <a:latin typeface="Calibri" pitchFamily="34" charset="0"/>
            </a:endParaRPr>
          </a:p>
        </p:txBody>
      </p:sp>
      <p:sp>
        <p:nvSpPr>
          <p:cNvPr id="2" name="Прямоугольник 1"/>
          <p:cNvSpPr>
            <a:spLocks noChangeArrowheads="1"/>
          </p:cNvSpPr>
          <p:nvPr/>
        </p:nvSpPr>
        <p:spPr bwMode="auto">
          <a:xfrm>
            <a:off x="3924300" y="1557338"/>
            <a:ext cx="6192838" cy="1014412"/>
          </a:xfrm>
          <a:prstGeom prst="rect">
            <a:avLst/>
          </a:prstGeom>
          <a:noFill/>
          <a:ln w="9525">
            <a:noFill/>
            <a:miter lim="800000"/>
            <a:headEnd/>
            <a:tailEnd/>
          </a:ln>
        </p:spPr>
        <p:txBody>
          <a:bodyPr>
            <a:spAutoFit/>
          </a:bodyPr>
          <a:lstStyle/>
          <a:p>
            <a:r>
              <a:rPr lang="uk-UA" sz="6000" b="1">
                <a:solidFill>
                  <a:srgbClr val="FF0000"/>
                </a:solidFill>
                <a:latin typeface="Calibri" pitchFamily="34" charset="0"/>
              </a:rPr>
              <a:t>«Ти і поліція»</a:t>
            </a:r>
            <a:endParaRPr lang="ru-RU" sz="6000" b="1">
              <a:solidFill>
                <a:srgbClr val="FF0000"/>
              </a:solidFill>
              <a:latin typeface="Calibri" pitchFamily="34" charset="0"/>
            </a:endParaRPr>
          </a:p>
        </p:txBody>
      </p:sp>
      <p:sp>
        <p:nvSpPr>
          <p:cNvPr id="3" name="Прямоугольник 2"/>
          <p:cNvSpPr>
            <a:spLocks noChangeArrowheads="1"/>
          </p:cNvSpPr>
          <p:nvPr/>
        </p:nvSpPr>
        <p:spPr bwMode="auto">
          <a:xfrm>
            <a:off x="3995738" y="2751138"/>
            <a:ext cx="4896742" cy="3416320"/>
          </a:xfrm>
          <a:prstGeom prst="rect">
            <a:avLst/>
          </a:prstGeom>
          <a:noFill/>
          <a:ln w="9525">
            <a:noFill/>
            <a:miter lim="800000"/>
            <a:headEnd/>
            <a:tailEnd/>
          </a:ln>
        </p:spPr>
        <p:txBody>
          <a:bodyPr wrap="square">
            <a:spAutoFit/>
          </a:bodyPr>
          <a:lstStyle/>
          <a:p>
            <a:pPr algn="just"/>
            <a:r>
              <a:rPr lang="uk-UA" dirty="0">
                <a:latin typeface="Calibri" pitchFamily="34" charset="0"/>
              </a:rPr>
              <a:t>«Ти і поліція»: спільний проект «дитячих» поліцейських Києва та громадських активістів, інспекторів відділу ювенальної превенції організували тренінг для дітей, які мають проблеми із законом.</a:t>
            </a:r>
            <a:br>
              <a:rPr lang="uk-UA" dirty="0">
                <a:latin typeface="Calibri" pitchFamily="34" charset="0"/>
              </a:rPr>
            </a:br>
            <a:r>
              <a:rPr lang="uk-UA" dirty="0">
                <a:latin typeface="Calibri" pitchFamily="34" charset="0"/>
              </a:rPr>
              <a:t>Інспектори відділу ювенальної превенції поліції Києва спільно з Асоціацією українських моніторів дотримання прав людини в діяльності правоохоронних органів у рамках програми «Просвітництво» запустили дистанційний курс «Ти і поліція».</a:t>
            </a:r>
            <a:br>
              <a:rPr lang="uk-UA" dirty="0">
                <a:latin typeface="Calibri" pitchFamily="34" charset="0"/>
              </a:rPr>
            </a:br>
            <a:endParaRPr lang="ru-RU" dirty="0">
              <a:latin typeface="Calibri" pitchFamily="34" charset="0"/>
            </a:endParaRPr>
          </a:p>
        </p:txBody>
      </p:sp>
      <p:pic>
        <p:nvPicPr>
          <p:cNvPr id="6" name="Рисунок 5"/>
          <p:cNvPicPr>
            <a:picLocks noChangeAspect="1" noChangeArrowheads="1"/>
          </p:cNvPicPr>
          <p:nvPr/>
        </p:nvPicPr>
        <p:blipFill>
          <a:blip r:embed="rId2"/>
          <a:srcRect/>
          <a:stretch>
            <a:fillRect/>
          </a:stretch>
        </p:blipFill>
        <p:spPr bwMode="auto">
          <a:xfrm>
            <a:off x="395288" y="1503363"/>
            <a:ext cx="3406775" cy="2255837"/>
          </a:xfrm>
          <a:prstGeom prst="rect">
            <a:avLst/>
          </a:prstGeom>
          <a:noFill/>
          <a:ln w="9525">
            <a:noFill/>
            <a:miter lim="800000"/>
            <a:headEnd/>
            <a:tailEnd/>
          </a:ln>
        </p:spPr>
      </p:pic>
      <p:pic>
        <p:nvPicPr>
          <p:cNvPr id="7" name="Рисунок 6"/>
          <p:cNvPicPr>
            <a:picLocks noChangeAspect="1" noChangeArrowheads="1"/>
          </p:cNvPicPr>
          <p:nvPr/>
        </p:nvPicPr>
        <p:blipFill>
          <a:blip r:embed="rId3"/>
          <a:srcRect/>
          <a:stretch>
            <a:fillRect/>
          </a:stretch>
        </p:blipFill>
        <p:spPr bwMode="auto">
          <a:xfrm>
            <a:off x="395288" y="3806825"/>
            <a:ext cx="3406775" cy="2268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Прямоугольник 3"/>
          <p:cNvSpPr>
            <a:spLocks noChangeArrowheads="1"/>
          </p:cNvSpPr>
          <p:nvPr/>
        </p:nvSpPr>
        <p:spPr bwMode="auto">
          <a:xfrm>
            <a:off x="323850" y="333375"/>
            <a:ext cx="8351838" cy="522288"/>
          </a:xfrm>
          <a:prstGeom prst="rect">
            <a:avLst/>
          </a:prstGeom>
          <a:noFill/>
          <a:ln w="9525">
            <a:noFill/>
            <a:miter lim="800000"/>
            <a:headEnd/>
            <a:tailEnd/>
          </a:ln>
        </p:spPr>
        <p:txBody>
          <a:bodyPr>
            <a:spAutoFit/>
          </a:bodyPr>
          <a:lstStyle/>
          <a:p>
            <a:r>
              <a:rPr lang="uk-UA" sz="2800" b="1" dirty="0">
                <a:latin typeface="Calibri" pitchFamily="34" charset="0"/>
              </a:rPr>
              <a:t>Спільний проект </a:t>
            </a:r>
            <a:r>
              <a:rPr lang="uk-UA" sz="2800" b="1" dirty="0" err="1">
                <a:latin typeface="Calibri" pitchFamily="34" charset="0"/>
              </a:rPr>
              <a:t>Нацполіції</a:t>
            </a:r>
            <a:r>
              <a:rPr lang="uk-UA" sz="2800" b="1" dirty="0">
                <a:latin typeface="Calibri" pitchFamily="34" charset="0"/>
              </a:rPr>
              <a:t> та КМЄС «Керуй». </a:t>
            </a:r>
            <a:endParaRPr lang="ru-RU" sz="2800" dirty="0">
              <a:latin typeface="Calibri" pitchFamily="34" charset="0"/>
            </a:endParaRPr>
          </a:p>
        </p:txBody>
      </p:sp>
      <p:sp>
        <p:nvSpPr>
          <p:cNvPr id="5" name="Прямоугольник 4"/>
          <p:cNvSpPr>
            <a:spLocks noChangeArrowheads="1"/>
          </p:cNvSpPr>
          <p:nvPr/>
        </p:nvSpPr>
        <p:spPr bwMode="auto">
          <a:xfrm>
            <a:off x="3419475" y="2195513"/>
            <a:ext cx="5256213" cy="3754874"/>
          </a:xfrm>
          <a:prstGeom prst="rect">
            <a:avLst/>
          </a:prstGeom>
          <a:noFill/>
          <a:ln w="9525">
            <a:noFill/>
            <a:miter lim="800000"/>
            <a:headEnd/>
            <a:tailEnd/>
          </a:ln>
        </p:spPr>
        <p:txBody>
          <a:bodyPr>
            <a:spAutoFit/>
          </a:bodyPr>
          <a:lstStyle/>
          <a:p>
            <a:pPr algn="just"/>
            <a:r>
              <a:rPr lang="uk-UA" sz="1400" dirty="0">
                <a:latin typeface="Calibri" pitchFamily="34" charset="0"/>
              </a:rPr>
              <a:t>Він був запущений Національною поліцію та Консультативною місією Європейського Союзу для того, аби привернути увагу водіїв і пішоходів до безпеки дорожнього руху. Автобус спеціально обладнаний таким чином, аби складалося враження, ніби за кермом нікого немає. «Автобус-привид» є яскравим та нестандартним проектом. Саме за його допомогою поліція хоче звернутися до всіх учасників дорожнього руху з проханням бути відповідальними та дотримуватися Правил дорожнього руху. Всього від початку 2018 року поліція виявила більше 800 тисяч фактів перевищення встановлених обмежень швидкості руху. Крім того, поліція виявила 94,5 тисячі фактів керування транспортом у стані сп’яніння. «Цей автобус подорожуватиме містами країни для того, щоб показати, що іноді водії бувають безвідповідальними. Якщо людина сіла за кермо або просто йде вздовж дороги, вона має думати про наслідки її дій. «Бути відповідальним – засіб не покарання, а превенції та попередження таких правопорушень, що приводять до травмування та загибелі людей».</a:t>
            </a:r>
            <a:endParaRPr lang="ru-RU" sz="1400" dirty="0">
              <a:latin typeface="Calibri" pitchFamily="34" charset="0"/>
            </a:endParaRPr>
          </a:p>
        </p:txBody>
      </p:sp>
      <p:sp>
        <p:nvSpPr>
          <p:cNvPr id="8" name="Прямоугольник 7"/>
          <p:cNvSpPr>
            <a:spLocks noChangeArrowheads="1"/>
          </p:cNvSpPr>
          <p:nvPr/>
        </p:nvSpPr>
        <p:spPr bwMode="auto">
          <a:xfrm>
            <a:off x="3348038" y="1065213"/>
            <a:ext cx="5200650" cy="923925"/>
          </a:xfrm>
          <a:prstGeom prst="rect">
            <a:avLst/>
          </a:prstGeom>
          <a:noFill/>
          <a:ln w="9525">
            <a:noFill/>
            <a:miter lim="800000"/>
            <a:headEnd/>
            <a:tailEnd/>
          </a:ln>
        </p:spPr>
        <p:txBody>
          <a:bodyPr>
            <a:spAutoFit/>
          </a:bodyPr>
          <a:lstStyle/>
          <a:p>
            <a:pPr algn="just"/>
            <a:r>
              <a:rPr lang="uk-UA" b="1">
                <a:latin typeface="Calibri" pitchFamily="34" charset="0"/>
              </a:rPr>
              <a:t>Мета проекту – звернути увагу до питання безпеки на дорогах та важливості дотримання Правил дорожнього руху.</a:t>
            </a:r>
            <a:endParaRPr lang="ru-RU" b="1">
              <a:latin typeface="Calibri" pitchFamily="34" charset="0"/>
            </a:endParaRPr>
          </a:p>
        </p:txBody>
      </p:sp>
      <p:pic>
        <p:nvPicPr>
          <p:cNvPr id="9" name="Рисунок 8"/>
          <p:cNvPicPr>
            <a:picLocks noChangeAspect="1" noChangeArrowheads="1"/>
          </p:cNvPicPr>
          <p:nvPr/>
        </p:nvPicPr>
        <p:blipFill>
          <a:blip r:embed="rId2"/>
          <a:srcRect/>
          <a:stretch>
            <a:fillRect/>
          </a:stretch>
        </p:blipFill>
        <p:spPr bwMode="auto">
          <a:xfrm>
            <a:off x="468313" y="969963"/>
            <a:ext cx="2701925" cy="2027237"/>
          </a:xfrm>
          <a:prstGeom prst="rect">
            <a:avLst/>
          </a:prstGeom>
          <a:noFill/>
          <a:ln w="9525">
            <a:noFill/>
            <a:miter lim="800000"/>
            <a:headEnd/>
            <a:tailEnd/>
          </a:ln>
        </p:spPr>
      </p:pic>
      <p:pic>
        <p:nvPicPr>
          <p:cNvPr id="10" name="Рисунок 9"/>
          <p:cNvPicPr>
            <a:picLocks noChangeAspect="1" noChangeArrowheads="1"/>
          </p:cNvPicPr>
          <p:nvPr/>
        </p:nvPicPr>
        <p:blipFill>
          <a:blip r:embed="rId3"/>
          <a:srcRect/>
          <a:stretch>
            <a:fillRect/>
          </a:stretch>
        </p:blipFill>
        <p:spPr bwMode="auto">
          <a:xfrm>
            <a:off x="468313" y="2984500"/>
            <a:ext cx="2701925" cy="2028825"/>
          </a:xfrm>
          <a:prstGeom prst="rect">
            <a:avLst/>
          </a:prstGeom>
          <a:noFill/>
          <a:ln w="9525">
            <a:noFill/>
            <a:miter lim="800000"/>
            <a:headEnd/>
            <a:tailEnd/>
          </a:ln>
        </p:spPr>
      </p:pic>
      <p:pic>
        <p:nvPicPr>
          <p:cNvPr id="11" name="Рисунок 10"/>
          <p:cNvPicPr>
            <a:picLocks noChangeAspect="1" noChangeArrowheads="1"/>
          </p:cNvPicPr>
          <p:nvPr/>
        </p:nvPicPr>
        <p:blipFill>
          <a:blip r:embed="rId4"/>
          <a:srcRect/>
          <a:stretch>
            <a:fillRect/>
          </a:stretch>
        </p:blipFill>
        <p:spPr bwMode="auto">
          <a:xfrm>
            <a:off x="476250" y="5013325"/>
            <a:ext cx="2690813" cy="1584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Прямоугольник 3"/>
          <p:cNvSpPr>
            <a:spLocks noChangeArrowheads="1"/>
          </p:cNvSpPr>
          <p:nvPr/>
        </p:nvSpPr>
        <p:spPr bwMode="auto">
          <a:xfrm>
            <a:off x="1547813" y="5229225"/>
            <a:ext cx="6126162" cy="1384995"/>
          </a:xfrm>
          <a:prstGeom prst="rect">
            <a:avLst/>
          </a:prstGeom>
          <a:noFill/>
          <a:ln w="9525">
            <a:noFill/>
            <a:miter lim="800000"/>
            <a:headEnd/>
            <a:tailEnd/>
          </a:ln>
        </p:spPr>
        <p:txBody>
          <a:bodyPr>
            <a:spAutoFit/>
          </a:bodyPr>
          <a:lstStyle/>
          <a:p>
            <a:pPr algn="ctr"/>
            <a:r>
              <a:rPr lang="uk-UA" sz="3600" b="1" dirty="0">
                <a:latin typeface="Calibri" pitchFamily="34" charset="0"/>
                <a:cs typeface="Times New Roman" pitchFamily="18" charset="0"/>
              </a:rPr>
              <a:t>Взаємодія поліції та громади</a:t>
            </a:r>
            <a:endParaRPr lang="uk-UA" sz="3600" b="1" dirty="0">
              <a:cs typeface="Times New Roman" pitchFamily="18" charset="0"/>
            </a:endParaRPr>
          </a:p>
          <a:p>
            <a:pPr algn="ctr"/>
            <a:r>
              <a:rPr lang="en-US" sz="2400" b="1" i="1" dirty="0">
                <a:latin typeface="Times New Roman" pitchFamily="18" charset="0"/>
                <a:cs typeface="Times New Roman" pitchFamily="18" charset="0"/>
              </a:rPr>
              <a:t>(Community Policing) </a:t>
            </a:r>
          </a:p>
          <a:p>
            <a:pPr algn="ctr"/>
            <a:endParaRPr lang="en-US" sz="2400" b="1" dirty="0">
              <a:latin typeface="Times New Roman" pitchFamily="18" charset="0"/>
              <a:cs typeface="Times New Roman" pitchFamily="18" charset="0"/>
            </a:endParaRPr>
          </a:p>
        </p:txBody>
      </p:sp>
      <p:pic>
        <p:nvPicPr>
          <p:cNvPr id="13314" name="Picture 2" descr="D:\2019_NEW_AGE\! NAT\bg-title copy.jpg"/>
          <p:cNvPicPr>
            <a:picLocks noChangeAspect="1" noChangeArrowheads="1"/>
          </p:cNvPicPr>
          <p:nvPr/>
        </p:nvPicPr>
        <p:blipFill>
          <a:blip r:embed="rId2"/>
          <a:srcRect/>
          <a:stretch>
            <a:fillRect/>
          </a:stretch>
        </p:blipFill>
        <p:spPr bwMode="auto">
          <a:xfrm>
            <a:off x="0" y="0"/>
            <a:ext cx="9167813" cy="5157788"/>
          </a:xfrm>
          <a:prstGeom prst="rect">
            <a:avLst/>
          </a:prstGeom>
          <a:noFill/>
          <a:ln w="9525">
            <a:noFill/>
            <a:miter lim="800000"/>
            <a:headEnd/>
            <a:tailEnd/>
          </a:ln>
        </p:spPr>
      </p:pic>
    </p:spTree>
    <p:extLst>
      <p:ext uri="{BB962C8B-B14F-4D97-AF65-F5344CB8AC3E}">
        <p14:creationId xmlns:p14="http://schemas.microsoft.com/office/powerpoint/2010/main" val="7080581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332656"/>
            <a:ext cx="4536504" cy="523220"/>
          </a:xfrm>
          <a:prstGeom prst="rect">
            <a:avLst/>
          </a:prstGeom>
        </p:spPr>
        <p:txBody>
          <a:bodyPr wrap="square">
            <a:spAutoFit/>
          </a:bodyPr>
          <a:lstStyle/>
          <a:p>
            <a:r>
              <a:rPr lang="uk-UA" sz="2800" b="1" dirty="0" err="1"/>
              <a:t>Кіберзлочини</a:t>
            </a:r>
            <a:r>
              <a:rPr lang="uk-UA" sz="2800" b="1" dirty="0"/>
              <a:t>. </a:t>
            </a:r>
            <a:endParaRPr lang="ru-RU" sz="2800" dirty="0"/>
          </a:p>
        </p:txBody>
      </p:sp>
      <p:sp>
        <p:nvSpPr>
          <p:cNvPr id="5" name="Прямоугольник 4"/>
          <p:cNvSpPr/>
          <p:nvPr/>
        </p:nvSpPr>
        <p:spPr>
          <a:xfrm>
            <a:off x="3779912" y="980728"/>
            <a:ext cx="4611179" cy="1200329"/>
          </a:xfrm>
          <a:prstGeom prst="rect">
            <a:avLst/>
          </a:prstGeom>
        </p:spPr>
        <p:txBody>
          <a:bodyPr wrap="square">
            <a:spAutoFit/>
          </a:bodyPr>
          <a:lstStyle/>
          <a:p>
            <a:pPr algn="just"/>
            <a:r>
              <a:rPr lang="uk-UA" sz="2400" b="1" dirty="0"/>
              <a:t>Поліцейські України та Іспанії розвиватимуть спільні проекти для протидії </a:t>
            </a:r>
            <a:r>
              <a:rPr lang="uk-UA" sz="2400" b="1" dirty="0" err="1"/>
              <a:t>кіберзлочинам</a:t>
            </a:r>
            <a:r>
              <a:rPr lang="uk-UA" sz="2400" b="1" dirty="0"/>
              <a:t>. </a:t>
            </a:r>
            <a:endParaRPr lang="ru-RU" sz="2400" b="1" dirty="0">
              <a:effectLst/>
            </a:endParaRPr>
          </a:p>
        </p:txBody>
      </p:sp>
      <p:sp>
        <p:nvSpPr>
          <p:cNvPr id="2" name="Прямоугольник 1"/>
          <p:cNvSpPr/>
          <p:nvPr/>
        </p:nvSpPr>
        <p:spPr>
          <a:xfrm>
            <a:off x="3779912" y="2492896"/>
            <a:ext cx="4680520" cy="2031325"/>
          </a:xfrm>
          <a:prstGeom prst="rect">
            <a:avLst/>
          </a:prstGeom>
        </p:spPr>
        <p:txBody>
          <a:bodyPr wrap="square">
            <a:spAutoFit/>
          </a:bodyPr>
          <a:lstStyle/>
          <a:p>
            <a:pPr algn="just"/>
            <a:r>
              <a:rPr lang="uk-UA" dirty="0"/>
              <a:t>Правоохоронці Іспанії виявили зацікавленість досвідом української поліції у протидії </a:t>
            </a:r>
            <a:r>
              <a:rPr lang="uk-UA" dirty="0" err="1"/>
              <a:t>кіберзлочинам</a:t>
            </a:r>
            <a:r>
              <a:rPr lang="uk-UA" dirty="0"/>
              <a:t>. Зокрема, йдеться про документування та збір доказової бази відносно осіб, які скоюють такі злочини. Відтак під час зустрічі сторони обговорили можливість подальшого співробітництва.</a:t>
            </a:r>
            <a:endParaRPr lang="ru-RU" dirty="0"/>
          </a:p>
        </p:txBody>
      </p:sp>
      <p:pic>
        <p:nvPicPr>
          <p:cNvPr id="6" name="Рисунок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8" y="2878424"/>
            <a:ext cx="2928762" cy="1794682"/>
          </a:xfrm>
          <a:prstGeom prst="rect">
            <a:avLst/>
          </a:prstGeom>
          <a:noFill/>
          <a:ln>
            <a:noFill/>
          </a:ln>
        </p:spPr>
      </p:pic>
      <p:pic>
        <p:nvPicPr>
          <p:cNvPr id="7" name="Рисунок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006216"/>
            <a:ext cx="2928762" cy="1872208"/>
          </a:xfrm>
          <a:prstGeom prst="rect">
            <a:avLst/>
          </a:prstGeom>
          <a:noFill/>
          <a:ln>
            <a:noFill/>
          </a:ln>
        </p:spPr>
      </p:pic>
      <p:pic>
        <p:nvPicPr>
          <p:cNvPr id="8" name="Рисунок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77" y="4650740"/>
            <a:ext cx="2940222" cy="1872208"/>
          </a:xfrm>
          <a:prstGeom prst="rect">
            <a:avLst/>
          </a:prstGeom>
          <a:noFill/>
          <a:ln>
            <a:noFill/>
          </a:ln>
        </p:spPr>
      </p:pic>
      <p:pic>
        <p:nvPicPr>
          <p:cNvPr id="10" name="Picture 2" descr="D:\2019_NEW_AGE\! NAT\Tit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2824" y="0"/>
            <a:ext cx="3561176"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Прямоугольник 3"/>
          <p:cNvSpPr>
            <a:spLocks noChangeArrowheads="1"/>
          </p:cNvSpPr>
          <p:nvPr/>
        </p:nvSpPr>
        <p:spPr bwMode="auto">
          <a:xfrm>
            <a:off x="323850" y="333375"/>
            <a:ext cx="8351838" cy="522288"/>
          </a:xfrm>
          <a:prstGeom prst="rect">
            <a:avLst/>
          </a:prstGeom>
          <a:noFill/>
          <a:ln w="9525">
            <a:noFill/>
            <a:miter lim="800000"/>
            <a:headEnd/>
            <a:tailEnd/>
          </a:ln>
        </p:spPr>
        <p:txBody>
          <a:bodyPr>
            <a:spAutoFit/>
          </a:bodyPr>
          <a:lstStyle/>
          <a:p>
            <a:r>
              <a:rPr lang="uk-UA" sz="2800" b="1" dirty="0">
                <a:latin typeface="Calibri" pitchFamily="34" charset="0"/>
              </a:rPr>
              <a:t>«Тонка синя лінія»</a:t>
            </a:r>
            <a:endParaRPr lang="ru-RU" sz="2800" dirty="0">
              <a:latin typeface="Calibri" pitchFamily="34" charset="0"/>
            </a:endParaRPr>
          </a:p>
        </p:txBody>
      </p:sp>
      <p:sp>
        <p:nvSpPr>
          <p:cNvPr id="5" name="Прямоугольник 4"/>
          <p:cNvSpPr>
            <a:spLocks noChangeArrowheads="1"/>
          </p:cNvSpPr>
          <p:nvPr/>
        </p:nvSpPr>
        <p:spPr bwMode="auto">
          <a:xfrm>
            <a:off x="3727450" y="1773238"/>
            <a:ext cx="5092700" cy="2492990"/>
          </a:xfrm>
          <a:prstGeom prst="rect">
            <a:avLst/>
          </a:prstGeom>
          <a:noFill/>
          <a:ln w="9525">
            <a:noFill/>
            <a:miter lim="800000"/>
            <a:headEnd/>
            <a:tailEnd/>
          </a:ln>
        </p:spPr>
        <p:txBody>
          <a:bodyPr>
            <a:spAutoFit/>
          </a:bodyPr>
          <a:lstStyle/>
          <a:p>
            <a:pPr algn="just"/>
            <a:r>
              <a:rPr lang="uk-UA" sz="1200" dirty="0">
                <a:latin typeface="Calibri" pitchFamily="34" charset="0"/>
              </a:rPr>
              <a:t>Цей спосіб підтримки патрульних був запозичений із США, де «Тонка синя лінія» символізує бар’єр між порядком та анархією. </a:t>
            </a:r>
            <a:endParaRPr lang="ru-RU" sz="1200" dirty="0">
              <a:latin typeface="Calibri" pitchFamily="34" charset="0"/>
            </a:endParaRPr>
          </a:p>
          <a:p>
            <a:pPr algn="just"/>
            <a:r>
              <a:rPr lang="uk-UA" sz="1200" dirty="0">
                <a:latin typeface="Calibri" pitchFamily="34" charset="0"/>
              </a:rPr>
              <a:t>В Україні такий соціальний рух розпочався з 14 жовтня 2017 року.</a:t>
            </a:r>
            <a:endParaRPr lang="ru-RU" sz="1200" dirty="0">
              <a:latin typeface="Calibri" pitchFamily="34" charset="0"/>
            </a:endParaRPr>
          </a:p>
          <a:p>
            <a:pPr algn="just"/>
            <a:r>
              <a:rPr lang="uk-UA" sz="1200" dirty="0">
                <a:latin typeface="Calibri" pitchFamily="34" charset="0"/>
              </a:rPr>
              <a:t>Основні принципи, яких мають дотримуватись прихильники концепції:</a:t>
            </a:r>
            <a:endParaRPr lang="ru-RU" sz="1200" dirty="0">
              <a:latin typeface="Calibri" pitchFamily="34" charset="0"/>
            </a:endParaRPr>
          </a:p>
          <a:p>
            <a:pPr algn="just"/>
            <a:r>
              <a:rPr lang="uk-UA" sz="1200" dirty="0">
                <a:latin typeface="Calibri" pitchFamily="34" charset="0"/>
              </a:rPr>
              <a:t>- я свідомо не порушую закон;</a:t>
            </a:r>
            <a:endParaRPr lang="ru-RU" sz="1200" dirty="0">
              <a:latin typeface="Calibri" pitchFamily="34" charset="0"/>
            </a:endParaRPr>
          </a:p>
          <a:p>
            <a:pPr algn="just"/>
            <a:r>
              <a:rPr lang="uk-UA" sz="1200" dirty="0">
                <a:latin typeface="Calibri" pitchFamily="34" charset="0"/>
              </a:rPr>
              <a:t>- я допоможу патрульному поліцейському, коли це потрібно; </a:t>
            </a:r>
            <a:endParaRPr lang="ru-RU" sz="1200" dirty="0">
              <a:latin typeface="Calibri" pitchFamily="34" charset="0"/>
            </a:endParaRPr>
          </a:p>
          <a:p>
            <a:pPr algn="just"/>
            <a:r>
              <a:rPr lang="uk-UA" sz="1200" dirty="0">
                <a:latin typeface="Calibri" pitchFamily="34" charset="0"/>
              </a:rPr>
              <a:t>- я поважаю патрульного поліцейського і очікую такого ж ставлення до себе.</a:t>
            </a:r>
            <a:endParaRPr lang="ru-RU" sz="1200" dirty="0">
              <a:latin typeface="Calibri" pitchFamily="34" charset="0"/>
            </a:endParaRPr>
          </a:p>
          <a:p>
            <a:pPr algn="just"/>
            <a:r>
              <a:rPr lang="uk-UA" sz="1200" dirty="0">
                <a:latin typeface="Calibri" pitchFamily="34" charset="0"/>
              </a:rPr>
              <a:t>Кожний громадянин, який підтримує патрульних та довіряє поліції може висловити свою підтримку та вдячність за їх службу спеціальним символом — тонкою синьою лінією, розмістивши її на своєму автомобілі, будинку, або навіть на одязі. Нам важливо бачити, що нас підтримують і цінують те, що ми робимо.</a:t>
            </a:r>
            <a:endParaRPr lang="ru-RU" sz="1200" dirty="0">
              <a:latin typeface="Calibri" pitchFamily="34" charset="0"/>
            </a:endParaRPr>
          </a:p>
        </p:txBody>
      </p:sp>
      <p:sp>
        <p:nvSpPr>
          <p:cNvPr id="2" name="Прямоугольник 1"/>
          <p:cNvSpPr>
            <a:spLocks noChangeArrowheads="1"/>
          </p:cNvSpPr>
          <p:nvPr/>
        </p:nvSpPr>
        <p:spPr bwMode="auto">
          <a:xfrm>
            <a:off x="3708400" y="1052513"/>
            <a:ext cx="5040313" cy="585787"/>
          </a:xfrm>
          <a:prstGeom prst="rect">
            <a:avLst/>
          </a:prstGeom>
          <a:noFill/>
          <a:ln w="9525">
            <a:noFill/>
            <a:miter lim="800000"/>
            <a:headEnd/>
            <a:tailEnd/>
          </a:ln>
        </p:spPr>
        <p:txBody>
          <a:bodyPr>
            <a:spAutoFit/>
          </a:bodyPr>
          <a:lstStyle/>
          <a:p>
            <a:pPr algn="just"/>
            <a:r>
              <a:rPr lang="uk-UA" sz="1600" b="1">
                <a:latin typeface="Calibri" pitchFamily="34" charset="0"/>
              </a:rPr>
              <a:t>Тонка синя лінія. Соціальний рух «Тонка синя лінія» активно впроваджується в Івано-Франківську.</a:t>
            </a:r>
            <a:endParaRPr lang="ru-RU" sz="1600">
              <a:latin typeface="Calibri" pitchFamily="34" charset="0"/>
            </a:endParaRPr>
          </a:p>
        </p:txBody>
      </p:sp>
      <p:pic>
        <p:nvPicPr>
          <p:cNvPr id="8" name="Рисунок 7"/>
          <p:cNvPicPr>
            <a:picLocks noChangeAspect="1" noChangeArrowheads="1"/>
          </p:cNvPicPr>
          <p:nvPr/>
        </p:nvPicPr>
        <p:blipFill>
          <a:blip r:embed="rId2"/>
          <a:srcRect/>
          <a:stretch>
            <a:fillRect/>
          </a:stretch>
        </p:blipFill>
        <p:spPr bwMode="auto">
          <a:xfrm>
            <a:off x="395288" y="1125538"/>
            <a:ext cx="3240087" cy="2343150"/>
          </a:xfrm>
          <a:prstGeom prst="rect">
            <a:avLst/>
          </a:prstGeom>
          <a:noFill/>
          <a:ln w="9525">
            <a:noFill/>
            <a:miter lim="800000"/>
            <a:headEnd/>
            <a:tailEnd/>
          </a:ln>
        </p:spPr>
      </p:pic>
      <p:pic>
        <p:nvPicPr>
          <p:cNvPr id="9" name="Рисунок 8"/>
          <p:cNvPicPr>
            <a:picLocks noChangeAspect="1" noChangeArrowheads="1"/>
          </p:cNvPicPr>
          <p:nvPr/>
        </p:nvPicPr>
        <p:blipFill>
          <a:blip r:embed="rId3"/>
          <a:srcRect/>
          <a:stretch>
            <a:fillRect/>
          </a:stretch>
        </p:blipFill>
        <p:spPr bwMode="auto">
          <a:xfrm>
            <a:off x="407988" y="4476750"/>
            <a:ext cx="2860675" cy="1960563"/>
          </a:xfrm>
          <a:prstGeom prst="rect">
            <a:avLst/>
          </a:prstGeom>
          <a:noFill/>
          <a:ln w="9525">
            <a:noFill/>
            <a:miter lim="800000"/>
            <a:headEnd/>
            <a:tailEnd/>
          </a:ln>
        </p:spPr>
      </p:pic>
      <p:pic>
        <p:nvPicPr>
          <p:cNvPr id="10" name="Рисунок 9"/>
          <p:cNvPicPr>
            <a:picLocks noChangeAspect="1" noChangeArrowheads="1"/>
          </p:cNvPicPr>
          <p:nvPr/>
        </p:nvPicPr>
        <p:blipFill>
          <a:blip r:embed="rId4"/>
          <a:srcRect/>
          <a:stretch>
            <a:fillRect/>
          </a:stretch>
        </p:blipFill>
        <p:spPr bwMode="auto">
          <a:xfrm>
            <a:off x="3192463" y="4478338"/>
            <a:ext cx="2878137" cy="1968500"/>
          </a:xfrm>
          <a:prstGeom prst="rect">
            <a:avLst/>
          </a:prstGeom>
          <a:noFill/>
          <a:ln w="9525">
            <a:noFill/>
            <a:miter lim="800000"/>
            <a:headEnd/>
            <a:tailEnd/>
          </a:ln>
        </p:spPr>
      </p:pic>
      <p:pic>
        <p:nvPicPr>
          <p:cNvPr id="11" name="Рисунок 10"/>
          <p:cNvPicPr>
            <a:picLocks noChangeAspect="1" noChangeArrowheads="1"/>
          </p:cNvPicPr>
          <p:nvPr/>
        </p:nvPicPr>
        <p:blipFill>
          <a:blip r:embed="rId5"/>
          <a:srcRect/>
          <a:stretch>
            <a:fillRect/>
          </a:stretch>
        </p:blipFill>
        <p:spPr bwMode="auto">
          <a:xfrm>
            <a:off x="6070600" y="4471988"/>
            <a:ext cx="2633663" cy="1974850"/>
          </a:xfrm>
          <a:prstGeom prst="rect">
            <a:avLst/>
          </a:prstGeom>
          <a:noFill/>
          <a:ln w="9525">
            <a:noFill/>
            <a:miter lim="800000"/>
            <a:headEnd/>
            <a:tailEnd/>
          </a:ln>
        </p:spPr>
      </p:pic>
      <p:pic>
        <p:nvPicPr>
          <p:cNvPr id="49160" name="Picture 2" descr="D:\2019_NEW_AGE\! NAT\Title.png"/>
          <p:cNvPicPr>
            <a:picLocks noChangeAspect="1" noChangeArrowheads="1"/>
          </p:cNvPicPr>
          <p:nvPr/>
        </p:nvPicPr>
        <p:blipFill>
          <a:blip r:embed="rId6"/>
          <a:srcRect/>
          <a:stretch>
            <a:fillRect/>
          </a:stretch>
        </p:blipFill>
        <p:spPr bwMode="auto">
          <a:xfrm>
            <a:off x="5583238" y="0"/>
            <a:ext cx="3560762" cy="765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D:\2019_NEW_AGE\Шаблон презентации для POWER POINT\Start_slideshow_white.jpg"/>
          <p:cNvPicPr>
            <a:picLocks noChangeAspect="1" noChangeArrowheads="1"/>
          </p:cNvPicPr>
          <p:nvPr/>
        </p:nvPicPr>
        <p:blipFill>
          <a:blip r:embed="rId2"/>
          <a:srcRect/>
          <a:stretch>
            <a:fillRect/>
          </a:stretch>
        </p:blipFill>
        <p:spPr bwMode="auto">
          <a:xfrm>
            <a:off x="0" y="0"/>
            <a:ext cx="9148763" cy="6884988"/>
          </a:xfrm>
          <a:prstGeom prst="rect">
            <a:avLst/>
          </a:prstGeom>
          <a:noFill/>
          <a:ln w="9525">
            <a:noFill/>
            <a:miter lim="800000"/>
            <a:headEnd/>
            <a:tailEnd/>
          </a:ln>
        </p:spPr>
      </p:pic>
      <p:sp>
        <p:nvSpPr>
          <p:cNvPr id="50178" name="Прямоугольник 2"/>
          <p:cNvSpPr>
            <a:spLocks noChangeArrowheads="1"/>
          </p:cNvSpPr>
          <p:nvPr/>
        </p:nvSpPr>
        <p:spPr bwMode="auto">
          <a:xfrm>
            <a:off x="1317625" y="2312988"/>
            <a:ext cx="6515100" cy="1108075"/>
          </a:xfrm>
          <a:prstGeom prst="rect">
            <a:avLst/>
          </a:prstGeom>
          <a:noFill/>
          <a:ln w="9525">
            <a:noFill/>
            <a:miter lim="800000"/>
            <a:headEnd/>
            <a:tailEnd/>
          </a:ln>
        </p:spPr>
        <p:txBody>
          <a:bodyPr wrap="none">
            <a:spAutoFit/>
          </a:bodyPr>
          <a:lstStyle/>
          <a:p>
            <a:r>
              <a:rPr lang="ru-RU" sz="6600" b="1">
                <a:solidFill>
                  <a:schemeClr val="bg1"/>
                </a:solidFill>
                <a:latin typeface="Calibri" pitchFamily="34" charset="0"/>
              </a:rPr>
              <a:t>ДЯКУЮ ЗА УВАГУ</a:t>
            </a:r>
          </a:p>
        </p:txBody>
      </p:sp>
      <p:pic>
        <p:nvPicPr>
          <p:cNvPr id="50179" name="Picture 5" descr="D:\2019_NEW_AGE\! NAT\Новая папка\4.png"/>
          <p:cNvPicPr>
            <a:picLocks noChangeAspect="1" noChangeArrowheads="1"/>
          </p:cNvPicPr>
          <p:nvPr/>
        </p:nvPicPr>
        <p:blipFill>
          <a:blip r:embed="rId3"/>
          <a:srcRect/>
          <a:stretch>
            <a:fillRect/>
          </a:stretch>
        </p:blipFill>
        <p:spPr bwMode="auto">
          <a:xfrm>
            <a:off x="3924300" y="3421063"/>
            <a:ext cx="1103313" cy="100806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2505" y="824164"/>
            <a:ext cx="5825438" cy="5722250"/>
          </a:xfrm>
        </p:spPr>
      </p:pic>
    </p:spTree>
    <p:extLst>
      <p:ext uri="{BB962C8B-B14F-4D97-AF65-F5344CB8AC3E}">
        <p14:creationId xmlns:p14="http://schemas.microsoft.com/office/powerpoint/2010/main" val="4251115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D:\2019_NEW_AGE\! NAT\Новая папка\images.png"/>
          <p:cNvPicPr>
            <a:picLocks noChangeAspect="1" noChangeArrowheads="1"/>
          </p:cNvPicPr>
          <p:nvPr/>
        </p:nvPicPr>
        <p:blipFill>
          <a:blip r:embed="rId2"/>
          <a:srcRect/>
          <a:stretch>
            <a:fillRect/>
          </a:stretch>
        </p:blipFill>
        <p:spPr bwMode="auto">
          <a:xfrm>
            <a:off x="971550" y="188913"/>
            <a:ext cx="1584325" cy="1584325"/>
          </a:xfrm>
          <a:prstGeom prst="rect">
            <a:avLst/>
          </a:prstGeom>
          <a:noFill/>
          <a:ln w="9525">
            <a:noFill/>
            <a:miter lim="800000"/>
            <a:headEnd/>
            <a:tailEnd/>
          </a:ln>
        </p:spPr>
      </p:pic>
      <p:pic>
        <p:nvPicPr>
          <p:cNvPr id="1026" name="Picture 2" descr="D:\2019_NEW_AGE\Шаблон презентации для POWER POINT\Start_slideshow_white.jpg"/>
          <p:cNvPicPr>
            <a:picLocks noChangeAspect="1" noChangeArrowheads="1"/>
          </p:cNvPicPr>
          <p:nvPr/>
        </p:nvPicPr>
        <p:blipFill>
          <a:blip r:embed="rId3"/>
          <a:srcRect/>
          <a:stretch>
            <a:fillRect/>
          </a:stretch>
        </p:blipFill>
        <p:spPr bwMode="auto">
          <a:xfrm>
            <a:off x="3563938" y="0"/>
            <a:ext cx="5580062" cy="6858000"/>
          </a:xfrm>
          <a:prstGeom prst="rect">
            <a:avLst/>
          </a:prstGeom>
          <a:noFill/>
          <a:ln w="9525">
            <a:noFill/>
            <a:miter lim="800000"/>
            <a:headEnd/>
            <a:tailEnd/>
          </a:ln>
        </p:spPr>
      </p:pic>
      <p:pic>
        <p:nvPicPr>
          <p:cNvPr id="4098" name="Picture 2" descr="D:\2019_NEW_AGE\! NAT\35a898d59942b7b6f05afc328ad0a592.jpeg"/>
          <p:cNvPicPr>
            <a:picLocks noChangeAspect="1" noChangeArrowheads="1"/>
          </p:cNvPicPr>
          <p:nvPr/>
        </p:nvPicPr>
        <p:blipFill>
          <a:blip r:embed="rId4"/>
          <a:srcRect/>
          <a:stretch>
            <a:fillRect/>
          </a:stretch>
        </p:blipFill>
        <p:spPr bwMode="auto">
          <a:xfrm>
            <a:off x="0" y="3248025"/>
            <a:ext cx="9144000" cy="3616325"/>
          </a:xfrm>
          <a:prstGeom prst="rect">
            <a:avLst/>
          </a:prstGeom>
          <a:noFill/>
          <a:ln w="9525">
            <a:noFill/>
            <a:miter lim="800000"/>
            <a:headEnd/>
            <a:tailEnd/>
          </a:ln>
        </p:spPr>
      </p:pic>
      <p:sp>
        <p:nvSpPr>
          <p:cNvPr id="4" name="Прямоугольник 3"/>
          <p:cNvSpPr>
            <a:spLocks noChangeArrowheads="1"/>
          </p:cNvSpPr>
          <p:nvPr/>
        </p:nvSpPr>
        <p:spPr bwMode="auto">
          <a:xfrm>
            <a:off x="395536" y="3330575"/>
            <a:ext cx="4752528" cy="830997"/>
          </a:xfrm>
          <a:prstGeom prst="rect">
            <a:avLst/>
          </a:prstGeom>
          <a:noFill/>
          <a:ln w="9525">
            <a:noFill/>
            <a:miter lim="800000"/>
            <a:headEnd/>
            <a:tailEnd/>
          </a:ln>
        </p:spPr>
        <p:txBody>
          <a:bodyPr wrap="square">
            <a:spAutoFit/>
          </a:bodyPr>
          <a:lstStyle/>
          <a:p>
            <a:pPr algn="just"/>
            <a:r>
              <a:rPr lang="en-US" sz="1600" b="1" dirty="0">
                <a:solidFill>
                  <a:schemeClr val="bg1"/>
                </a:solidFill>
                <a:latin typeface="Calibri" pitchFamily="34" charset="0"/>
                <a:cs typeface="Angsana New" pitchFamily="18" charset="-34"/>
              </a:rPr>
              <a:t>Community Policing</a:t>
            </a:r>
            <a:r>
              <a:rPr lang="uk-UA" sz="1600" b="1" dirty="0">
                <a:solidFill>
                  <a:schemeClr val="bg1"/>
                </a:solidFill>
                <a:latin typeface="Calibri" pitchFamily="34" charset="0"/>
                <a:cs typeface="Times New Roman" pitchFamily="18" charset="0"/>
              </a:rPr>
              <a:t> </a:t>
            </a:r>
            <a:r>
              <a:rPr lang="uk-UA" sz="1600" dirty="0">
                <a:solidFill>
                  <a:schemeClr val="bg1"/>
                </a:solidFill>
                <a:latin typeface="Calibri" pitchFamily="34" charset="0"/>
                <a:cs typeface="Times New Roman" pitchFamily="18" charset="0"/>
              </a:rPr>
              <a:t>– це постійна взаємодія поліції з населенням та місцевою владою заради спільного безпечного простору громадян.</a:t>
            </a:r>
            <a:endParaRPr lang="ru-RU" sz="1600" dirty="0">
              <a:solidFill>
                <a:schemeClr val="bg1"/>
              </a:solidFill>
              <a:latin typeface="Calibri" pitchFamily="34" charset="0"/>
              <a:cs typeface="Times New Roman" pitchFamily="18" charset="0"/>
            </a:endParaRPr>
          </a:p>
        </p:txBody>
      </p:sp>
      <p:sp>
        <p:nvSpPr>
          <p:cNvPr id="15365" name="Прямоугольник 4"/>
          <p:cNvSpPr>
            <a:spLocks noChangeArrowheads="1"/>
          </p:cNvSpPr>
          <p:nvPr/>
        </p:nvSpPr>
        <p:spPr bwMode="auto">
          <a:xfrm>
            <a:off x="-828675" y="1746250"/>
            <a:ext cx="5221288" cy="1322388"/>
          </a:xfrm>
          <a:prstGeom prst="rect">
            <a:avLst/>
          </a:prstGeom>
          <a:noFill/>
          <a:ln w="9525">
            <a:noFill/>
            <a:miter lim="800000"/>
            <a:headEnd/>
            <a:tailEnd/>
          </a:ln>
        </p:spPr>
        <p:txBody>
          <a:bodyPr>
            <a:spAutoFit/>
          </a:bodyPr>
          <a:lstStyle/>
          <a:p>
            <a:pPr algn="ctr"/>
            <a:r>
              <a:rPr lang="en-US" sz="4000" b="1" dirty="0">
                <a:latin typeface="Arial Black" pitchFamily="34" charset="0"/>
              </a:rPr>
              <a:t>Community</a:t>
            </a:r>
          </a:p>
          <a:p>
            <a:pPr algn="ctr"/>
            <a:r>
              <a:rPr lang="en-US" sz="4000" b="1" dirty="0">
                <a:latin typeface="Arial Black" pitchFamily="34" charset="0"/>
              </a:rPr>
              <a:t>Policing</a:t>
            </a:r>
            <a:r>
              <a:rPr lang="uk-UA" sz="4000" b="1" dirty="0">
                <a:latin typeface="Arial Black" pitchFamily="34" charset="0"/>
                <a:cs typeface="Times New Roman" pitchFamily="18" charset="0"/>
              </a:rPr>
              <a:t> </a:t>
            </a:r>
            <a:endParaRPr lang="ru-RU" sz="4000" b="1" dirty="0">
              <a:latin typeface="Arial Black" pitchFamily="34" charset="0"/>
            </a:endParaRPr>
          </a:p>
        </p:txBody>
      </p:sp>
      <p:sp>
        <p:nvSpPr>
          <p:cNvPr id="6" name="Прямоугольник 5"/>
          <p:cNvSpPr>
            <a:spLocks noChangeArrowheads="1"/>
          </p:cNvSpPr>
          <p:nvPr/>
        </p:nvSpPr>
        <p:spPr bwMode="auto">
          <a:xfrm>
            <a:off x="4140200" y="765175"/>
            <a:ext cx="4464050" cy="1568450"/>
          </a:xfrm>
          <a:prstGeom prst="rect">
            <a:avLst/>
          </a:prstGeom>
          <a:noFill/>
          <a:ln w="9525">
            <a:noFill/>
            <a:miter lim="800000"/>
            <a:headEnd/>
            <a:tailEnd/>
          </a:ln>
        </p:spPr>
        <p:txBody>
          <a:bodyPr>
            <a:spAutoFit/>
          </a:bodyPr>
          <a:lstStyle/>
          <a:p>
            <a:r>
              <a:rPr lang="uk-UA" sz="1600" dirty="0">
                <a:solidFill>
                  <a:schemeClr val="bg1"/>
                </a:solidFill>
                <a:latin typeface="Calibri" pitchFamily="34" charset="0"/>
                <a:cs typeface="Times New Roman" pitchFamily="18" charset="0"/>
              </a:rPr>
              <a:t>Взаємодію поліції та громади ще називають англійським терміном</a:t>
            </a:r>
            <a:r>
              <a:rPr lang="en-US" sz="1600" i="1" dirty="0">
                <a:solidFill>
                  <a:schemeClr val="bg1"/>
                </a:solidFill>
                <a:latin typeface="Calibri" pitchFamily="34" charset="0"/>
                <a:cs typeface="Times New Roman" pitchFamily="18" charset="0"/>
              </a:rPr>
              <a:t> </a:t>
            </a:r>
            <a:r>
              <a:rPr lang="en-US" sz="1600" b="1" i="1" dirty="0">
                <a:solidFill>
                  <a:srgbClr val="FFFF00"/>
                </a:solidFill>
                <a:latin typeface="Calibri" pitchFamily="34" charset="0"/>
                <a:cs typeface="Angsana New" pitchFamily="18" charset="-34"/>
              </a:rPr>
              <a:t>Community Policing (CoP)</a:t>
            </a:r>
            <a:r>
              <a:rPr lang="uk-UA" sz="1600" b="1" i="1" dirty="0">
                <a:solidFill>
                  <a:srgbClr val="FFFF00"/>
                </a:solidFill>
                <a:latin typeface="Calibri" pitchFamily="34" charset="0"/>
                <a:cs typeface="Angsana New" pitchFamily="18" charset="-34"/>
              </a:rPr>
              <a:t>.</a:t>
            </a:r>
            <a:endParaRPr lang="en-US" sz="1600" b="1" i="1" dirty="0">
              <a:solidFill>
                <a:srgbClr val="FFFF00"/>
              </a:solidFill>
              <a:latin typeface="Calibri" pitchFamily="34" charset="0"/>
              <a:cs typeface="Angsana New" pitchFamily="18" charset="-34"/>
            </a:endParaRPr>
          </a:p>
          <a:p>
            <a:pPr algn="just"/>
            <a:r>
              <a:rPr lang="ru-RU" sz="1600" dirty="0">
                <a:solidFill>
                  <a:schemeClr val="bg1"/>
                </a:solidFill>
                <a:latin typeface="Calibri" pitchFamily="34" charset="0"/>
                <a:cs typeface="Times New Roman" pitchFamily="18" charset="0"/>
              </a:rPr>
              <a:t>Вона </a:t>
            </a:r>
            <a:r>
              <a:rPr lang="uk-UA" sz="1600" dirty="0">
                <a:solidFill>
                  <a:schemeClr val="bg1"/>
                </a:solidFill>
                <a:latin typeface="Calibri" pitchFamily="34" charset="0"/>
                <a:cs typeface="Times New Roman" pitchFamily="18" charset="0"/>
              </a:rPr>
              <a:t>полягає у тому, що поліція працює, враховуючи думку громади щодо проблем публічної безпеки та порядку на території обслуговування</a:t>
            </a:r>
            <a:r>
              <a:rPr lang="en-US" sz="1600" i="1" dirty="0">
                <a:solidFill>
                  <a:schemeClr val="bg1"/>
                </a:solidFill>
                <a:latin typeface="Calibri" pitchFamily="34" charset="0"/>
                <a:cs typeface="Times New Roman" pitchFamily="18" charset="0"/>
              </a:rPr>
              <a:t> </a:t>
            </a:r>
            <a:endParaRPr lang="ru-RU" sz="1600" dirty="0">
              <a:solidFill>
                <a:schemeClr val="bg1"/>
              </a:solidFill>
              <a:latin typeface="Calibri" pitchFamily="34" charset="0"/>
              <a:cs typeface="Times New Roman" pitchFamily="18" charset="0"/>
            </a:endParaRPr>
          </a:p>
        </p:txBody>
      </p:sp>
      <p:pic>
        <p:nvPicPr>
          <p:cNvPr id="8" name="Picture 3" descr="D:\2019_NEW_AGE\! NAT\Новая папка\stattya1-1024x654.jpg">
            <a:extLst>
              <a:ext uri="{FF2B5EF4-FFF2-40B4-BE49-F238E27FC236}">
                <a16:creationId xmlns:a16="http://schemas.microsoft.com/office/drawing/2014/main" id="{2BEC32C9-4A11-41C1-8DC1-EF05FE8645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4429666"/>
            <a:ext cx="3239899" cy="2160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ppt_x"/>
                                          </p:val>
                                        </p:tav>
                                        <p:tav tm="100000">
                                          <p:val>
                                            <p:strVal val="#ppt_x"/>
                                          </p:val>
                                        </p:tav>
                                      </p:tavLst>
                                    </p:anim>
                                    <p:anim calcmode="lin" valueType="num">
                                      <p:cBhvr additive="base">
                                        <p:cTn id="2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639</TotalTime>
  <Words>3757</Words>
  <Application>Microsoft Office PowerPoint</Application>
  <PresentationFormat>Экран (4:3)</PresentationFormat>
  <Paragraphs>389</Paragraphs>
  <Slides>72</Slides>
  <Notes>2</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72</vt:i4>
      </vt:variant>
    </vt:vector>
  </HeadingPairs>
  <TitlesOfParts>
    <vt:vector size="87" baseType="lpstr">
      <vt:lpstr>Microsoft YaHei</vt:lpstr>
      <vt:lpstr>Angsana New</vt:lpstr>
      <vt:lpstr>Arial</vt:lpstr>
      <vt:lpstr>Arial Black</vt:lpstr>
      <vt:lpstr>Book Antiqua</vt:lpstr>
      <vt:lpstr>Calibri</vt:lpstr>
      <vt:lpstr>Franklin Gothic Demi Cond</vt:lpstr>
      <vt:lpstr>Proxima Nova Bl</vt:lpstr>
      <vt:lpstr>Proxima Nova Rg</vt:lpstr>
      <vt:lpstr>Source Serif Pro Semibold</vt:lpstr>
      <vt:lpstr>Tahoma</vt:lpstr>
      <vt:lpstr>Times New Roman</vt:lpstr>
      <vt:lpstr>Wingdings</vt:lpstr>
      <vt:lpstr>Wingdings 2</vt:lpstr>
      <vt:lpstr>Тема Office</vt:lpstr>
      <vt:lpstr>Презентация PowerPoint</vt:lpstr>
      <vt:lpstr>НАВЧАЛЬНІ ПИТАННЯ: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Взаємодія з населенням  на засадах партнерства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Закон України «Про запобігання та протидію домашньому насильству». </vt:lpstr>
      <vt:lpstr>Презентация PowerPoint</vt:lpstr>
      <vt:lpstr>Презентация PowerPoint</vt:lpstr>
      <vt:lpstr>Визначення терміну “домашнє насильство ” </vt:lpstr>
      <vt:lpstr>Презентация PowerPoint</vt:lpstr>
      <vt:lpstr>Презентация PowerPoint</vt:lpstr>
      <vt:lpstr>Визначення терміну “фізичне насильство”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Заява про видачу обмежувального припису може бути подана: </vt:lpstr>
      <vt:lpstr>Презентация PowerPoint</vt:lpstr>
      <vt:lpstr>Презентация PowerPoint</vt:lpstr>
      <vt:lpstr>Презентация PowerPoint</vt:lpstr>
      <vt:lpstr>Характеристики осіб, що вчинили домашнє насильство    </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Глеб Бова</dc:creator>
  <cp:lastModifiedBy>Admins</cp:lastModifiedBy>
  <cp:revision>190</cp:revision>
  <dcterms:created xsi:type="dcterms:W3CDTF">2019-04-22T08:19:09Z</dcterms:created>
  <dcterms:modified xsi:type="dcterms:W3CDTF">2021-09-04T14:15:19Z</dcterms:modified>
</cp:coreProperties>
</file>